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m4a" ContentType="audio/unknown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7" r:id="rId3"/>
    <p:sldId id="270" r:id="rId4"/>
    <p:sldId id="271" r:id="rId5"/>
    <p:sldId id="298" r:id="rId6"/>
    <p:sldId id="299" r:id="rId7"/>
    <p:sldId id="309" r:id="rId8"/>
    <p:sldId id="274" r:id="rId9"/>
    <p:sldId id="300" r:id="rId10"/>
    <p:sldId id="269" r:id="rId11"/>
    <p:sldId id="279" r:id="rId12"/>
    <p:sldId id="280" r:id="rId13"/>
    <p:sldId id="281" r:id="rId14"/>
    <p:sldId id="282" r:id="rId15"/>
    <p:sldId id="287" r:id="rId16"/>
    <p:sldId id="303" r:id="rId17"/>
    <p:sldId id="293" r:id="rId18"/>
    <p:sldId id="306" r:id="rId19"/>
    <p:sldId id="275" r:id="rId20"/>
    <p:sldId id="307" r:id="rId21"/>
  </p:sldIdLst>
  <p:sldSz cx="9144000" cy="6858000" type="screen4x3"/>
  <p:notesSz cx="6797675" cy="9928225"/>
  <p:custDataLst>
    <p:tags r:id="rId24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lli, Annamaria" initials="GA" lastIdx="10" clrIdx="0"/>
  <p:cmAuthor id="1" name="Chalmers, Jess" initials="C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60A"/>
    <a:srgbClr val="F90BBB"/>
    <a:srgbClr val="2B7173"/>
    <a:srgbClr val="0066CC"/>
    <a:srgbClr val="0018A8"/>
    <a:srgbClr val="A7A9AC"/>
    <a:srgbClr val="A9A9A9"/>
    <a:srgbClr val="10147E"/>
    <a:srgbClr val="528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5" autoAdjust="0"/>
  </p:normalViewPr>
  <p:slideViewPr>
    <p:cSldViewPr>
      <p:cViewPr>
        <p:scale>
          <a:sx n="114" d="100"/>
          <a:sy n="114" d="100"/>
        </p:scale>
        <p:origin x="-75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D3259-B21A-45FE-9B0A-886202F64828}" type="datetimeFigureOut">
              <a:rPr lang="en-AU" smtClean="0"/>
              <a:t>21/05/2013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05FED-B749-4B2B-A03E-FC47AFB778D1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540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F58B87-B799-48DB-AEFE-BBB05532DB44}" type="slidenum">
              <a:rPr lang="en-AU"/>
              <a:pPr>
                <a:defRPr/>
              </a:pPr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3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2mins duration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58B87-B799-48DB-AEFE-BBB05532DB44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08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4 mins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58B87-B799-48DB-AEFE-BBB05532DB44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01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58264-6491-4EC0-9873-FFF6F528ADB2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48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00034" y="2214555"/>
            <a:ext cx="4929223" cy="2643206"/>
          </a:xfrm>
        </p:spPr>
        <p:txBody>
          <a:bodyPr/>
          <a:lstStyle>
            <a:lvl1pPr>
              <a:lnSpc>
                <a:spcPts val="4200"/>
              </a:lnSpc>
              <a:defRPr sz="42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667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000" y="3888000"/>
            <a:ext cx="8068528" cy="486000"/>
          </a:xfrm>
        </p:spPr>
        <p:txBody>
          <a:bodyPr/>
          <a:lstStyle>
            <a:lvl1pPr marL="0" indent="0">
              <a:buFont typeface="Arial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4000" y="2357431"/>
            <a:ext cx="8068528" cy="1470025"/>
          </a:xfrm>
        </p:spPr>
        <p:txBody>
          <a:bodyPr anchor="t"/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E0E5799-1D68-4A89-8C2E-D1D6EB3589B7}" type="slidenum">
              <a:rPr lang="en-AU" smtClean="0"/>
              <a:pPr/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78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1000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260000"/>
            <a:ext cx="8100000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E0E5799-1D68-4A89-8C2E-D1D6EB3589B7}" type="slidenum">
              <a:rPr lang="en-AU" smtClean="0"/>
              <a:pPr/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094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E0E5799-1D68-4A89-8C2E-D1D6EB3589B7}" type="slidenum">
              <a:rPr lang="en-AU" smtClean="0"/>
              <a:pPr/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397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503239"/>
            <a:ext cx="8099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260476"/>
            <a:ext cx="80994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E0E5799-1D68-4A89-8C2E-D1D6EB3589B7}" type="slidenum">
              <a:rPr lang="en-AU" smtClean="0"/>
              <a:pPr/>
              <a:t>‹Nr.›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6" r:id="rId2"/>
    <p:sldLayoutId id="2147483757" r:id="rId3"/>
    <p:sldLayoutId id="2147483759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4A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4A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4A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4A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54A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147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147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147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147E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300"/>
        </a:spcBef>
        <a:spcAft>
          <a:spcPct val="0"/>
        </a:spcAft>
        <a:buClr>
          <a:srgbClr val="0054A8"/>
        </a:buClr>
        <a:buSzPct val="110000"/>
        <a:buFont typeface="Arial" charset="0"/>
        <a:buChar char="&gt;"/>
        <a:tabLst>
          <a:tab pos="457200" algn="l"/>
        </a:tabLs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00"/>
        </a:spcBef>
        <a:spcAft>
          <a:spcPct val="0"/>
        </a:spcAft>
        <a:buSzPct val="90000"/>
        <a:buFont typeface="Arial" charset="0"/>
        <a:buChar char="–"/>
        <a:tabLst>
          <a:tab pos="457200" algn="l"/>
        </a:tabLst>
        <a:defRPr sz="14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300"/>
        </a:spcBef>
        <a:spcAft>
          <a:spcPct val="0"/>
        </a:spcAft>
        <a:buSzPct val="90000"/>
        <a:buFont typeface="Arial" charset="0"/>
        <a:buChar char=":"/>
        <a:tabLst>
          <a:tab pos="457200" algn="l"/>
        </a:tabLst>
        <a:defRPr sz="1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300"/>
        </a:spcBef>
        <a:spcAft>
          <a:spcPct val="0"/>
        </a:spcAft>
        <a:buSzPct val="90000"/>
        <a:buFont typeface="Arial" charset="0"/>
        <a:buChar char=":"/>
        <a:tabLst>
          <a:tab pos="457200" algn="l"/>
        </a:tabLst>
        <a:defRPr sz="14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300"/>
        </a:spcBef>
        <a:spcAft>
          <a:spcPct val="0"/>
        </a:spcAft>
        <a:buSzPct val="90000"/>
        <a:buFont typeface="Arial" charset="0"/>
        <a:buChar char=":"/>
        <a:tabLst>
          <a:tab pos="457200" algn="l"/>
        </a:tabLs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audio" Target="../media/media11.m4a"/><Relationship Id="rId7" Type="http://schemas.openxmlformats.org/officeDocument/2006/relationships/oleObject" Target="../embeddings/oleObject1.bin"/><Relationship Id="rId2" Type="http://schemas.microsoft.com/office/2007/relationships/media" Target="../media/media11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://www.youtube.com/watch?v=t6WX11iqmg0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Bty1bm-Si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op.it/t/tidbits-or-tipbits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scoop.it/t/language-literacy-and-numeracy-in-all-training-and-assessment" TargetMode="Externa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hyperlink" Target="http://www.scoop.it/t/training-and-assessment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jma.com.au/" TargetMode="External"/><Relationship Id="rId10" Type="http://schemas.openxmlformats.org/officeDocument/2006/relationships/image" Target="../media/image26.jpeg"/><Relationship Id="rId4" Type="http://schemas.openxmlformats.org/officeDocument/2006/relationships/hyperlink" Target="http://www.rit.tafensw.edu.au/" TargetMode="External"/><Relationship Id="rId9" Type="http://schemas.openxmlformats.org/officeDocument/2006/relationships/hyperlink" Target="http://www.tafensw.edu.a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3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8032406" cy="3662718"/>
          </a:xfrm>
        </p:spPr>
        <p:txBody>
          <a:bodyPr/>
          <a:lstStyle/>
          <a:p>
            <a:r>
              <a:rPr lang="en-AU" sz="3600" dirty="0" smtClean="0"/>
              <a:t>Spot the CATs in our Capability Development Framework: </a:t>
            </a:r>
            <a:br>
              <a:rPr lang="en-AU" sz="3600" dirty="0" smtClean="0"/>
            </a:br>
            <a:r>
              <a:rPr lang="en-AU" sz="3600" dirty="0"/>
              <a:t/>
            </a:r>
            <a:br>
              <a:rPr lang="en-AU" sz="3600" dirty="0"/>
            </a:br>
            <a:r>
              <a:rPr lang="en-AU" sz="3600" dirty="0">
                <a:latin typeface="+mj-lt"/>
              </a:rPr>
              <a:t>Empowering and engaging individuals in capability development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1800" dirty="0" smtClean="0"/>
              <a:t>Presented by Jess Chalmers and Annissa Villegas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2" name="Slide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9872" y="692696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2259" b="5000"/>
          <a:stretch/>
        </p:blipFill>
        <p:spPr bwMode="auto">
          <a:xfrm>
            <a:off x="560438" y="1700981"/>
            <a:ext cx="8137731" cy="432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Accessible and </a:t>
            </a:r>
            <a:r>
              <a:rPr lang="en-AU" sz="2800" b="1" dirty="0" smtClean="0"/>
              <a:t>sustainable</a:t>
            </a:r>
            <a:endParaRPr lang="en-AU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5799-1D68-4A89-8C2E-D1D6EB3589B7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2" name="Slide 1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452320" y="404664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432AC9-8781-4691-8E3B-AD0DEB39A244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59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2" y="1772816"/>
            <a:ext cx="8421986" cy="32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Personalised and </a:t>
            </a:r>
            <a:r>
              <a:rPr lang="en-AU" sz="2800" b="1" dirty="0" smtClean="0"/>
              <a:t>engaging</a:t>
            </a:r>
            <a:endParaRPr lang="en-AU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5799-1D68-4A89-8C2E-D1D6EB3589B7}" type="slidenum">
              <a:rPr lang="en-AU" smtClean="0"/>
              <a:pPr/>
              <a:t>11</a:t>
            </a:fld>
            <a:endParaRPr lang="en-AU" dirty="0"/>
          </a:p>
        </p:txBody>
      </p:sp>
      <p:pic>
        <p:nvPicPr>
          <p:cNvPr id="2" name="Slide 1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6948264" y="404664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432AC9-8781-4691-8E3B-AD0DEB39A244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50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chalmers\AppData\Local\Microsoft\Windows\Temporary Internet Files\Content.Outlook\4O1UWLFX\3-point-che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66" y="1916832"/>
            <a:ext cx="5657592" cy="35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Strategic, benchmarked and </a:t>
            </a:r>
            <a:r>
              <a:rPr lang="en-AU" sz="2800" b="1" dirty="0" smtClean="0"/>
              <a:t>aligned</a:t>
            </a:r>
            <a:endParaRPr lang="en-AU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5799-1D68-4A89-8C2E-D1D6EB3589B7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2" name="Slide 2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308304" y="925488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7"/>
          <p:cNvSpPr txBox="1">
            <a:spLocks/>
          </p:cNvSpPr>
          <p:nvPr/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432AC9-8781-4691-8E3B-AD0DEB39A244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53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808" y="1988840"/>
            <a:ext cx="4572000" cy="33162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 eaLnBrk="0" hangingPunct="0">
              <a:spcBef>
                <a:spcPts val="300"/>
              </a:spcBef>
              <a:buClr>
                <a:srgbClr val="0054A8"/>
              </a:buClr>
              <a:buSzPct val="110000"/>
              <a:buFont typeface="Arial" charset="0"/>
              <a:buChar char="&gt;"/>
              <a:tabLst>
                <a:tab pos="457200" algn="l"/>
              </a:tabLst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Info sheets </a:t>
            </a:r>
            <a:endParaRPr lang="en-AU" sz="2400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defTabSz="457200" eaLnBrk="0" hangingPunct="0">
              <a:spcBef>
                <a:spcPts val="300"/>
              </a:spcBef>
              <a:buClr>
                <a:srgbClr val="0054A8"/>
              </a:buClr>
              <a:buSzPct val="110000"/>
              <a:buFont typeface="Arial" charset="0"/>
              <a:buChar char="&gt;"/>
              <a:tabLst>
                <a:tab pos="457200" algn="l"/>
              </a:tabLst>
            </a:pPr>
            <a:r>
              <a:rPr lang="en-AU" sz="2400" kern="0" dirty="0" smtClean="0">
                <a:solidFill>
                  <a:srgbClr val="000000"/>
                </a:solidFill>
                <a:latin typeface="Arial"/>
              </a:rPr>
              <a:t>Tips</a:t>
            </a:r>
            <a:endParaRPr lang="en-AU" sz="24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defTabSz="457200" eaLnBrk="0" hangingPunct="0">
              <a:spcBef>
                <a:spcPts val="300"/>
              </a:spcBef>
              <a:buClr>
                <a:srgbClr val="0054A8"/>
              </a:buClr>
              <a:buSzPct val="110000"/>
              <a:buFont typeface="Arial" charset="0"/>
              <a:buChar char="&gt;"/>
              <a:tabLst>
                <a:tab pos="457200" algn="l"/>
              </a:tabLst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Videos </a:t>
            </a:r>
          </a:p>
          <a:p>
            <a:pPr marL="342900" lvl="0" indent="-342900" defTabSz="457200" eaLnBrk="0" hangingPunct="0">
              <a:spcBef>
                <a:spcPts val="300"/>
              </a:spcBef>
              <a:buClr>
                <a:srgbClr val="0054A8"/>
              </a:buClr>
              <a:buSzPct val="110000"/>
              <a:buFont typeface="Arial" charset="0"/>
              <a:buChar char="&gt;"/>
              <a:tabLst>
                <a:tab pos="457200" algn="l"/>
              </a:tabLst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Audio</a:t>
            </a:r>
          </a:p>
          <a:p>
            <a:pPr marL="342900" lvl="0" indent="-342900" defTabSz="457200" eaLnBrk="0" hangingPunct="0">
              <a:spcBef>
                <a:spcPts val="300"/>
              </a:spcBef>
              <a:buClr>
                <a:srgbClr val="0054A8"/>
              </a:buClr>
              <a:buSzPct val="110000"/>
              <a:buFont typeface="Arial" charset="0"/>
              <a:buChar char="&gt;"/>
              <a:tabLst>
                <a:tab pos="457200" algn="l"/>
              </a:tabLst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Scoop IT </a:t>
            </a:r>
          </a:p>
          <a:p>
            <a:pPr marL="342900" lvl="0" indent="-342900" defTabSz="457200" eaLnBrk="0" hangingPunct="0">
              <a:spcBef>
                <a:spcPts val="300"/>
              </a:spcBef>
              <a:buClr>
                <a:srgbClr val="0054A8"/>
              </a:buClr>
              <a:buSzPct val="110000"/>
              <a:buFont typeface="Arial" charset="0"/>
              <a:buChar char="&gt;"/>
              <a:tabLst>
                <a:tab pos="457200" algn="l"/>
              </a:tabLst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Collaboration </a:t>
            </a:r>
          </a:p>
          <a:p>
            <a:pPr lvl="0" defTabSz="457200" eaLnBrk="0" hangingPunct="0">
              <a:spcBef>
                <a:spcPts val="300"/>
              </a:spcBef>
              <a:buClr>
                <a:srgbClr val="0054A8"/>
              </a:buClr>
              <a:buSzPct val="110000"/>
              <a:tabLst>
                <a:tab pos="457200" algn="l"/>
              </a:tabLst>
            </a:pPr>
            <a:endParaRPr lang="en-AU" sz="24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defTabSz="457200" eaLnBrk="0" hangingPunct="0">
              <a:spcBef>
                <a:spcPts val="300"/>
              </a:spcBef>
              <a:buClr>
                <a:srgbClr val="0054A8"/>
              </a:buClr>
              <a:buSzPct val="110000"/>
              <a:buFont typeface="Arial" charset="0"/>
              <a:buChar char="&gt;"/>
              <a:tabLst>
                <a:tab pos="457200" algn="l"/>
              </a:tabLst>
            </a:pPr>
            <a:endParaRPr lang="en-AU" sz="2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Robust and </a:t>
            </a:r>
            <a:r>
              <a:rPr lang="en-AU" sz="2800" b="1" dirty="0" smtClean="0"/>
              <a:t>inclusive</a:t>
            </a:r>
            <a:endParaRPr lang="en-AU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5799-1D68-4A89-8C2E-D1D6EB3589B7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7" name="Picture 6"/>
          <p:cNvPicPr/>
          <p:nvPr/>
        </p:nvPicPr>
        <p:blipFill rotWithShape="1">
          <a:blip r:embed="rId5"/>
          <a:srcRect t="7901" r="2663" b="3705"/>
          <a:stretch/>
        </p:blipFill>
        <p:spPr bwMode="auto">
          <a:xfrm>
            <a:off x="3131840" y="1556792"/>
            <a:ext cx="5572125" cy="4048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de 21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7236296" y="332656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lide Number Placeholder 7"/>
          <p:cNvSpPr txBox="1">
            <a:spLocks/>
          </p:cNvSpPr>
          <p:nvPr/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432AC9-8781-4691-8E3B-AD0DEB39A244}" type="slidenum">
              <a:rPr lang="en-AU" smtClean="0"/>
              <a:pPr/>
              <a:t>13</a:t>
            </a:fld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968529"/>
              </p:ext>
            </p:extLst>
          </p:nvPr>
        </p:nvGraphicFramePr>
        <p:xfrm>
          <a:off x="1043608" y="50751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showAsIcon="1" r:id="rId7" imgW="914400" imgH="771480" progId="Acrobat.Document.11">
                  <p:embed/>
                </p:oleObj>
              </mc:Choice>
              <mc:Fallback>
                <p:oleObj name="Acrobat Document" showAsIcon="1" r:id="rId7" imgW="914400" imgH="7714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3608" y="50751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5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8" y="1772816"/>
            <a:ext cx="865356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Embeds the 70:20:10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5799-1D68-4A89-8C2E-D1D6EB3589B7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619672" y="5197973"/>
            <a:ext cx="5222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6"/>
              </a:rPr>
              <a:t>http://</a:t>
            </a:r>
            <a:r>
              <a:rPr lang="en-AU" dirty="0" smtClean="0">
                <a:hlinkClick r:id="rId6"/>
              </a:rPr>
              <a:t>www.youtube.com/watch?v=t6WX11iqmg0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8" name="Picture 7" descr="http://ts4.mm.bing.net/th?id=H.5004621415974571&amp;pid=1.7&amp;w=175&amp;h=152&amp;c=7&amp;rs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35" y="5043859"/>
            <a:ext cx="833437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de 2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7308304" y="54868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432AC9-8781-4691-8E3B-AD0DEB39A244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13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Collaborative &amp; encourages connections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5799-1D68-4A89-8C2E-D1D6EB3589B7}" type="slidenum">
              <a:rPr lang="en-AU" smtClean="0"/>
              <a:pPr/>
              <a:t>15</a:t>
            </a:fld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8" y="1259815"/>
            <a:ext cx="871855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de 2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812360" y="386541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7"/>
          <p:cNvSpPr txBox="1">
            <a:spLocks/>
          </p:cNvSpPr>
          <p:nvPr/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432AC9-8781-4691-8E3B-AD0DEB39A244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74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16822" r="3670" b="4983"/>
          <a:stretch/>
        </p:blipFill>
        <p:spPr bwMode="auto">
          <a:xfrm>
            <a:off x="539552" y="1015292"/>
            <a:ext cx="7488832" cy="471796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Authentic, targeted and valid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5799-1D68-4A89-8C2E-D1D6EB3589B7}" type="slidenum">
              <a:rPr lang="en-AU" smtClean="0"/>
              <a:pPr/>
              <a:t>16</a:t>
            </a:fld>
            <a:endParaRPr lang="en-AU"/>
          </a:p>
        </p:txBody>
      </p:sp>
      <p:pic>
        <p:nvPicPr>
          <p:cNvPr id="2" name="Slide 2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524328" y="260648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432AC9-8781-4691-8E3B-AD0DEB39A244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55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txBody>
          <a:bodyPr>
            <a:normAutofit/>
          </a:bodyPr>
          <a:lstStyle/>
          <a:p>
            <a:r>
              <a:rPr lang="en-AU" sz="2800" b="1" dirty="0"/>
              <a:t>Self reflection and evaluation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5432AC9-8781-4691-8E3B-AD0DEB39A244}" type="slidenum">
              <a:rPr lang="en-AU" smtClean="0"/>
              <a:pPr/>
              <a:t>17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29602"/>
            <a:ext cx="2249988" cy="328498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000" y="1260000"/>
            <a:ext cx="6876312" cy="4500000"/>
          </a:xfrm>
        </p:spPr>
        <p:txBody>
          <a:bodyPr/>
          <a:lstStyle/>
          <a:p>
            <a:pPr marL="457200" lvl="1" indent="0">
              <a:buNone/>
            </a:pPr>
            <a:endParaRPr lang="en-AU" sz="2000" dirty="0" smtClean="0"/>
          </a:p>
          <a:p>
            <a:r>
              <a:rPr lang="en-AU" sz="2400" dirty="0" smtClean="0"/>
              <a:t>Evaluate </a:t>
            </a:r>
            <a:r>
              <a:rPr lang="en-AU" sz="2400" dirty="0"/>
              <a:t>your performance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Reflect </a:t>
            </a:r>
            <a:r>
              <a:rPr lang="en-AU" sz="2400" dirty="0"/>
              <a:t>on how you went through the process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Review </a:t>
            </a:r>
            <a:r>
              <a:rPr lang="en-AU" sz="2400" dirty="0"/>
              <a:t>any </a:t>
            </a:r>
            <a:r>
              <a:rPr lang="en-AU" sz="2400" dirty="0" smtClean="0"/>
              <a:t>learnings</a:t>
            </a:r>
            <a:endParaRPr lang="en-AU" sz="2400" dirty="0"/>
          </a:p>
        </p:txBody>
      </p:sp>
      <p:pic>
        <p:nvPicPr>
          <p:cNvPr id="9" name="Picture 8" descr="C:\Documents and Settings\jchalmers\Local Settings\Temporary Internet Files\Content.Outlook\6WLNSRVO\photo (3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t="15043" r="23154" b="28815"/>
          <a:stretch/>
        </p:blipFill>
        <p:spPr bwMode="auto">
          <a:xfrm>
            <a:off x="1187624" y="4437112"/>
            <a:ext cx="2332324" cy="1481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de 2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7668344" y="476672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6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186" y="504000"/>
            <a:ext cx="8600286" cy="504000"/>
          </a:xfrm>
        </p:spPr>
        <p:txBody>
          <a:bodyPr/>
          <a:lstStyle/>
          <a:p>
            <a:r>
              <a:rPr lang="en-AU" sz="2500" b="1" dirty="0"/>
              <a:t>Individualised learning </a:t>
            </a:r>
            <a:r>
              <a:rPr lang="en-AU" sz="2500" b="1" dirty="0" smtClean="0"/>
              <a:t>&amp; working in RI is </a:t>
            </a:r>
            <a:r>
              <a:rPr lang="en-AU" sz="2500" b="1" dirty="0"/>
              <a:t>all about </a:t>
            </a:r>
            <a:r>
              <a:rPr lang="en-AU" sz="2500" b="1" dirty="0" smtClean="0"/>
              <a:t>. . . </a:t>
            </a:r>
            <a:endParaRPr lang="en-AU" sz="25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5799-1D68-4A89-8C2E-D1D6EB3589B7}" type="slidenum">
              <a:rPr lang="en-AU" smtClean="0"/>
              <a:pPr/>
              <a:t>18</a:t>
            </a:fld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692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7"/>
          <p:cNvSpPr txBox="1">
            <a:spLocks/>
          </p:cNvSpPr>
          <p:nvPr/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432AC9-8781-4691-8E3B-AD0DEB39A244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4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844824"/>
            <a:ext cx="3672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F90BBB"/>
                </a:solidFill>
              </a:rPr>
              <a:t>C</a:t>
            </a:r>
            <a:r>
              <a:rPr lang="en-A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AU" sz="2000" b="1" dirty="0">
                <a:solidFill>
                  <a:srgbClr val="F90BBB"/>
                </a:solidFill>
              </a:rPr>
              <a:t>Capability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A 	Analysis 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P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Personalised 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A</a:t>
            </a:r>
            <a:r>
              <a:rPr lang="en-A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Accessible 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B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Benchmarked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I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Inclusive 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L</a:t>
            </a:r>
            <a:r>
              <a:rPr lang="en-A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Learning culture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I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Innovative 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T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AU" sz="2000" b="1" dirty="0">
                <a:solidFill>
                  <a:srgbClr val="F90BBB"/>
                </a:solidFill>
              </a:rPr>
              <a:t>Tools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Y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YOU are central to </a:t>
            </a:r>
            <a:r>
              <a:rPr lang="en-AU" sz="2000" dirty="0" smtClean="0">
                <a:solidFill>
                  <a:schemeClr val="bg2">
                    <a:lumMod val="50000"/>
                  </a:schemeClr>
                </a:solidFill>
              </a:rPr>
              <a:t>	whole process </a:t>
            </a:r>
            <a:endParaRPr lang="en-A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8749" y="184482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b="1" dirty="0">
                <a:solidFill>
                  <a:srgbClr val="F90BBB"/>
                </a:solidFill>
              </a:rPr>
              <a:t>D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Dynamic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E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Engaging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V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Values driven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E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Empowering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L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Learner centred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O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Opportunities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P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Performance Pathways 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M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Mentors (</a:t>
            </a:r>
            <a:r>
              <a:rPr lang="en-AU" sz="2000" b="1" dirty="0">
                <a:solidFill>
                  <a:srgbClr val="F90BBB"/>
                </a:solidFill>
              </a:rPr>
              <a:t>MEOW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E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Employee driven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N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Needs based</a:t>
            </a:r>
          </a:p>
          <a:p>
            <a:r>
              <a:rPr lang="en-AU" sz="2000" b="1" dirty="0">
                <a:solidFill>
                  <a:srgbClr val="F90BBB"/>
                </a:solidFill>
              </a:rPr>
              <a:t>T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</a:rPr>
              <a:t>	Time framed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86" y="504000"/>
            <a:ext cx="8744302" cy="504000"/>
          </a:xfrm>
        </p:spPr>
        <p:txBody>
          <a:bodyPr/>
          <a:lstStyle/>
          <a:p>
            <a:r>
              <a:rPr lang="en-AU" sz="2600" b="1" dirty="0"/>
              <a:t>So did you spot the </a:t>
            </a:r>
            <a:r>
              <a:rPr lang="en-AU" sz="2600" b="1" dirty="0" smtClean="0"/>
              <a:t>CATs in capability development?</a:t>
            </a:r>
            <a:endParaRPr lang="en-AU" sz="2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5799-1D68-4A89-8C2E-D1D6EB3589B7}" type="slidenum">
              <a:rPr lang="en-AU" smtClean="0"/>
              <a:pPr/>
              <a:t>19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1228011"/>
            <a:ext cx="1588393" cy="1233625"/>
          </a:xfrm>
          <a:prstGeom prst="rect">
            <a:avLst/>
          </a:prstGeom>
          <a:noFill/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432AC9-8781-4691-8E3B-AD0DEB39A244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63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62880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800" dirty="0" smtClean="0">
                <a:solidFill>
                  <a:schemeClr val="bg1">
                    <a:lumMod val="50000"/>
                  </a:schemeClr>
                </a:solidFill>
              </a:rPr>
              <a:t>We’re all about </a:t>
            </a:r>
            <a:r>
              <a:rPr lang="en-AU" sz="4800" b="1" dirty="0" smtClean="0">
                <a:solidFill>
                  <a:schemeClr val="bg2">
                    <a:lumMod val="50000"/>
                  </a:schemeClr>
                </a:solidFill>
              </a:rPr>
              <a:t>Community</a:t>
            </a:r>
          </a:p>
          <a:p>
            <a:pPr algn="r"/>
            <a:r>
              <a:rPr lang="en-AU" sz="4800" b="1" dirty="0" smtClean="0">
                <a:solidFill>
                  <a:schemeClr val="bg2">
                    <a:lumMod val="50000"/>
                  </a:schemeClr>
                </a:solidFill>
              </a:rPr>
              <a:t>Industry</a:t>
            </a:r>
          </a:p>
          <a:p>
            <a:pPr algn="r"/>
            <a:r>
              <a:rPr lang="en-AU" sz="4800" b="1" dirty="0" smtClean="0">
                <a:solidFill>
                  <a:schemeClr val="bg2">
                    <a:lumMod val="50000"/>
                  </a:schemeClr>
                </a:solidFill>
              </a:rPr>
              <a:t>People</a:t>
            </a:r>
            <a:endParaRPr lang="en-A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482147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www.youtube.com/watch?v=FBty1bm-Si4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99-1D68-4A89-8C2E-D1D6EB3589B7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3079" name="Picture 7" descr="http://ts4.mm.bing.net/th?id=H.5004621415974571&amp;pid=1.7&amp;w=175&amp;h=152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9" y="4743901"/>
            <a:ext cx="833437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Paw prints forward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 smtClean="0"/>
              <a:t>Where to from here??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>
                <a:hlinkClick r:id="rId4"/>
              </a:rPr>
              <a:t>Riverina Institute </a:t>
            </a:r>
            <a:endParaRPr lang="en-AU" dirty="0"/>
          </a:p>
          <a:p>
            <a:r>
              <a:rPr lang="en-AU" dirty="0">
                <a:solidFill>
                  <a:srgbClr val="29760A"/>
                </a:solidFill>
                <a:hlinkClick r:id="rId5"/>
              </a:rPr>
              <a:t>John Mitchell and Associates</a:t>
            </a:r>
            <a:r>
              <a:rPr lang="en-AU" dirty="0">
                <a:solidFill>
                  <a:srgbClr val="29760A"/>
                </a:solidFill>
              </a:rPr>
              <a:t>  </a:t>
            </a:r>
          </a:p>
          <a:p>
            <a:r>
              <a:rPr lang="en-AU" dirty="0">
                <a:hlinkClick r:id="rId6"/>
              </a:rPr>
              <a:t>Get the Scoop on Training and Assessment</a:t>
            </a:r>
            <a:r>
              <a:rPr lang="en-AU" dirty="0"/>
              <a:t> </a:t>
            </a:r>
          </a:p>
          <a:p>
            <a:r>
              <a:rPr lang="en-AU" dirty="0">
                <a:hlinkClick r:id="rId7"/>
              </a:rPr>
              <a:t>Get the Scoop on Literacy and Numeracy</a:t>
            </a:r>
            <a:r>
              <a:rPr lang="en-AU" dirty="0"/>
              <a:t> </a:t>
            </a:r>
          </a:p>
          <a:p>
            <a:r>
              <a:rPr lang="en-AU" dirty="0">
                <a:hlinkClick r:id="rId8"/>
              </a:rPr>
              <a:t>Get the Scoop on Leadership </a:t>
            </a:r>
            <a:endParaRPr lang="en-AU" dirty="0"/>
          </a:p>
          <a:p>
            <a:r>
              <a:rPr lang="en-AU" dirty="0">
                <a:hlinkClick r:id="rId9"/>
              </a:rPr>
              <a:t>TAFE </a:t>
            </a:r>
            <a:r>
              <a:rPr lang="en-AU" dirty="0" smtClean="0">
                <a:hlinkClick r:id="rId9"/>
              </a:rPr>
              <a:t>NSW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sz="1800" dirty="0" smtClean="0"/>
              <a:t>And now the CATs quiz to see if you were paying attention!!</a:t>
            </a:r>
          </a:p>
          <a:p>
            <a:pPr marL="0" indent="0">
              <a:buNone/>
            </a:pPr>
            <a:r>
              <a:rPr lang="en-AU" sz="1800" smtClean="0"/>
              <a:t>     What </a:t>
            </a:r>
            <a:r>
              <a:rPr lang="en-AU" sz="1800" dirty="0" smtClean="0"/>
              <a:t>is the title of this song and who sings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99-1D68-4A89-8C2E-D1D6EB3589B7}" type="slidenum">
              <a:rPr lang="en-AU" smtClean="0"/>
              <a:pPr/>
              <a:t>20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2411398"/>
            <a:ext cx="1588393" cy="12336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65104"/>
            <a:ext cx="1588393" cy="12336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1588393" cy="1233625"/>
          </a:xfrm>
          <a:prstGeom prst="rect">
            <a:avLst/>
          </a:prstGeom>
          <a:noFill/>
        </p:spPr>
      </p:pic>
      <p:pic>
        <p:nvPicPr>
          <p:cNvPr id="9" name="Honky Cat - excerp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899592" y="4959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9757" y="908720"/>
            <a:ext cx="57606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rgbClr val="0066CC"/>
                </a:solidFill>
              </a:rPr>
              <a:t>We have a Vision</a:t>
            </a:r>
            <a:endParaRPr lang="en-AU" sz="4400" b="1" dirty="0">
              <a:solidFill>
                <a:srgbClr val="0066CC"/>
              </a:solidFill>
            </a:endParaRPr>
          </a:p>
          <a:p>
            <a:r>
              <a:rPr lang="en-AU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034895"/>
            <a:ext cx="65527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solidFill>
                  <a:schemeClr val="bg2">
                    <a:lumMod val="50000"/>
                  </a:schemeClr>
                </a:solidFill>
              </a:rPr>
              <a:t>To inspire regional prosperity and in partnership grown nationally.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971600" y="3281117"/>
            <a:ext cx="53521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 smtClean="0">
                <a:solidFill>
                  <a:srgbClr val="0066CC"/>
                </a:solidFill>
              </a:rPr>
              <a:t>We have a</a:t>
            </a:r>
            <a:r>
              <a:rPr lang="en-AU" sz="4400" dirty="0" smtClean="0">
                <a:solidFill>
                  <a:srgbClr val="0066CC"/>
                </a:solidFill>
              </a:rPr>
              <a:t> </a:t>
            </a:r>
            <a:r>
              <a:rPr lang="en-AU" sz="4400" b="1" dirty="0">
                <a:solidFill>
                  <a:srgbClr val="0066CC"/>
                </a:solidFill>
              </a:rPr>
              <a:t>Purpose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672" y="4150097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chemeClr val="bg2">
                    <a:lumMod val="50000"/>
                  </a:schemeClr>
                </a:solidFill>
              </a:rPr>
              <a:t>To build the skills, qualifications and employability of people in regional Australia.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99-1D68-4A89-8C2E-D1D6EB3589B7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8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45" y="644969"/>
            <a:ext cx="60102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lide 1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452320" y="764704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5432AC9-8781-4691-8E3B-AD0DEB39A244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5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What do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400" dirty="0" smtClean="0"/>
          </a:p>
          <a:p>
            <a:r>
              <a:rPr lang="en-AU" sz="2400" dirty="0" smtClean="0"/>
              <a:t>For the past 12 months we have been working on gathering and interpreting data from the JMA Capability Analysis Tools® (CATs) and building a new Capability Development Framework (CDF) . . . </a:t>
            </a:r>
          </a:p>
          <a:p>
            <a:endParaRPr lang="en-AU" sz="2400" dirty="0" smtClean="0"/>
          </a:p>
          <a:p>
            <a:r>
              <a:rPr lang="en-AU" sz="2400" dirty="0" smtClean="0"/>
              <a:t>Let’s look at CATs . . . </a:t>
            </a:r>
          </a:p>
          <a:p>
            <a:endParaRPr lang="en-AU" sz="2400" dirty="0" smtClean="0"/>
          </a:p>
          <a:p>
            <a:endParaRPr lang="en-AU" sz="2400" dirty="0"/>
          </a:p>
        </p:txBody>
      </p:sp>
      <p:pic>
        <p:nvPicPr>
          <p:cNvPr id="7" name="MS900388443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812360" y="476672"/>
            <a:ext cx="609600" cy="609600"/>
          </a:xfrm>
          <a:prstGeom prst="rect">
            <a:avLst/>
          </a:prstGeom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5432AC9-8781-4691-8E3B-AD0DEB39A244}" type="slidenum">
              <a:rPr lang="en-AU" smtClean="0"/>
              <a:pPr/>
              <a:t>5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What are the CATs?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2400" dirty="0" smtClean="0"/>
          </a:p>
          <a:p>
            <a:endParaRPr lang="en-AU" sz="2400" dirty="0" smtClean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5432AC9-8781-4691-8E3B-AD0DEB39A244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4491" t="12682" r="5863" b="23140"/>
          <a:stretch/>
        </p:blipFill>
        <p:spPr bwMode="auto">
          <a:xfrm>
            <a:off x="368039" y="2416942"/>
            <a:ext cx="5133975" cy="3363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24619" t="13306" r="24296" b="7862"/>
          <a:stretch/>
        </p:blipFill>
        <p:spPr bwMode="auto">
          <a:xfrm>
            <a:off x="5734062" y="1666500"/>
            <a:ext cx="2924175" cy="3609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30570"/>
            <a:ext cx="1983879" cy="108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hat are CAT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7092280" y="702005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How do CATs empower &amp; engage individuals? 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124744"/>
            <a:ext cx="8100000" cy="4635256"/>
          </a:xfrm>
        </p:spPr>
        <p:txBody>
          <a:bodyPr/>
          <a:lstStyle/>
          <a:p>
            <a:pPr lvl="1"/>
            <a:endParaRPr lang="en-AU" sz="2400" dirty="0" smtClean="0"/>
          </a:p>
          <a:p>
            <a:pPr lvl="1"/>
            <a:endParaRPr lang="en-AU" sz="2400" dirty="0" smtClean="0"/>
          </a:p>
          <a:p>
            <a:pPr lvl="1"/>
            <a:endParaRPr lang="en-AU" sz="24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5799-1D68-4A89-8C2E-D1D6EB3589B7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5" name="empowering CAT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8250526" y="934291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560840" cy="44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88" y="1425981"/>
            <a:ext cx="4680519" cy="429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88224" y="2204864"/>
            <a:ext cx="1944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AU" sz="2400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Our new CDF embeds a 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learning and development culture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504000"/>
            <a:ext cx="8784976" cy="504000"/>
          </a:xfrm>
        </p:spPr>
        <p:txBody>
          <a:bodyPr/>
          <a:lstStyle/>
          <a:p>
            <a:r>
              <a:rPr lang="en-AU" sz="2500" b="1" dirty="0" smtClean="0"/>
              <a:t>How have the CATs given staff a voice in our new CDF?</a:t>
            </a:r>
            <a:endParaRPr lang="en-AU" sz="25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E5799-1D68-4A89-8C2E-D1D6EB3589B7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432AC9-8781-4691-8E3B-AD0DEB39A244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7" name="Slide 1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164288" y="126876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95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How does the CDF individualise learning?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 smtClean="0"/>
              <a:t>It encourages ownership and builds connections</a:t>
            </a:r>
          </a:p>
          <a:p>
            <a:endParaRPr lang="en-AU" sz="2400" dirty="0" smtClean="0"/>
          </a:p>
          <a:p>
            <a:endParaRPr lang="en-AU" sz="2400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120679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20186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5432AC9-8781-4691-8E3B-AD0DEB39A244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4" name="Slide 1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668344" y="1052736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onference of the German Speaking Countries&amp;#x0D;&amp;#x0A;9th – 11th of May 2013 &amp;#x0D;&amp;#x0A;Graz, Austria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Spot the CATs in our Capability Development Framework: Empowering and engaging individuals in capability developmen&quot;/&gt;&lt;property id=&quot;20307&quot; value=&quot;257&quot;/&gt;&lt;/object&gt;&lt;object type=&quot;3&quot; unique_id=&quot;10006&quot;&gt;&lt;property id=&quot;20148&quot; value=&quot;5&quot;/&gt;&lt;property id=&quot;20300&quot; value=&quot;Slide 5 - &amp;quot;Secondly, who do we work for?&amp;quot;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60&quot;/&gt;&lt;/object&gt;&lt;object type=&quot;3&quot; unique_id=&quot;10008&quot;&gt;&lt;property id=&quot;20148&quot; value=&quot;5&quot;/&gt;&lt;property id=&quot;20300&quot; value=&quot;Slide 7 - &amp;quot;RI facts at a glance&amp;quot;&quot;/&gt;&lt;property id=&quot;20307&quot; value=&quot;261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70&quot;/&gt;&lt;/object&gt;&lt;object type=&quot;3&quot; unique_id=&quot;10016&quot;&gt;&lt;property id=&quot;20148&quot; value=&quot;5&quot;/&gt;&lt;property id=&quot;20300&quot; value=&quot;Slide 3 - &amp;quot;Firstly, who are we?&amp;quot;&quot;/&gt;&lt;property id=&quot;20307&quot; value=&quot;272&quot;/&gt;&lt;/object&gt;&lt;object type=&quot;3&quot; unique_id=&quot;10017&quot;&gt;&lt;property id=&quot;20148&quot; value=&quot;5&quot;/&gt;&lt;property id=&quot;20300&quot; value=&quot;Slide 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74&quot;/&gt;&lt;/object&gt;&lt;object type=&quot;3&quot; unique_id=&quot;10019&quot;&gt;&lt;property id=&quot;20148&quot; value=&quot;5&quot;/&gt;&lt;property id=&quot;20300&quot; value=&quot;Slide 28&quot;/&gt;&lt;property id=&quot;20307&quot; value=&quot;275&quot;/&gt;&lt;/object&gt;&lt;object type=&quot;3&quot; unique_id=&quot;10021&quot;&gt;&lt;property id=&quot;20148&quot; value=&quot;5&quot;/&gt;&lt;property id=&quot;20300&quot; value=&quot;Slide 12&quot;/&gt;&lt;property id=&quot;20307&quot; value=&quot;271&quot;/&gt;&lt;/object&gt;&lt;object type=&quot;3&quot; unique_id=&quot;10024&quot;&gt;&lt;property id=&quot;20148&quot; value=&quot;5&quot;/&gt;&lt;property id=&quot;20300&quot; value=&quot;Slide 17&quot;/&gt;&lt;property id=&quot;20307&quot; value=&quot;269&quot;/&gt;&lt;/object&gt;&lt;object type=&quot;3&quot; unique_id=&quot;10025&quot;&gt;&lt;property id=&quot;20148&quot; value=&quot;5&quot;/&gt;&lt;property id=&quot;20300&quot; value=&quot;Slide 18&quot;/&gt;&lt;property id=&quot;20307&quot; value=&quot;279&quot;/&gt;&lt;/object&gt;&lt;object type=&quot;3&quot; unique_id=&quot;10026&quot;&gt;&lt;property id=&quot;20148&quot; value=&quot;5&quot;/&gt;&lt;property id=&quot;20300&quot; value=&quot;Slide 19&quot;/&gt;&lt;property id=&quot;20307&quot; value=&quot;280&quot;/&gt;&lt;/object&gt;&lt;object type=&quot;3&quot; unique_id=&quot;10027&quot;&gt;&lt;property id=&quot;20148&quot; value=&quot;5&quot;/&gt;&lt;property id=&quot;20300&quot; value=&quot;Slide 20&quot;/&gt;&lt;property id=&quot;20307&quot; value=&quot;281&quot;/&gt;&lt;/object&gt;&lt;object type=&quot;3&quot; unique_id=&quot;10028&quot;&gt;&lt;property id=&quot;20148&quot; value=&quot;5&quot;/&gt;&lt;property id=&quot;20300&quot; value=&quot;Slide 21&quot;/&gt;&lt;property id=&quot;20307&quot; value=&quot;282&quot;/&gt;&lt;/object&gt;&lt;object type=&quot;3&quot; unique_id=&quot;10031&quot;&gt;&lt;property id=&quot;20148&quot; value=&quot;5&quot;/&gt;&lt;property id=&quot;20300&quot; value=&quot;Slide 22&quot;/&gt;&lt;property id=&quot;20307&quot; value=&quot;287&quot;/&gt;&lt;/object&gt;&lt;object type=&quot;3&quot; unique_id=&quot;10033&quot;&gt;&lt;property id=&quot;20148&quot; value=&quot;5&quot;/&gt;&lt;property id=&quot;20300&quot; value=&quot;Slide 23&quot;/&gt;&lt;property id=&quot;20307&quot; value=&quot;289&quot;/&gt;&lt;/object&gt;&lt;object type=&quot;3&quot; unique_id=&quot;10034&quot;&gt;&lt;property id=&quot;20148&quot; value=&quot;5&quot;/&gt;&lt;property id=&quot;20300&quot; value=&quot;Slide 24 - &amp;quot;Learning resources &amp;#x0D;&amp;#x0A;&amp;#x0D;&amp;#x0A;&amp;quot;&quot;/&gt;&lt;property id=&quot;20307&quot; value=&quot;290&quot;/&gt;&lt;/object&gt;&lt;object type=&quot;3&quot; unique_id=&quot;10035&quot;&gt;&lt;property id=&quot;20148&quot; value=&quot;5&quot;/&gt;&lt;property id=&quot;20300&quot; value=&quot;Slide 25 - &amp;quot;e- forms – metrics &amp;#x0D;&amp;#x0A;&amp;quot;&quot;/&gt;&lt;property id=&quot;20307&quot; value=&quot;292&quot;/&gt;&lt;/object&gt;&lt;object type=&quot;3&quot; unique_id=&quot;10036&quot;&gt;&lt;property id=&quot;20148&quot; value=&quot;5&quot;/&gt;&lt;property id=&quot;20300&quot; value=&quot;Slide 26 - &amp;quot;Where to from here ?&amp;quot;&quot;/&gt;&lt;property id=&quot;20307&quot; value=&quot;293&quot;/&gt;&lt;/object&gt;&lt;object type=&quot;3&quot; unique_id=&quot;10037&quot;&gt;&lt;property id=&quot;20148&quot; value=&quot;5&quot;/&gt;&lt;property id=&quot;20300&quot; value=&quot;Slide 27&quot;/&gt;&lt;property id=&quot;20307&quot; value=&quot;296&quot;/&gt;&lt;/object&gt;&lt;object type=&quot;3&quot; unique_id=&quot;10400&quot;&gt;&lt;property id=&quot;20148&quot; value=&quot;5&quot;/&gt;&lt;property id=&quot;20300&quot; value=&quot;Slide 8&quot;/&gt;&lt;property id=&quot;20307&quot; value=&quot;297&quot;/&gt;&lt;/object&gt;&lt;object type=&quot;3&quot; unique_id=&quot;10602&quot;&gt;&lt;property id=&quot;20148&quot; value=&quot;5&quot;/&gt;&lt;property id=&quot;20300&quot; value=&quot;Slide 13 - &amp;quot;Thirdly, what do we do?&amp;quot;&quot;/&gt;&lt;property id=&quot;20307&quot; value=&quot;298&quot;/&gt;&lt;/object&gt;&lt;object type=&quot;3&quot; unique_id=&quot;10603&quot;&gt;&lt;property id=&quot;20148&quot; value=&quot;5&quot;/&gt;&lt;property id=&quot;20300&quot; value=&quot;Slide 14 - &amp;quot;How do CATs empower and engage individuals?  &amp;quot;&quot;/&gt;&lt;property id=&quot;20307&quot; value=&quot;299&quot;/&gt;&lt;/object&gt;&lt;object type=&quot;3&quot; unique_id=&quot;10604&quot;&gt;&lt;property id=&quot;20148&quot; value=&quot;5&quot;/&gt;&lt;property id=&quot;20300&quot; value=&quot;Slide 16 - &amp;quot;How does the CDF embody individualised learning?&amp;quot;&quot;/&gt;&lt;property id=&quot;20307&quot; value=&quot;300&quot;/&gt;&lt;/object&gt;&lt;object type=&quot;3&quot; unique_id=&quot;10605&quot;&gt;&lt;property id=&quot;20148&quot; value=&quot;5&quot;/&gt;&lt;property id=&quot;20300&quot; value=&quot;Slide 29&quot;/&gt;&lt;property id=&quot;20307&quot; value=&quot;301&quot;/&gt;&lt;/object&gt;&lt;/object&gt;&lt;object type=&quot;8&quot; unique_id=&quot;1007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I_PPT_INST_INTERIM">
  <a:themeElements>
    <a:clrScheme name="RI_Newlook_IN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I_Newlook_IN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_Newlook_IN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_Newlook_IN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_Newlook_IN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_Newlook_IN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_Newlook_IN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_Newlook_IN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_Newlook_IN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PresentationFormat>Bildschirmpräsentation (4:3)</PresentationFormat>
  <Paragraphs>114</Paragraphs>
  <Slides>20</Slides>
  <Notes>3</Notes>
  <HiddenSlides>0</HiddenSlides>
  <MMClips>16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RI_PPT_INST_INTERIM</vt:lpstr>
      <vt:lpstr>Acrobat Document</vt:lpstr>
      <vt:lpstr>Spot the CATs in our Capability Development Framework:   Empowering and engaging individuals in capability development  Presented by Jess Chalmers and Annissa Villegas </vt:lpstr>
      <vt:lpstr>PowerPoint-Präsentation</vt:lpstr>
      <vt:lpstr>PowerPoint-Präsentation</vt:lpstr>
      <vt:lpstr>PowerPoint-Präsentation</vt:lpstr>
      <vt:lpstr>What do we do?</vt:lpstr>
      <vt:lpstr>What are the CATs?</vt:lpstr>
      <vt:lpstr>How do CATs empower &amp; engage individuals? </vt:lpstr>
      <vt:lpstr>How have the CATs given staff a voice in our new CDF?</vt:lpstr>
      <vt:lpstr>How does the CDF individualise learning?</vt:lpstr>
      <vt:lpstr>Accessible and sustainable</vt:lpstr>
      <vt:lpstr>Personalised and engaging</vt:lpstr>
      <vt:lpstr>Strategic, benchmarked and aligned</vt:lpstr>
      <vt:lpstr>Robust and inclusive</vt:lpstr>
      <vt:lpstr>Embeds the 70:20:10 model</vt:lpstr>
      <vt:lpstr>Collaborative &amp; encourages connections </vt:lpstr>
      <vt:lpstr>Authentic, targeted and valid</vt:lpstr>
      <vt:lpstr>Self reflection and evaluation</vt:lpstr>
      <vt:lpstr>Individualised learning &amp; working in RI is all about . . . </vt:lpstr>
      <vt:lpstr>So did you spot the CATs in capability development?</vt:lpstr>
      <vt:lpstr>Paw prints forward</vt:lpstr>
    </vt:vector>
  </TitlesOfParts>
  <Company>NSW 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erobinson17</dc:creator>
  <cp:lastModifiedBy>Administrator</cp:lastModifiedBy>
  <cp:revision>148</cp:revision>
  <cp:lastPrinted>2013-05-06T23:17:39Z</cp:lastPrinted>
  <dcterms:created xsi:type="dcterms:W3CDTF">2009-03-12T00:14:49Z</dcterms:created>
  <dcterms:modified xsi:type="dcterms:W3CDTF">2013-05-21T13:25:02Z</dcterms:modified>
</cp:coreProperties>
</file>