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m4a" ContentType="audio/unknown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304" r:id="rId4"/>
    <p:sldId id="272" r:id="rId5"/>
    <p:sldId id="273" r:id="rId6"/>
    <p:sldId id="308" r:id="rId7"/>
    <p:sldId id="305" r:id="rId8"/>
    <p:sldId id="259" r:id="rId9"/>
    <p:sldId id="260" r:id="rId10"/>
    <p:sldId id="261" r:id="rId11"/>
    <p:sldId id="297" r:id="rId12"/>
  </p:sldIdLst>
  <p:sldSz cx="9144000" cy="6858000" type="screen4x3"/>
  <p:notesSz cx="6797675" cy="9928225"/>
  <p:custDataLst>
    <p:tags r:id="rId15"/>
  </p:custDataLst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relli, Annamaria" initials="GA" lastIdx="10" clrIdx="0"/>
  <p:cmAuthor id="1" name="Chalmers, Jess" initials="CJ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760A"/>
    <a:srgbClr val="F90BBB"/>
    <a:srgbClr val="2B7173"/>
    <a:srgbClr val="0066CC"/>
    <a:srgbClr val="0018A8"/>
    <a:srgbClr val="A7A9AC"/>
    <a:srgbClr val="A9A9A9"/>
    <a:srgbClr val="10147E"/>
    <a:srgbClr val="5289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95" autoAdjust="0"/>
  </p:normalViewPr>
  <p:slideViewPr>
    <p:cSldViewPr>
      <p:cViewPr>
        <p:scale>
          <a:sx n="114" d="100"/>
          <a:sy n="114" d="100"/>
        </p:scale>
        <p:origin x="-750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5-06T15:03:00.493" idx="2">
    <p:pos x="10" y="10"/>
    <p:text>This needs some humour...not feeling very humorous today...please add anything you feel appropriate.
Austria on steroids? Nearly double size of Austria?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4D3259-B21A-45FE-9B0A-886202F64828}" type="datetimeFigureOut">
              <a:rPr lang="en-AU" smtClean="0"/>
              <a:t>21/05/2013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05FED-B749-4B2B-A03E-FC47AFB778D1}" type="slidenum">
              <a:rPr lang="en-AU" smtClean="0"/>
              <a:t>‹Nr.›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4540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5F58B87-B799-48DB-AEFE-BBB05532DB44}" type="slidenum">
              <a:rPr lang="en-AU"/>
              <a:pPr>
                <a:defRPr/>
              </a:pPr>
              <a:t>‹Nr.›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93934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Check equipment</a:t>
            </a:r>
            <a:r>
              <a:rPr lang="en-AU" baseline="0" dirty="0" smtClean="0"/>
              <a:t> </a:t>
            </a:r>
          </a:p>
          <a:p>
            <a:r>
              <a:rPr lang="en-AU" baseline="0" dirty="0" smtClean="0"/>
              <a:t>Check notes copied </a:t>
            </a:r>
          </a:p>
          <a:p>
            <a:r>
              <a:rPr lang="en-AU" baseline="0" dirty="0" smtClean="0"/>
              <a:t>Check music </a:t>
            </a:r>
            <a:r>
              <a:rPr lang="en-AU" baseline="0" dirty="0" err="1" smtClean="0"/>
              <a:t>etc</a:t>
            </a:r>
            <a:r>
              <a:rPr lang="en-AU" baseline="0" dirty="0" smtClean="0"/>
              <a:t>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F58B87-B799-48DB-AEFE-BBB05532DB44}" type="slidenum">
              <a:rPr lang="en-AU" smtClean="0"/>
              <a:pPr>
                <a:defRPr/>
              </a:pPr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7908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b="0" i="0" u="none" strike="noStrike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kumimoji="0" lang="en-A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Jess Chalmers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Title: </a:t>
            </a:r>
            <a:r>
              <a:rPr kumimoji="0" lang="en-A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Project Officer, Capability Development (</a:t>
            </a:r>
            <a:r>
              <a:rPr kumimoji="0" lang="en-A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and CAT woman extraordinaire!</a:t>
            </a:r>
            <a:r>
              <a:rPr kumimoji="0" lang="en-A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Activities: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Research and development of new Institute Capability Development Framework (instructional design and development of inclusive content for framework situated in a Moodle site)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Liaising with and management of project stakeholders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Implementing CAT findings into CDF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Development of </a:t>
            </a:r>
            <a:r>
              <a:rPr kumimoji="0" lang="en-A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eforms</a:t>
            </a:r>
            <a:r>
              <a:rPr kumimoji="0" lang="en-A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and resources to support Framework (to gather analytics)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Development of learning objects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F58B87-B799-48DB-AEFE-BBB05532DB44}" type="slidenum">
              <a:rPr lang="en-AU" smtClean="0"/>
              <a:pPr>
                <a:defRPr/>
              </a:pPr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7915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F58B87-B799-48DB-AEFE-BBB05532DB44}" type="slidenum">
              <a:rPr lang="en-AU" smtClean="0"/>
              <a:pPr>
                <a:defRPr/>
              </a:pPr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9279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F58B87-B799-48DB-AEFE-BBB05532DB44}" type="slidenum">
              <a:rPr lang="en-AU" smtClean="0"/>
              <a:pPr>
                <a:defRPr/>
              </a:pPr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6466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500034" y="2214555"/>
            <a:ext cx="4929223" cy="2643206"/>
          </a:xfrm>
        </p:spPr>
        <p:txBody>
          <a:bodyPr/>
          <a:lstStyle>
            <a:lvl1pPr>
              <a:lnSpc>
                <a:spcPts val="4200"/>
              </a:lnSpc>
              <a:defRPr sz="4200">
                <a:latin typeface="Arial Black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26672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4000" y="3888000"/>
            <a:ext cx="8068528" cy="486000"/>
          </a:xfrm>
        </p:spPr>
        <p:txBody>
          <a:bodyPr/>
          <a:lstStyle>
            <a:lvl1pPr marL="0" indent="0">
              <a:buFont typeface="Arial" charset="0"/>
              <a:buNone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04000" y="2357431"/>
            <a:ext cx="8068528" cy="1470025"/>
          </a:xfrm>
        </p:spPr>
        <p:txBody>
          <a:bodyPr anchor="t"/>
          <a:lstStyle>
            <a:lvl1pPr>
              <a:lnSpc>
                <a:spcPts val="3800"/>
              </a:lnSpc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51520" y="630932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5E0E5799-1D68-4A89-8C2E-D1D6EB3589B7}" type="slidenum">
              <a:rPr lang="en-AU" smtClean="0"/>
              <a:pPr/>
              <a:t>‹Nr.›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57880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504000"/>
            <a:ext cx="8100000" cy="504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00" y="1260000"/>
            <a:ext cx="8100000" cy="4500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51520" y="630932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5E0E5799-1D68-4A89-8C2E-D1D6EB3589B7}" type="slidenum">
              <a:rPr lang="en-AU" smtClean="0"/>
              <a:pPr/>
              <a:t>‹Nr.›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90943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51520" y="630932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5E0E5799-1D68-4A89-8C2E-D1D6EB3589B7}" type="slidenum">
              <a:rPr lang="en-AU" smtClean="0"/>
              <a:pPr/>
              <a:t>‹Nr.›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43977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240" y="503239"/>
            <a:ext cx="80994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40" y="1260476"/>
            <a:ext cx="8099425" cy="44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51520" y="630932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5E0E5799-1D68-4A89-8C2E-D1D6EB3589B7}" type="slidenum">
              <a:rPr lang="en-AU" smtClean="0"/>
              <a:pPr/>
              <a:t>‹Nr.›</a:t>
            </a:fld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6" r:id="rId2"/>
    <p:sldLayoutId id="2147483757" r:id="rId3"/>
    <p:sldLayoutId id="2147483759" r:id="rId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54A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54A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54A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54A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54A8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0147E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0147E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0147E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0147E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ts val="300"/>
        </a:spcBef>
        <a:spcAft>
          <a:spcPct val="0"/>
        </a:spcAft>
        <a:buClr>
          <a:srgbClr val="0054A8"/>
        </a:buClr>
        <a:buSzPct val="110000"/>
        <a:buFont typeface="Arial" charset="0"/>
        <a:buChar char="&gt;"/>
        <a:tabLst>
          <a:tab pos="457200" algn="l"/>
        </a:tabLst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300"/>
        </a:spcBef>
        <a:spcAft>
          <a:spcPct val="0"/>
        </a:spcAft>
        <a:buSzPct val="90000"/>
        <a:buFont typeface="Arial" charset="0"/>
        <a:buChar char="–"/>
        <a:tabLst>
          <a:tab pos="457200" algn="l"/>
        </a:tabLst>
        <a:defRPr sz="1400">
          <a:solidFill>
            <a:schemeClr val="tx1"/>
          </a:solidFill>
          <a:latin typeface="+mn-lt"/>
        </a:defRPr>
      </a:lvl2pPr>
      <a:lvl3pPr marL="1143000" indent="-228600" algn="l" defTabSz="457200" rtl="0" eaLnBrk="0" fontAlgn="base" hangingPunct="0">
        <a:spcBef>
          <a:spcPts val="300"/>
        </a:spcBef>
        <a:spcAft>
          <a:spcPct val="0"/>
        </a:spcAft>
        <a:buSzPct val="90000"/>
        <a:buFont typeface="Arial" charset="0"/>
        <a:buChar char=":"/>
        <a:tabLst>
          <a:tab pos="457200" algn="l"/>
        </a:tabLst>
        <a:defRPr sz="1400">
          <a:solidFill>
            <a:schemeClr val="tx1"/>
          </a:solidFill>
          <a:latin typeface="+mn-lt"/>
        </a:defRPr>
      </a:lvl3pPr>
      <a:lvl4pPr marL="1600200" indent="-228600" algn="l" defTabSz="457200" rtl="0" eaLnBrk="0" fontAlgn="base" hangingPunct="0">
        <a:spcBef>
          <a:spcPts val="300"/>
        </a:spcBef>
        <a:spcAft>
          <a:spcPct val="0"/>
        </a:spcAft>
        <a:buSzPct val="90000"/>
        <a:buFont typeface="Arial" charset="0"/>
        <a:buChar char=":"/>
        <a:tabLst>
          <a:tab pos="457200" algn="l"/>
        </a:tabLst>
        <a:defRPr sz="1400">
          <a:solidFill>
            <a:schemeClr val="tx1"/>
          </a:solidFill>
          <a:latin typeface="+mn-lt"/>
        </a:defRPr>
      </a:lvl4pPr>
      <a:lvl5pPr marL="2057400" indent="-228600" algn="l" defTabSz="457200" rtl="0" eaLnBrk="0" fontAlgn="base" hangingPunct="0">
        <a:spcBef>
          <a:spcPts val="300"/>
        </a:spcBef>
        <a:spcAft>
          <a:spcPct val="0"/>
        </a:spcAft>
        <a:buSzPct val="90000"/>
        <a:buFont typeface="Arial" charset="0"/>
        <a:buChar char=":"/>
        <a:tabLst>
          <a:tab pos="457200" algn="l"/>
        </a:tabLst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364506" y="1754028"/>
            <a:ext cx="8352928" cy="3857370"/>
          </a:xfrm>
        </p:spPr>
        <p:txBody>
          <a:bodyPr/>
          <a:lstStyle/>
          <a:p>
            <a:r>
              <a:rPr lang="en-US" dirty="0"/>
              <a:t>Conference of the German Speaking </a:t>
            </a:r>
            <a:r>
              <a:rPr lang="en-US" dirty="0" smtClean="0"/>
              <a:t>Countries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>
                <a:latin typeface="+mj-lt"/>
              </a:rPr>
              <a:t>Individualised </a:t>
            </a:r>
            <a:r>
              <a:rPr lang="en-US" sz="3600" dirty="0">
                <a:latin typeface="+mj-lt"/>
              </a:rPr>
              <a:t>Learning and Working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AU" sz="1800" dirty="0" smtClean="0"/>
              <a:t>9th </a:t>
            </a:r>
            <a:r>
              <a:rPr lang="en-AU" sz="1800" dirty="0"/>
              <a:t>– 11th of May 2013 Graz, Austria</a:t>
            </a:r>
            <a:endParaRPr lang="en-US" dirty="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72200" y="404664"/>
            <a:ext cx="2345234" cy="1327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b="1" dirty="0" smtClean="0"/>
              <a:t>RI facts at a glance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400" dirty="0" smtClean="0"/>
              <a:t>19 campuses across 154,500 square km of southern New South Wales - </a:t>
            </a:r>
            <a:r>
              <a:rPr lang="en-AU" sz="2400" b="1" dirty="0" smtClean="0"/>
              <a:t>a geographic footprint almost 2 times the size of Austria</a:t>
            </a:r>
            <a:r>
              <a:rPr lang="en-AU" sz="2400" dirty="0" smtClean="0"/>
              <a:t>!</a:t>
            </a:r>
          </a:p>
          <a:p>
            <a:endParaRPr lang="en-AU" sz="2400" dirty="0" smtClean="0"/>
          </a:p>
          <a:p>
            <a:r>
              <a:rPr lang="en-AU" sz="2400" dirty="0" smtClean="0"/>
              <a:t>1,465 staff (901 teachers)</a:t>
            </a:r>
          </a:p>
          <a:p>
            <a:pPr marL="0" indent="0">
              <a:buNone/>
            </a:pPr>
            <a:endParaRPr lang="en-AU" sz="2400" dirty="0" smtClean="0"/>
          </a:p>
          <a:p>
            <a:r>
              <a:rPr lang="en-AU" sz="2400" dirty="0" smtClean="0"/>
              <a:t>32,557 students enrolled in over 559 courses in 2011</a:t>
            </a:r>
          </a:p>
          <a:p>
            <a:endParaRPr lang="en-AU" sz="2400" dirty="0" smtClean="0"/>
          </a:p>
          <a:p>
            <a:r>
              <a:rPr lang="en-AU" sz="2400" dirty="0" smtClean="0"/>
              <a:t>1 in 5 students studying flexibly and 1 in 5 students gaining their qualification in the workplace</a:t>
            </a:r>
          </a:p>
          <a:p>
            <a:pPr marL="0" indent="0">
              <a:buNone/>
            </a:pPr>
            <a:endParaRPr lang="en-AU" sz="2000" dirty="0" smtClean="0"/>
          </a:p>
        </p:txBody>
      </p:sp>
      <p:pic>
        <p:nvPicPr>
          <p:cNvPr id="4" name="Picture 3" descr="no kangaroos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2060848"/>
            <a:ext cx="1523810" cy="1523810"/>
          </a:xfrm>
          <a:prstGeom prst="rect">
            <a:avLst/>
          </a:prstGeom>
        </p:spPr>
      </p:pic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220186" y="6309320"/>
            <a:ext cx="2133600" cy="365125"/>
          </a:xfrm>
          <a:prstGeom prst="rect">
            <a:avLst/>
          </a:prstGeom>
        </p:spPr>
        <p:txBody>
          <a:bodyPr/>
          <a:lstStyle/>
          <a:p>
            <a:fld id="{35432AC9-8781-4691-8E3B-AD0DEB39A244}" type="slidenum">
              <a:rPr lang="en-AU" smtClean="0"/>
              <a:pPr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2105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utvsa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827584" y="332656"/>
            <a:ext cx="7541512" cy="5184576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E5799-1D68-4A89-8C2E-D1D6EB3589B7}" type="slidenum">
              <a:rPr lang="en-AU" smtClean="0"/>
              <a:pPr/>
              <a:t>11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00034" y="2214554"/>
            <a:ext cx="8032406" cy="3662718"/>
          </a:xfrm>
        </p:spPr>
        <p:txBody>
          <a:bodyPr/>
          <a:lstStyle/>
          <a:p>
            <a:r>
              <a:rPr lang="en-AU" sz="3600" dirty="0" smtClean="0"/>
              <a:t>Spot the CATs in our Capability Development Framework: </a:t>
            </a:r>
            <a:br>
              <a:rPr lang="en-AU" sz="3600" dirty="0" smtClean="0"/>
            </a:br>
            <a:r>
              <a:rPr lang="en-AU" sz="3600" dirty="0"/>
              <a:t/>
            </a:r>
            <a:br>
              <a:rPr lang="en-AU" sz="3600" dirty="0"/>
            </a:br>
            <a:r>
              <a:rPr lang="en-AU" sz="3600" dirty="0">
                <a:latin typeface="+mj-lt"/>
              </a:rPr>
              <a:t>Empowering and engaging individuals in capability development</a:t>
            </a:r>
            <a:r>
              <a:rPr lang="en-AU" sz="2800" dirty="0" smtClean="0"/>
              <a:t/>
            </a:r>
            <a:br>
              <a:rPr lang="en-AU" sz="2800" dirty="0" smtClean="0"/>
            </a:br>
            <a:r>
              <a:rPr lang="en-AU" sz="2800" dirty="0" smtClean="0"/>
              <a:t/>
            </a:r>
            <a:br>
              <a:rPr lang="en-AU" sz="2800" dirty="0" smtClean="0"/>
            </a:br>
            <a:r>
              <a:rPr lang="en-AU" sz="1800" dirty="0" smtClean="0"/>
              <a:t>Presented by Jess Chalmers and Annissa Villegas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pic>
        <p:nvPicPr>
          <p:cNvPr id="2" name="Slide 2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29872" y="692696"/>
            <a:ext cx="609600" cy="60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844824"/>
            <a:ext cx="69127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>
                <a:solidFill>
                  <a:srgbClr val="0054A8"/>
                </a:solidFill>
                <a:latin typeface="+mj-lt"/>
                <a:ea typeface="+mj-ea"/>
                <a:cs typeface="+mj-cs"/>
              </a:rPr>
              <a:t>Would you like to meet </a:t>
            </a:r>
            <a:r>
              <a:rPr lang="en-AU" sz="5400" dirty="0" smtClean="0">
                <a:solidFill>
                  <a:srgbClr val="0054A8"/>
                </a:solidFill>
                <a:latin typeface="+mj-lt"/>
                <a:ea typeface="+mj-ea"/>
                <a:cs typeface="+mj-cs"/>
              </a:rPr>
              <a:t>us?</a:t>
            </a:r>
            <a:endParaRPr lang="en-AU" sz="5400" dirty="0">
              <a:solidFill>
                <a:srgbClr val="0054A8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79" y="4581128"/>
            <a:ext cx="1375491" cy="99157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997" y="2996952"/>
            <a:ext cx="1536700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E5799-1D68-4A89-8C2E-D1D6EB3589B7}" type="slidenum">
              <a:rPr lang="en-AU" smtClean="0"/>
              <a:pPr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6914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9884" y="1556792"/>
            <a:ext cx="79208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AU" sz="2400" dirty="0" smtClean="0">
                <a:solidFill>
                  <a:schemeClr val="bg2">
                    <a:lumMod val="50000"/>
                  </a:schemeClr>
                </a:solidFill>
              </a:rPr>
              <a:t>Project Officer, Capability Development </a:t>
            </a:r>
            <a:br>
              <a:rPr lang="en-AU" sz="2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AU" sz="2400" dirty="0" smtClean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en-AU" sz="2400" b="1" dirty="0" smtClean="0">
                <a:solidFill>
                  <a:schemeClr val="bg2">
                    <a:lumMod val="50000"/>
                  </a:schemeClr>
                </a:solidFill>
              </a:rPr>
              <a:t>and CAT woman extraordinaire!</a:t>
            </a:r>
            <a:r>
              <a:rPr lang="en-AU" sz="2400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  <a:p>
            <a:r>
              <a:rPr lang="en-AU" sz="2400" dirty="0">
                <a:solidFill>
                  <a:schemeClr val="bg2">
                    <a:lumMod val="50000"/>
                  </a:schemeClr>
                </a:solidFill>
              </a:rPr>
              <a:t> </a:t>
            </a:r>
          </a:p>
          <a:p>
            <a:r>
              <a:rPr lang="en-AU" sz="2400" b="1" dirty="0">
                <a:solidFill>
                  <a:schemeClr val="bg2">
                    <a:lumMod val="50000"/>
                  </a:schemeClr>
                </a:solidFill>
              </a:rPr>
              <a:t>Activities: </a:t>
            </a:r>
            <a:endParaRPr lang="en-AU" sz="2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AU" sz="2400" dirty="0" smtClean="0">
                <a:solidFill>
                  <a:schemeClr val="bg2">
                    <a:lumMod val="50000"/>
                  </a:schemeClr>
                </a:solidFill>
              </a:rPr>
              <a:t>Research </a:t>
            </a:r>
            <a:r>
              <a:rPr lang="en-AU" sz="2400" dirty="0">
                <a:solidFill>
                  <a:schemeClr val="bg2">
                    <a:lumMod val="50000"/>
                  </a:schemeClr>
                </a:solidFill>
              </a:rPr>
              <a:t>and development </a:t>
            </a:r>
            <a:r>
              <a:rPr lang="en-AU" sz="2400" b="1" dirty="0" smtClean="0">
                <a:solidFill>
                  <a:schemeClr val="bg2">
                    <a:lumMod val="50000"/>
                  </a:schemeClr>
                </a:solidFill>
              </a:rPr>
              <a:t>Capability </a:t>
            </a:r>
            <a:br>
              <a:rPr lang="en-AU" sz="24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AU" sz="2400" b="1" dirty="0" smtClean="0">
                <a:solidFill>
                  <a:schemeClr val="bg2">
                    <a:lumMod val="50000"/>
                  </a:schemeClr>
                </a:solidFill>
              </a:rPr>
              <a:t>Development Framework (CDF)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sz="2400" dirty="0" smtClean="0">
                <a:solidFill>
                  <a:schemeClr val="bg2">
                    <a:lumMod val="50000"/>
                  </a:schemeClr>
                </a:solidFill>
              </a:rPr>
              <a:t>Liaison and </a:t>
            </a:r>
            <a:r>
              <a:rPr lang="en-AU" sz="2400" dirty="0">
                <a:solidFill>
                  <a:schemeClr val="bg2">
                    <a:lumMod val="50000"/>
                  </a:schemeClr>
                </a:solidFill>
              </a:rPr>
              <a:t>management of </a:t>
            </a:r>
            <a:r>
              <a:rPr lang="en-AU" sz="2400" b="1" dirty="0" smtClean="0">
                <a:solidFill>
                  <a:schemeClr val="bg2">
                    <a:lumMod val="50000"/>
                  </a:schemeClr>
                </a:solidFill>
              </a:rPr>
              <a:t>stakeholders</a:t>
            </a:r>
            <a:endParaRPr lang="en-AU" sz="2400" b="1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AU" sz="2400" dirty="0" smtClean="0">
                <a:solidFill>
                  <a:schemeClr val="bg2">
                    <a:lumMod val="50000"/>
                  </a:schemeClr>
                </a:solidFill>
              </a:rPr>
              <a:t>Implement </a:t>
            </a:r>
            <a:r>
              <a:rPr lang="en-AU" sz="2400" b="1" dirty="0" smtClean="0">
                <a:solidFill>
                  <a:schemeClr val="bg2">
                    <a:lumMod val="50000"/>
                  </a:schemeClr>
                </a:solidFill>
              </a:rPr>
              <a:t>CATs</a:t>
            </a:r>
            <a:r>
              <a:rPr lang="en-AU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AU" sz="2400" dirty="0">
                <a:solidFill>
                  <a:schemeClr val="bg2">
                    <a:lumMod val="50000"/>
                  </a:schemeClr>
                </a:solidFill>
              </a:rPr>
              <a:t>findings into CDF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sz="2400" dirty="0">
                <a:solidFill>
                  <a:schemeClr val="bg2">
                    <a:lumMod val="50000"/>
                  </a:schemeClr>
                </a:solidFill>
              </a:rPr>
              <a:t>Development of </a:t>
            </a:r>
            <a:r>
              <a:rPr lang="en-AU" sz="2400" dirty="0" smtClean="0">
                <a:solidFill>
                  <a:schemeClr val="bg2">
                    <a:lumMod val="50000"/>
                  </a:schemeClr>
                </a:solidFill>
              </a:rPr>
              <a:t>all </a:t>
            </a:r>
            <a:r>
              <a:rPr lang="en-AU" sz="2400" b="1" dirty="0" smtClean="0">
                <a:solidFill>
                  <a:schemeClr val="bg2">
                    <a:lumMod val="50000"/>
                  </a:schemeClr>
                </a:solidFill>
              </a:rPr>
              <a:t>learning objects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sz="2400" dirty="0" smtClean="0">
                <a:solidFill>
                  <a:schemeClr val="bg2">
                    <a:lumMod val="50000"/>
                  </a:schemeClr>
                </a:solidFill>
              </a:rPr>
              <a:t>Engage, enliven and excite Capability development </a:t>
            </a:r>
            <a:endParaRPr lang="en-A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b="1" dirty="0" smtClean="0"/>
              <a:t>Jess Chalmers</a:t>
            </a:r>
            <a:endParaRPr lang="en-AU" sz="28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005" y="1196752"/>
            <a:ext cx="2392742" cy="214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Slide 4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biLevel thresh="75000"/>
          </a:blip>
          <a:stretch>
            <a:fillRect/>
          </a:stretch>
        </p:blipFill>
        <p:spPr>
          <a:xfrm>
            <a:off x="7303576" y="404664"/>
            <a:ext cx="609600" cy="60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220186" y="6309320"/>
            <a:ext cx="2133600" cy="365125"/>
          </a:xfrm>
          <a:prstGeom prst="rect">
            <a:avLst/>
          </a:prstGeom>
        </p:spPr>
        <p:txBody>
          <a:bodyPr/>
          <a:lstStyle/>
          <a:p>
            <a:fld id="{35432AC9-8781-4691-8E3B-AD0DEB39A244}" type="slidenum">
              <a:rPr lang="en-AU" smtClean="0"/>
              <a:pPr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8062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340768"/>
            <a:ext cx="70567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chemeClr val="bg2">
                    <a:lumMod val="50000"/>
                  </a:schemeClr>
                </a:solidFill>
              </a:rPr>
              <a:t>Workforce </a:t>
            </a:r>
            <a:r>
              <a:rPr lang="en-AU" sz="2400" dirty="0">
                <a:solidFill>
                  <a:schemeClr val="bg2">
                    <a:lumMod val="50000"/>
                  </a:schemeClr>
                </a:solidFill>
              </a:rPr>
              <a:t>Development Officer, </a:t>
            </a:r>
            <a:r>
              <a:rPr lang="en-AU" sz="24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AU" sz="2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AU" sz="2400" dirty="0" smtClean="0">
                <a:solidFill>
                  <a:schemeClr val="bg2">
                    <a:lumMod val="50000"/>
                  </a:schemeClr>
                </a:solidFill>
              </a:rPr>
              <a:t>Capability </a:t>
            </a:r>
            <a:r>
              <a:rPr lang="en-AU" sz="2400" dirty="0">
                <a:solidFill>
                  <a:schemeClr val="bg2">
                    <a:lumMod val="50000"/>
                  </a:schemeClr>
                </a:solidFill>
              </a:rPr>
              <a:t>Development </a:t>
            </a:r>
            <a:r>
              <a:rPr lang="en-AU" sz="2400" dirty="0" smtClean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en-AU" sz="2400" b="1" dirty="0">
                <a:solidFill>
                  <a:schemeClr val="bg2">
                    <a:lumMod val="50000"/>
                  </a:schemeClr>
                </a:solidFill>
              </a:rPr>
              <a:t>and crazy CAT woman</a:t>
            </a:r>
            <a:r>
              <a:rPr lang="en-AU" sz="2400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  <a:p>
            <a:endParaRPr lang="en-AU" sz="24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AU" sz="2400" b="1" dirty="0">
                <a:solidFill>
                  <a:schemeClr val="bg2">
                    <a:lumMod val="50000"/>
                  </a:schemeClr>
                </a:solidFill>
              </a:rPr>
              <a:t>Activities</a:t>
            </a:r>
            <a:r>
              <a:rPr lang="en-AU" sz="2400" dirty="0">
                <a:solidFill>
                  <a:schemeClr val="bg2">
                    <a:lumMod val="50000"/>
                  </a:schemeClr>
                </a:solidFill>
              </a:rPr>
              <a:t>: </a:t>
            </a:r>
            <a:endParaRPr lang="en-AU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AU" sz="2400" dirty="0" smtClean="0">
                <a:solidFill>
                  <a:schemeClr val="bg2">
                    <a:lumMod val="50000"/>
                  </a:schemeClr>
                </a:solidFill>
              </a:rPr>
              <a:t>Project </a:t>
            </a:r>
            <a:r>
              <a:rPr lang="en-AU" sz="2400" dirty="0">
                <a:solidFill>
                  <a:schemeClr val="bg2">
                    <a:lumMod val="50000"/>
                  </a:schemeClr>
                </a:solidFill>
              </a:rPr>
              <a:t>Officer for rollout of JMA Capability </a:t>
            </a:r>
            <a:r>
              <a:rPr lang="en-AU" sz="2400" dirty="0" smtClean="0">
                <a:solidFill>
                  <a:schemeClr val="bg2">
                    <a:lumMod val="50000"/>
                  </a:schemeClr>
                </a:solidFill>
              </a:rPr>
              <a:t>Analysis Tools® (CATs) </a:t>
            </a:r>
            <a:r>
              <a:rPr lang="en-AU" sz="2400" dirty="0">
                <a:solidFill>
                  <a:schemeClr val="bg2">
                    <a:lumMod val="50000"/>
                  </a:schemeClr>
                </a:solidFill>
              </a:rPr>
              <a:t>(2012)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sz="2400" dirty="0">
                <a:solidFill>
                  <a:schemeClr val="bg2">
                    <a:lumMod val="50000"/>
                  </a:schemeClr>
                </a:solidFill>
              </a:rPr>
              <a:t>Analyse and interpret </a:t>
            </a:r>
            <a:r>
              <a:rPr lang="en-AU" sz="2400" dirty="0" smtClean="0">
                <a:solidFill>
                  <a:schemeClr val="bg2">
                    <a:lumMod val="50000"/>
                  </a:schemeClr>
                </a:solidFill>
              </a:rPr>
              <a:t>JMA Institute </a:t>
            </a:r>
            <a:br>
              <a:rPr lang="en-AU" sz="2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AU" sz="2400" dirty="0" smtClean="0">
                <a:solidFill>
                  <a:schemeClr val="bg2">
                    <a:lumMod val="50000"/>
                  </a:schemeClr>
                </a:solidFill>
              </a:rPr>
              <a:t>Summary </a:t>
            </a:r>
            <a:r>
              <a:rPr lang="en-AU" sz="2400" dirty="0">
                <a:solidFill>
                  <a:schemeClr val="bg2">
                    <a:lumMod val="50000"/>
                  </a:schemeClr>
                </a:solidFill>
              </a:rPr>
              <a:t>R</a:t>
            </a:r>
            <a:r>
              <a:rPr lang="en-AU" sz="2400" dirty="0" smtClean="0">
                <a:solidFill>
                  <a:schemeClr val="bg2">
                    <a:lumMod val="50000"/>
                  </a:schemeClr>
                </a:solidFill>
              </a:rPr>
              <a:t>eports </a:t>
            </a:r>
            <a:r>
              <a:rPr lang="en-AU" sz="2400" dirty="0">
                <a:solidFill>
                  <a:schemeClr val="bg2">
                    <a:lumMod val="50000"/>
                  </a:schemeClr>
                </a:solidFill>
              </a:rPr>
              <a:t>(CAT data)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sz="2400" dirty="0">
                <a:solidFill>
                  <a:schemeClr val="bg2">
                    <a:lumMod val="50000"/>
                  </a:schemeClr>
                </a:solidFill>
              </a:rPr>
              <a:t>Disseminate information to key stakeholders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sz="2400" dirty="0">
                <a:solidFill>
                  <a:schemeClr val="bg2">
                    <a:lumMod val="50000"/>
                  </a:schemeClr>
                </a:solidFill>
              </a:rPr>
              <a:t>Suggest Institute wide CD programs to develop capability and feed into </a:t>
            </a:r>
            <a:r>
              <a:rPr lang="en-AU" sz="2400" dirty="0" smtClean="0">
                <a:solidFill>
                  <a:schemeClr val="bg2">
                    <a:lumMod val="50000"/>
                  </a:schemeClr>
                </a:solidFill>
              </a:rPr>
              <a:t>CD Framework</a:t>
            </a:r>
            <a:endParaRPr lang="en-A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b="1" dirty="0" err="1" smtClean="0"/>
              <a:t>Nissa</a:t>
            </a:r>
            <a:r>
              <a:rPr lang="en-AU" sz="2800" b="1" dirty="0" smtClean="0"/>
              <a:t> Villegas</a:t>
            </a:r>
            <a:endParaRPr lang="en-AU" sz="28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0E5799-1D68-4A89-8C2E-D1D6EB3589B7}" type="slidenum">
              <a:rPr lang="en-AU" smtClean="0"/>
              <a:pPr/>
              <a:t>5</a:t>
            </a:fld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0" t="8852" r="44866" b="45574"/>
          <a:stretch/>
        </p:blipFill>
        <p:spPr>
          <a:xfrm>
            <a:off x="6876256" y="2204864"/>
            <a:ext cx="2153550" cy="2101994"/>
          </a:xfrm>
          <a:prstGeom prst="rect">
            <a:avLst/>
          </a:prstGeom>
        </p:spPr>
      </p:pic>
      <p:sp>
        <p:nvSpPr>
          <p:cNvPr id="6" name="Slide Number Placeholder 7"/>
          <p:cNvSpPr txBox="1">
            <a:spLocks/>
          </p:cNvSpPr>
          <p:nvPr/>
        </p:nvSpPr>
        <p:spPr>
          <a:xfrm>
            <a:off x="220186" y="630932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35432AC9-8781-4691-8E3B-AD0DEB39A244}" type="slidenum">
              <a:rPr lang="en-AU" smtClean="0"/>
              <a:pPr/>
              <a:t>5</a:t>
            </a:fld>
            <a:endParaRPr lang="en-AU" dirty="0"/>
          </a:p>
        </p:txBody>
      </p:sp>
      <p:pic>
        <p:nvPicPr>
          <p:cNvPr id="3" name="Nissa Intro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7498299" y="620688"/>
            <a:ext cx="609600" cy="60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6844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b="1" dirty="0" smtClean="0"/>
              <a:t>This is where we work . . . the Capability Cave!</a:t>
            </a:r>
            <a:endParaRPr lang="en-AU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E5799-1D68-4A89-8C2E-D1D6EB3589B7}" type="slidenum">
              <a:rPr lang="en-AU" smtClean="0"/>
              <a:pPr/>
              <a:t>6</a:t>
            </a:fld>
            <a:endParaRPr lang="en-AU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12622" y="503802"/>
            <a:ext cx="4013683" cy="5831631"/>
          </a:xfrm>
        </p:spPr>
      </p:pic>
    </p:spTree>
    <p:extLst>
      <p:ext uri="{BB962C8B-B14F-4D97-AF65-F5344CB8AC3E}">
        <p14:creationId xmlns:p14="http://schemas.microsoft.com/office/powerpoint/2010/main" val="283558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39552" y="1340768"/>
            <a:ext cx="8068528" cy="14700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AU" sz="5400" dirty="0" smtClean="0"/>
              <a:t>Please allow us to introduce our Institute</a:t>
            </a:r>
            <a:endParaRPr lang="en-AU" sz="5400" dirty="0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220186" y="6309320"/>
            <a:ext cx="2133600" cy="365125"/>
          </a:xfrm>
          <a:prstGeom prst="rect">
            <a:avLst/>
          </a:prstGeom>
        </p:spPr>
        <p:txBody>
          <a:bodyPr/>
          <a:lstStyle/>
          <a:p>
            <a:fld id="{35432AC9-8781-4691-8E3B-AD0DEB39A244}" type="slidenum">
              <a:rPr lang="en-AU" smtClean="0"/>
              <a:pPr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0511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sz="2400" dirty="0" smtClean="0"/>
          </a:p>
          <a:p>
            <a:endParaRPr lang="en-AU" sz="2400" dirty="0" smtClean="0"/>
          </a:p>
          <a:p>
            <a:r>
              <a:rPr lang="en-AU" sz="2400" dirty="0" smtClean="0"/>
              <a:t>TAFE NSW is the largest provider of public vocational education and training (VET) in Australia and the southern hemisphere </a:t>
            </a:r>
          </a:p>
          <a:p>
            <a:endParaRPr lang="en-AU" sz="2400" dirty="0"/>
          </a:p>
          <a:p>
            <a:r>
              <a:rPr lang="en-AU" sz="2400" dirty="0" smtClean="0"/>
              <a:t>Riverina </a:t>
            </a:r>
            <a:r>
              <a:rPr lang="en-AU" sz="2400" dirty="0"/>
              <a:t>Institute is one of the ten Institutes that makes up TAFE NSW</a:t>
            </a:r>
          </a:p>
          <a:p>
            <a:endParaRPr lang="en-AU" sz="2400" dirty="0" smtClean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09" y="247461"/>
            <a:ext cx="5731510" cy="148463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220186" y="6309320"/>
            <a:ext cx="2133600" cy="365125"/>
          </a:xfrm>
          <a:prstGeom prst="rect">
            <a:avLst/>
          </a:prstGeom>
        </p:spPr>
        <p:txBody>
          <a:bodyPr/>
          <a:lstStyle/>
          <a:p>
            <a:fld id="{35432AC9-8781-4691-8E3B-AD0DEB39A244}" type="slidenum">
              <a:rPr lang="en-AU" smtClean="0"/>
              <a:pPr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1963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0" r="11129" b="35911"/>
          <a:stretch>
            <a:fillRect/>
          </a:stretch>
        </p:blipFill>
        <p:spPr>
          <a:xfrm>
            <a:off x="1691680" y="413181"/>
            <a:ext cx="6552728" cy="54726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2204864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>
                <a:solidFill>
                  <a:schemeClr val="bg2">
                    <a:lumMod val="50000"/>
                  </a:schemeClr>
                </a:solidFill>
              </a:rPr>
              <a:t>Our Institute</a:t>
            </a:r>
            <a:endParaRPr lang="en-A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7" name="Curved Connector 6"/>
          <p:cNvCxnSpPr/>
          <p:nvPr/>
        </p:nvCxnSpPr>
        <p:spPr>
          <a:xfrm rot="16200000" flipH="1">
            <a:off x="2090331" y="1997357"/>
            <a:ext cx="628908" cy="2304256"/>
          </a:xfrm>
          <a:prstGeom prst="curved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220186" y="6309320"/>
            <a:ext cx="2133600" cy="365125"/>
          </a:xfrm>
          <a:prstGeom prst="rect">
            <a:avLst/>
          </a:prstGeom>
        </p:spPr>
        <p:txBody>
          <a:bodyPr/>
          <a:lstStyle/>
          <a:p>
            <a:fld id="{35432AC9-8781-4691-8E3B-AD0DEB39A244}" type="slidenum">
              <a:rPr lang="en-AU" smtClean="0"/>
              <a:pPr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9633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Conference of the German Speaking Countries&amp;#x0D;&amp;#x0A;9th – 11th of May 2013 &amp;#x0D;&amp;#x0A;Graz, Austria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Spot the CATs in our Capability Development Framework: Empowering and engaging individuals in capability developmen&quot;/&gt;&lt;property id=&quot;20307&quot; value=&quot;257&quot;/&gt;&lt;/object&gt;&lt;object type=&quot;3&quot; unique_id=&quot;10006&quot;&gt;&lt;property id=&quot;20148&quot; value=&quot;5&quot;/&gt;&lt;property id=&quot;20300&quot; value=&quot;Slide 5 - &amp;quot;Secondly, who do we work for?&amp;quot;&quot;/&gt;&lt;property id=&quot;20307&quot; value=&quot;259&quot;/&gt;&lt;/object&gt;&lt;object type=&quot;3&quot; unique_id=&quot;10007&quot;&gt;&lt;property id=&quot;20148&quot; value=&quot;5&quot;/&gt;&lt;property id=&quot;20300&quot; value=&quot;Slide 6&quot;/&gt;&lt;property id=&quot;20307&quot; value=&quot;260&quot;/&gt;&lt;/object&gt;&lt;object type=&quot;3&quot; unique_id=&quot;10008&quot;&gt;&lt;property id=&quot;20148&quot; value=&quot;5&quot;/&gt;&lt;property id=&quot;20300&quot; value=&quot;Slide 7 - &amp;quot;RI facts at a glance&amp;quot;&quot;/&gt;&lt;property id=&quot;20307&quot; value=&quot;261&quot;/&gt;&lt;/object&gt;&lt;object type=&quot;3&quot; unique_id=&quot;10012&quot;&gt;&lt;property id=&quot;20148&quot; value=&quot;5&quot;/&gt;&lt;property id=&quot;20300&quot; value=&quot;Slide 9&quot;/&gt;&lt;property id=&quot;20307&quot; value=&quot;266&quot;/&gt;&lt;/object&gt;&lt;object type=&quot;3&quot; unique_id=&quot;10013&quot;&gt;&lt;property id=&quot;20148&quot; value=&quot;5&quot;/&gt;&lt;property id=&quot;20300&quot; value=&quot;Slide 10&quot;/&gt;&lt;property id=&quot;20307&quot; value=&quot;267&quot;/&gt;&lt;/object&gt;&lt;object type=&quot;3&quot; unique_id=&quot;10014&quot;&gt;&lt;property id=&quot;20148&quot; value=&quot;5&quot;/&gt;&lt;property id=&quot;20300&quot; value=&quot;Slide 11&quot;/&gt;&lt;property id=&quot;20307&quot; value=&quot;270&quot;/&gt;&lt;/object&gt;&lt;object type=&quot;3&quot; unique_id=&quot;10016&quot;&gt;&lt;property id=&quot;20148&quot; value=&quot;5&quot;/&gt;&lt;property id=&quot;20300&quot; value=&quot;Slide 3 - &amp;quot;Firstly, who are we?&amp;quot;&quot;/&gt;&lt;property id=&quot;20307&quot; value=&quot;272&quot;/&gt;&lt;/object&gt;&lt;object type=&quot;3&quot; unique_id=&quot;10017&quot;&gt;&lt;property id=&quot;20148&quot; value=&quot;5&quot;/&gt;&lt;property id=&quot;20300&quot; value=&quot;Slide 4&quot;/&gt;&lt;property id=&quot;20307&quot; value=&quot;273&quot;/&gt;&lt;/object&gt;&lt;object type=&quot;3&quot; unique_id=&quot;10018&quot;&gt;&lt;property id=&quot;20148&quot; value=&quot;5&quot;/&gt;&lt;property id=&quot;20300&quot; value=&quot;Slide 15&quot;/&gt;&lt;property id=&quot;20307&quot; value=&quot;274&quot;/&gt;&lt;/object&gt;&lt;object type=&quot;3&quot; unique_id=&quot;10019&quot;&gt;&lt;property id=&quot;20148&quot; value=&quot;5&quot;/&gt;&lt;property id=&quot;20300&quot; value=&quot;Slide 28&quot;/&gt;&lt;property id=&quot;20307&quot; value=&quot;275&quot;/&gt;&lt;/object&gt;&lt;object type=&quot;3&quot; unique_id=&quot;10021&quot;&gt;&lt;property id=&quot;20148&quot; value=&quot;5&quot;/&gt;&lt;property id=&quot;20300&quot; value=&quot;Slide 12&quot;/&gt;&lt;property id=&quot;20307&quot; value=&quot;271&quot;/&gt;&lt;/object&gt;&lt;object type=&quot;3&quot; unique_id=&quot;10024&quot;&gt;&lt;property id=&quot;20148&quot; value=&quot;5&quot;/&gt;&lt;property id=&quot;20300&quot; value=&quot;Slide 17&quot;/&gt;&lt;property id=&quot;20307&quot; value=&quot;269&quot;/&gt;&lt;/object&gt;&lt;object type=&quot;3&quot; unique_id=&quot;10025&quot;&gt;&lt;property id=&quot;20148&quot; value=&quot;5&quot;/&gt;&lt;property id=&quot;20300&quot; value=&quot;Slide 18&quot;/&gt;&lt;property id=&quot;20307&quot; value=&quot;279&quot;/&gt;&lt;/object&gt;&lt;object type=&quot;3&quot; unique_id=&quot;10026&quot;&gt;&lt;property id=&quot;20148&quot; value=&quot;5&quot;/&gt;&lt;property id=&quot;20300&quot; value=&quot;Slide 19&quot;/&gt;&lt;property id=&quot;20307&quot; value=&quot;280&quot;/&gt;&lt;/object&gt;&lt;object type=&quot;3&quot; unique_id=&quot;10027&quot;&gt;&lt;property id=&quot;20148&quot; value=&quot;5&quot;/&gt;&lt;property id=&quot;20300&quot; value=&quot;Slide 20&quot;/&gt;&lt;property id=&quot;20307&quot; value=&quot;281&quot;/&gt;&lt;/object&gt;&lt;object type=&quot;3&quot; unique_id=&quot;10028&quot;&gt;&lt;property id=&quot;20148&quot; value=&quot;5&quot;/&gt;&lt;property id=&quot;20300&quot; value=&quot;Slide 21&quot;/&gt;&lt;property id=&quot;20307&quot; value=&quot;282&quot;/&gt;&lt;/object&gt;&lt;object type=&quot;3&quot; unique_id=&quot;10031&quot;&gt;&lt;property id=&quot;20148&quot; value=&quot;5&quot;/&gt;&lt;property id=&quot;20300&quot; value=&quot;Slide 22&quot;/&gt;&lt;property id=&quot;20307&quot; value=&quot;287&quot;/&gt;&lt;/object&gt;&lt;object type=&quot;3&quot; unique_id=&quot;10033&quot;&gt;&lt;property id=&quot;20148&quot; value=&quot;5&quot;/&gt;&lt;property id=&quot;20300&quot; value=&quot;Slide 23&quot;/&gt;&lt;property id=&quot;20307&quot; value=&quot;289&quot;/&gt;&lt;/object&gt;&lt;object type=&quot;3&quot; unique_id=&quot;10034&quot;&gt;&lt;property id=&quot;20148&quot; value=&quot;5&quot;/&gt;&lt;property id=&quot;20300&quot; value=&quot;Slide 24 - &amp;quot;Learning resources &amp;#x0D;&amp;#x0A;&amp;#x0D;&amp;#x0A;&amp;quot;&quot;/&gt;&lt;property id=&quot;20307&quot; value=&quot;290&quot;/&gt;&lt;/object&gt;&lt;object type=&quot;3&quot; unique_id=&quot;10035&quot;&gt;&lt;property id=&quot;20148&quot; value=&quot;5&quot;/&gt;&lt;property id=&quot;20300&quot; value=&quot;Slide 25 - &amp;quot;e- forms – metrics &amp;#x0D;&amp;#x0A;&amp;quot;&quot;/&gt;&lt;property id=&quot;20307&quot; value=&quot;292&quot;/&gt;&lt;/object&gt;&lt;object type=&quot;3&quot; unique_id=&quot;10036&quot;&gt;&lt;property id=&quot;20148&quot; value=&quot;5&quot;/&gt;&lt;property id=&quot;20300&quot; value=&quot;Slide 26 - &amp;quot;Where to from here ?&amp;quot;&quot;/&gt;&lt;property id=&quot;20307&quot; value=&quot;293&quot;/&gt;&lt;/object&gt;&lt;object type=&quot;3&quot; unique_id=&quot;10037&quot;&gt;&lt;property id=&quot;20148&quot; value=&quot;5&quot;/&gt;&lt;property id=&quot;20300&quot; value=&quot;Slide 27&quot;/&gt;&lt;property id=&quot;20307&quot; value=&quot;296&quot;/&gt;&lt;/object&gt;&lt;object type=&quot;3&quot; unique_id=&quot;10400&quot;&gt;&lt;property id=&quot;20148&quot; value=&quot;5&quot;/&gt;&lt;property id=&quot;20300&quot; value=&quot;Slide 8&quot;/&gt;&lt;property id=&quot;20307&quot; value=&quot;297&quot;/&gt;&lt;/object&gt;&lt;object type=&quot;3&quot; unique_id=&quot;10602&quot;&gt;&lt;property id=&quot;20148&quot; value=&quot;5&quot;/&gt;&lt;property id=&quot;20300&quot; value=&quot;Slide 13 - &amp;quot;Thirdly, what do we do?&amp;quot;&quot;/&gt;&lt;property id=&quot;20307&quot; value=&quot;298&quot;/&gt;&lt;/object&gt;&lt;object type=&quot;3&quot; unique_id=&quot;10603&quot;&gt;&lt;property id=&quot;20148&quot; value=&quot;5&quot;/&gt;&lt;property id=&quot;20300&quot; value=&quot;Slide 14 - &amp;quot;How do CATs empower and engage individuals?  &amp;quot;&quot;/&gt;&lt;property id=&quot;20307&quot; value=&quot;299&quot;/&gt;&lt;/object&gt;&lt;object type=&quot;3&quot; unique_id=&quot;10604&quot;&gt;&lt;property id=&quot;20148&quot; value=&quot;5&quot;/&gt;&lt;property id=&quot;20300&quot; value=&quot;Slide 16 - &amp;quot;How does the CDF embody individualised learning?&amp;quot;&quot;/&gt;&lt;property id=&quot;20307&quot; value=&quot;300&quot;/&gt;&lt;/object&gt;&lt;object type=&quot;3&quot; unique_id=&quot;10605&quot;&gt;&lt;property id=&quot;20148&quot; value=&quot;5&quot;/&gt;&lt;property id=&quot;20300&quot; value=&quot;Slide 29&quot;/&gt;&lt;property id=&quot;20307&quot; value=&quot;301&quot;/&gt;&lt;/object&gt;&lt;/object&gt;&lt;object type=&quot;8&quot; unique_id=&quot;1007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RI_PPT_INST_INTERIM">
  <a:themeElements>
    <a:clrScheme name="RI_Newlook_INS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I_Newlook_INS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I_Newlook_IN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_Newlook_IN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_Newlook_IN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_Newlook_IN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_Newlook_IN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_Newlook_IN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_Newlook_IN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_Newlook_IN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_Newlook_IN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_Newlook_IN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_Newlook_IN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_Newlook_IN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188</Words>
  <Application>Microsoft Office PowerPoint</Application>
  <PresentationFormat>Bildschirmpräsentation (4:3)</PresentationFormat>
  <Paragraphs>63</Paragraphs>
  <Slides>11</Slides>
  <Notes>4</Notes>
  <HiddenSlides>0</HiddenSlides>
  <MMClips>3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RI_PPT_INST_INTERIM</vt:lpstr>
      <vt:lpstr>Conference of the German Speaking Countries  Individualised Learning and Working  9th – 11th of May 2013 Graz, Austria</vt:lpstr>
      <vt:lpstr>Spot the CATs in our Capability Development Framework:   Empowering and engaging individuals in capability development  Presented by Jess Chalmers and Annissa Villegas </vt:lpstr>
      <vt:lpstr>PowerPoint-Präsentation</vt:lpstr>
      <vt:lpstr>Jess Chalmers</vt:lpstr>
      <vt:lpstr>Nissa Villegas</vt:lpstr>
      <vt:lpstr>This is where we work . . . the Capability Cave!</vt:lpstr>
      <vt:lpstr>Please allow us to introduce our Institute</vt:lpstr>
      <vt:lpstr>PowerPoint-Präsentation</vt:lpstr>
      <vt:lpstr>PowerPoint-Präsentation</vt:lpstr>
      <vt:lpstr>RI facts at a glance</vt:lpstr>
      <vt:lpstr>PowerPoint-Präsentation</vt:lpstr>
    </vt:vector>
  </TitlesOfParts>
  <Company>NSW DET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erobinson17</dc:creator>
  <cp:lastModifiedBy>Administrator</cp:lastModifiedBy>
  <cp:revision>148</cp:revision>
  <cp:lastPrinted>2013-05-06T23:17:39Z</cp:lastPrinted>
  <dcterms:created xsi:type="dcterms:W3CDTF">2009-03-12T00:14:49Z</dcterms:created>
  <dcterms:modified xsi:type="dcterms:W3CDTF">2013-05-21T13:24:17Z</dcterms:modified>
</cp:coreProperties>
</file>