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4" r:id="rId2"/>
    <p:sldMasterId id="2147483676" r:id="rId3"/>
    <p:sldMasterId id="2147483684" r:id="rId4"/>
  </p:sldMasterIdLst>
  <p:notesMasterIdLst>
    <p:notesMasterId r:id="rId25"/>
  </p:notesMasterIdLst>
  <p:sldIdLst>
    <p:sldId id="567" r:id="rId5"/>
    <p:sldId id="568" r:id="rId6"/>
    <p:sldId id="569" r:id="rId7"/>
    <p:sldId id="570" r:id="rId8"/>
    <p:sldId id="571" r:id="rId9"/>
    <p:sldId id="503" r:id="rId10"/>
    <p:sldId id="538" r:id="rId11"/>
    <p:sldId id="537" r:id="rId12"/>
    <p:sldId id="536" r:id="rId13"/>
    <p:sldId id="558" r:id="rId14"/>
    <p:sldId id="559" r:id="rId15"/>
    <p:sldId id="560" r:id="rId16"/>
    <p:sldId id="561" r:id="rId17"/>
    <p:sldId id="562" r:id="rId18"/>
    <p:sldId id="566" r:id="rId19"/>
    <p:sldId id="563" r:id="rId20"/>
    <p:sldId id="564" r:id="rId21"/>
    <p:sldId id="565" r:id="rId22"/>
    <p:sldId id="572" r:id="rId23"/>
    <p:sldId id="573" r:id="rId24"/>
  </p:sldIdLst>
  <p:sldSz cx="9144000" cy="6858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87">
          <p15:clr>
            <a:srgbClr val="A4A3A4"/>
          </p15:clr>
        </p15:guide>
        <p15:guide id="2" pos="227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D11"/>
    <a:srgbClr val="F900E4"/>
    <a:srgbClr val="E3A13E"/>
    <a:srgbClr val="BF2A23"/>
    <a:srgbClr val="E68900"/>
    <a:srgbClr val="E7C207"/>
    <a:srgbClr val="80B20A"/>
    <a:srgbClr val="060000"/>
    <a:srgbClr val="E3001C"/>
    <a:srgbClr val="E61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2" autoAdjust="0"/>
    <p:restoredTop sz="94910" autoAdjust="0"/>
  </p:normalViewPr>
  <p:slideViewPr>
    <p:cSldViewPr>
      <p:cViewPr>
        <p:scale>
          <a:sx n="115" d="100"/>
          <a:sy n="115" d="100"/>
        </p:scale>
        <p:origin x="-8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5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87"/>
        <p:guide pos="22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SPÖ</c:v>
                </c:pt>
              </c:strCache>
            </c:strRef>
          </c:tx>
          <c:spPr>
            <a:solidFill>
              <a:srgbClr val="E3001C"/>
            </a:solidFill>
          </c:spPr>
          <c:invertIfNegative val="0"/>
          <c:cat>
            <c:strRef>
              <c:f>Tabelle1!$A$2:$A$7</c:f>
              <c:strCache>
                <c:ptCount val="6"/>
                <c:pt idx="0">
                  <c:v>sehr positiv</c:v>
                </c:pt>
                <c:pt idx="1">
                  <c:v>positiv</c:v>
                </c:pt>
                <c:pt idx="2">
                  <c:v>neutral</c:v>
                </c:pt>
                <c:pt idx="3">
                  <c:v>negativ</c:v>
                </c:pt>
                <c:pt idx="4">
                  <c:v>sehr negativ</c:v>
                </c:pt>
                <c:pt idx="5">
                  <c:v>keine Angabe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7</c:v>
                </c:pt>
                <c:pt idx="1">
                  <c:v>32</c:v>
                </c:pt>
                <c:pt idx="2">
                  <c:v>29</c:v>
                </c:pt>
                <c:pt idx="3">
                  <c:v>18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ÖVP</c:v>
                </c:pt>
              </c:strCache>
            </c:strRef>
          </c:tx>
          <c:spPr>
            <a:solidFill>
              <a:srgbClr val="060000"/>
            </a:solidFill>
          </c:spPr>
          <c:invertIfNegative val="0"/>
          <c:cat>
            <c:strRef>
              <c:f>Tabelle1!$A$2:$A$7</c:f>
              <c:strCache>
                <c:ptCount val="6"/>
                <c:pt idx="0">
                  <c:v>sehr positiv</c:v>
                </c:pt>
                <c:pt idx="1">
                  <c:v>positiv</c:v>
                </c:pt>
                <c:pt idx="2">
                  <c:v>neutral</c:v>
                </c:pt>
                <c:pt idx="3">
                  <c:v>negativ</c:v>
                </c:pt>
                <c:pt idx="4">
                  <c:v>sehr negativ</c:v>
                </c:pt>
                <c:pt idx="5">
                  <c:v>keine Angabe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5</c:v>
                </c:pt>
                <c:pt idx="1">
                  <c:v>29</c:v>
                </c:pt>
                <c:pt idx="2">
                  <c:v>32</c:v>
                </c:pt>
                <c:pt idx="3">
                  <c:v>18</c:v>
                </c:pt>
                <c:pt idx="4">
                  <c:v>11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FPÖ</c:v>
                </c:pt>
              </c:strCache>
            </c:strRef>
          </c:tx>
          <c:spPr>
            <a:solidFill>
              <a:srgbClr val="243FB5"/>
            </a:solidFill>
          </c:spPr>
          <c:invertIfNegative val="0"/>
          <c:cat>
            <c:strRef>
              <c:f>Tabelle1!$A$2:$A$7</c:f>
              <c:strCache>
                <c:ptCount val="6"/>
                <c:pt idx="0">
                  <c:v>sehr positiv</c:v>
                </c:pt>
                <c:pt idx="1">
                  <c:v>positiv</c:v>
                </c:pt>
                <c:pt idx="2">
                  <c:v>neutral</c:v>
                </c:pt>
                <c:pt idx="3">
                  <c:v>negativ</c:v>
                </c:pt>
                <c:pt idx="4">
                  <c:v>sehr negativ</c:v>
                </c:pt>
                <c:pt idx="5">
                  <c:v>keine Angabe</c:v>
                </c:pt>
              </c:strCache>
            </c:strRef>
          </c:cat>
          <c:val>
            <c:numRef>
              <c:f>Tabelle1!$D$2:$D$7</c:f>
              <c:numCache>
                <c:formatCode>General</c:formatCode>
                <c:ptCount val="6"/>
                <c:pt idx="0">
                  <c:v>12</c:v>
                </c:pt>
                <c:pt idx="1">
                  <c:v>18</c:v>
                </c:pt>
                <c:pt idx="2">
                  <c:v>20</c:v>
                </c:pt>
                <c:pt idx="3">
                  <c:v>17</c:v>
                </c:pt>
                <c:pt idx="4">
                  <c:v>29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Grüne</c:v>
                </c:pt>
              </c:strCache>
            </c:strRef>
          </c:tx>
          <c:spPr>
            <a:solidFill>
              <a:srgbClr val="80B20A"/>
            </a:solidFill>
          </c:spPr>
          <c:invertIfNegative val="0"/>
          <c:cat>
            <c:strRef>
              <c:f>Tabelle1!$A$2:$A$7</c:f>
              <c:strCache>
                <c:ptCount val="6"/>
                <c:pt idx="0">
                  <c:v>sehr positiv</c:v>
                </c:pt>
                <c:pt idx="1">
                  <c:v>positiv</c:v>
                </c:pt>
                <c:pt idx="2">
                  <c:v>neutral</c:v>
                </c:pt>
                <c:pt idx="3">
                  <c:v>negativ</c:v>
                </c:pt>
                <c:pt idx="4">
                  <c:v>sehr negativ</c:v>
                </c:pt>
                <c:pt idx="5">
                  <c:v>keine Angabe</c:v>
                </c:pt>
              </c:strCache>
            </c:strRef>
          </c:cat>
          <c:val>
            <c:numRef>
              <c:f>Tabelle1!$E$2:$E$7</c:f>
              <c:numCache>
                <c:formatCode>General</c:formatCode>
                <c:ptCount val="6"/>
                <c:pt idx="0">
                  <c:v>6</c:v>
                </c:pt>
                <c:pt idx="1">
                  <c:v>20</c:v>
                </c:pt>
                <c:pt idx="2">
                  <c:v>37</c:v>
                </c:pt>
                <c:pt idx="3">
                  <c:v>18</c:v>
                </c:pt>
                <c:pt idx="4">
                  <c:v>14</c:v>
                </c:pt>
                <c:pt idx="5">
                  <c:v>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KPÖ</c:v>
                </c:pt>
              </c:strCache>
            </c:strRef>
          </c:tx>
          <c:spPr>
            <a:solidFill>
              <a:srgbClr val="900D11"/>
            </a:solidFill>
          </c:spPr>
          <c:invertIfNegative val="0"/>
          <c:cat>
            <c:strRef>
              <c:f>Tabelle1!$A$2:$A$7</c:f>
              <c:strCache>
                <c:ptCount val="6"/>
                <c:pt idx="0">
                  <c:v>sehr positiv</c:v>
                </c:pt>
                <c:pt idx="1">
                  <c:v>positiv</c:v>
                </c:pt>
                <c:pt idx="2">
                  <c:v>neutral</c:v>
                </c:pt>
                <c:pt idx="3">
                  <c:v>negativ</c:v>
                </c:pt>
                <c:pt idx="4">
                  <c:v>sehr negativ</c:v>
                </c:pt>
                <c:pt idx="5">
                  <c:v>keine Angabe</c:v>
                </c:pt>
              </c:strCache>
            </c:strRef>
          </c:cat>
          <c:val>
            <c:numRef>
              <c:f>Tabelle1!$F$2:$F$7</c:f>
              <c:numCache>
                <c:formatCode>General</c:formatCode>
                <c:ptCount val="6"/>
                <c:pt idx="0">
                  <c:v>5</c:v>
                </c:pt>
                <c:pt idx="1">
                  <c:v>23</c:v>
                </c:pt>
                <c:pt idx="2">
                  <c:v>42</c:v>
                </c:pt>
                <c:pt idx="3">
                  <c:v>16</c:v>
                </c:pt>
                <c:pt idx="4">
                  <c:v>6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55392"/>
        <c:axId val="63988096"/>
      </c:barChart>
      <c:catAx>
        <c:axId val="3655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63988096"/>
        <c:crosses val="autoZero"/>
        <c:auto val="1"/>
        <c:lblAlgn val="ctr"/>
        <c:lblOffset val="100"/>
        <c:noMultiLvlLbl val="0"/>
      </c:catAx>
      <c:valAx>
        <c:axId val="639880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3655539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gestrichen</c:v>
                </c:pt>
              </c:strCache>
            </c:strRef>
          </c:tx>
          <c:spPr>
            <a:solidFill>
              <a:srgbClr val="E3001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6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243FB5"/>
              </a:solidFill>
            </c:spPr>
          </c:dPt>
          <c:dPt>
            <c:idx val="3"/>
            <c:invertIfNegative val="0"/>
            <c:bubble3D val="0"/>
            <c:spPr>
              <a:solidFill>
                <a:srgbClr val="80B20A"/>
              </a:solidFill>
            </c:spPr>
          </c:dPt>
          <c:dPt>
            <c:idx val="4"/>
            <c:invertIfNegative val="0"/>
            <c:bubble3D val="0"/>
            <c:spPr>
              <a:solidFill>
                <a:srgbClr val="900D11"/>
              </a:solidFill>
            </c:spPr>
          </c:dPt>
          <c:dPt>
            <c:idx val="5"/>
            <c:invertIfNegative val="0"/>
            <c:bubble3D val="0"/>
            <c:spPr>
              <a:solidFill>
                <a:srgbClr val="E7C207"/>
              </a:solidFill>
            </c:spPr>
          </c:dPt>
          <c:dPt>
            <c:idx val="6"/>
            <c:invertIfNegative val="0"/>
            <c:bubble3D val="0"/>
            <c:spPr>
              <a:solidFill>
                <a:srgbClr val="E61B72"/>
              </a:solidFill>
            </c:spPr>
          </c:dPt>
          <c:dPt>
            <c:idx val="7"/>
            <c:invertIfNegative val="0"/>
            <c:bubble3D val="0"/>
            <c:spPr>
              <a:solidFill>
                <a:srgbClr val="E689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Tabelle1!$B$1:$I$1</c:f>
              <c:strCache>
                <c:ptCount val="8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  <c:pt idx="5">
                  <c:v>Team Stronach</c:v>
                </c:pt>
                <c:pt idx="6">
                  <c:v>NEOS</c:v>
                </c:pt>
                <c:pt idx="7">
                  <c:v>Piraten</c:v>
                </c:pt>
              </c:strCache>
            </c:strRef>
          </c:cat>
          <c:val>
            <c:numRef>
              <c:f>Tabelle1!$B$2:$I$2</c:f>
              <c:numCache>
                <c:formatCode>General</c:formatCode>
                <c:ptCount val="8"/>
                <c:pt idx="0">
                  <c:v>14</c:v>
                </c:pt>
                <c:pt idx="1">
                  <c:v>14</c:v>
                </c:pt>
                <c:pt idx="2">
                  <c:v>32</c:v>
                </c:pt>
                <c:pt idx="3">
                  <c:v>19</c:v>
                </c:pt>
                <c:pt idx="4">
                  <c:v>16</c:v>
                </c:pt>
                <c:pt idx="5">
                  <c:v>41</c:v>
                </c:pt>
                <c:pt idx="6">
                  <c:v>26</c:v>
                </c:pt>
                <c:pt idx="7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32832"/>
        <c:axId val="57950208"/>
      </c:barChart>
      <c:catAx>
        <c:axId val="3663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57950208"/>
        <c:crosses val="autoZero"/>
        <c:auto val="1"/>
        <c:lblAlgn val="ctr"/>
        <c:lblOffset val="100"/>
        <c:noMultiLvlLbl val="0"/>
      </c:catAx>
      <c:valAx>
        <c:axId val="5795020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36632832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SPÖ</c:v>
                </c:pt>
              </c:strCache>
            </c:strRef>
          </c:tx>
          <c:spPr>
            <a:solidFill>
              <a:srgbClr val="E3001C">
                <a:alpha val="2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3001C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29</c:v>
                </c:pt>
                <c:pt idx="1">
                  <c:v>24</c:v>
                </c:pt>
                <c:pt idx="2">
                  <c:v>16</c:v>
                </c:pt>
                <c:pt idx="3">
                  <c:v>11</c:v>
                </c:pt>
                <c:pt idx="4">
                  <c:v>7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ÖVP</c:v>
                </c:pt>
              </c:strCache>
            </c:strRef>
          </c:tx>
          <c:spPr>
            <a:solidFill>
              <a:srgbClr val="060000">
                <a:alpha val="20000"/>
              </a:srgb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60000"/>
              </a:solidFill>
            </c:spPr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20</c:v>
                </c:pt>
                <c:pt idx="1">
                  <c:v>24</c:v>
                </c:pt>
                <c:pt idx="2">
                  <c:v>16</c:v>
                </c:pt>
                <c:pt idx="3">
                  <c:v>13</c:v>
                </c:pt>
                <c:pt idx="4">
                  <c:v>9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FPÖ</c:v>
                </c:pt>
              </c:strCache>
            </c:strRef>
          </c:tx>
          <c:spPr>
            <a:solidFill>
              <a:srgbClr val="243FB5">
                <a:alpha val="2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243FB5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Tabelle1!$D$2:$D$9</c:f>
              <c:numCache>
                <c:formatCode>General</c:formatCode>
                <c:ptCount val="8"/>
                <c:pt idx="0">
                  <c:v>25</c:v>
                </c:pt>
                <c:pt idx="1">
                  <c:v>10</c:v>
                </c:pt>
                <c:pt idx="2">
                  <c:v>12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24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Grüne</c:v>
                </c:pt>
              </c:strCache>
            </c:strRef>
          </c:tx>
          <c:spPr>
            <a:solidFill>
              <a:srgbClr val="80B20A">
                <a:alpha val="30000"/>
              </a:srgb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80B20A"/>
              </a:solidFill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Tabelle1!$E$2:$E$9</c:f>
              <c:numCache>
                <c:formatCode>General</c:formatCode>
                <c:ptCount val="8"/>
                <c:pt idx="0">
                  <c:v>11</c:v>
                </c:pt>
                <c:pt idx="1">
                  <c:v>11</c:v>
                </c:pt>
                <c:pt idx="2">
                  <c:v>21</c:v>
                </c:pt>
                <c:pt idx="3">
                  <c:v>16</c:v>
                </c:pt>
                <c:pt idx="4">
                  <c:v>14</c:v>
                </c:pt>
                <c:pt idx="5">
                  <c:v>11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KPÖ</c:v>
                </c:pt>
              </c:strCache>
            </c:strRef>
          </c:tx>
          <c:spPr>
            <a:solidFill>
              <a:srgbClr val="900D11">
                <a:alpha val="30000"/>
              </a:srgb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900D11"/>
              </a:solidFill>
            </c:spPr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Tabelle1!$F$2:$F$9</c:f>
              <c:numCache>
                <c:formatCode>General</c:formatCode>
                <c:ptCount val="8"/>
                <c:pt idx="0">
                  <c:v>7</c:v>
                </c:pt>
                <c:pt idx="1">
                  <c:v>14</c:v>
                </c:pt>
                <c:pt idx="2">
                  <c:v>13</c:v>
                </c:pt>
                <c:pt idx="3">
                  <c:v>19</c:v>
                </c:pt>
                <c:pt idx="4">
                  <c:v>18</c:v>
                </c:pt>
                <c:pt idx="5">
                  <c:v>13</c:v>
                </c:pt>
                <c:pt idx="6">
                  <c:v>10</c:v>
                </c:pt>
                <c:pt idx="7">
                  <c:v>7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Team Stronach</c:v>
                </c:pt>
              </c:strCache>
            </c:strRef>
          </c:tx>
          <c:spPr>
            <a:solidFill>
              <a:srgbClr val="E7C207">
                <a:alpha val="30000"/>
              </a:srgb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E7C207"/>
              </a:solidFill>
            </c:spPr>
          </c:dPt>
          <c:dPt>
            <c:idx val="6"/>
            <c:invertIfNegative val="0"/>
            <c:bubble3D val="0"/>
            <c:spPr>
              <a:solidFill>
                <a:srgbClr val="E7C207"/>
              </a:solidFill>
            </c:spPr>
          </c:dPt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Tabelle1!$G$2:$G$9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8</c:v>
                </c:pt>
                <c:pt idx="4">
                  <c:v>18</c:v>
                </c:pt>
                <c:pt idx="5">
                  <c:v>23</c:v>
                </c:pt>
                <c:pt idx="6">
                  <c:v>23</c:v>
                </c:pt>
                <c:pt idx="7">
                  <c:v>14</c:v>
                </c:pt>
              </c:numCache>
            </c:numRef>
          </c:val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NEOS</c:v>
                </c:pt>
              </c:strCache>
            </c:strRef>
          </c:tx>
          <c:spPr>
            <a:solidFill>
              <a:srgbClr val="E61B72">
                <a:alpha val="20000"/>
              </a:srgb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E61B72"/>
              </a:solidFill>
            </c:spPr>
          </c:dPt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Tabelle1!$H$2:$H$9</c:f>
              <c:numCache>
                <c:formatCode>General</c:formatCode>
                <c:ptCount val="8"/>
                <c:pt idx="0">
                  <c:v>4</c:v>
                </c:pt>
                <c:pt idx="1">
                  <c:v>9</c:v>
                </c:pt>
                <c:pt idx="2">
                  <c:v>11</c:v>
                </c:pt>
                <c:pt idx="3">
                  <c:v>18</c:v>
                </c:pt>
                <c:pt idx="4">
                  <c:v>18</c:v>
                </c:pt>
                <c:pt idx="5">
                  <c:v>19</c:v>
                </c:pt>
                <c:pt idx="6">
                  <c:v>16</c:v>
                </c:pt>
                <c:pt idx="7">
                  <c:v>5</c:v>
                </c:pt>
              </c:numCache>
            </c:numRef>
          </c:val>
        </c:ser>
        <c:ser>
          <c:idx val="7"/>
          <c:order val="7"/>
          <c:tx>
            <c:strRef>
              <c:f>Tabelle1!$I$1</c:f>
              <c:strCache>
                <c:ptCount val="1"/>
                <c:pt idx="0">
                  <c:v>Piraten</c:v>
                </c:pt>
              </c:strCache>
            </c:strRef>
          </c:tx>
          <c:spPr>
            <a:solidFill>
              <a:srgbClr val="E68900">
                <a:alpha val="20000"/>
              </a:srgbClr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E68900"/>
              </a:solidFill>
            </c:spPr>
          </c:dPt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Tabelle1!$A$2:$A$9</c:f>
              <c:strCache>
                <c:ptCount val="8"/>
                <c:pt idx="0">
                  <c:v>erster Platz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letzter Platz</c:v>
                </c:pt>
              </c:strCache>
            </c:strRef>
          </c:cat>
          <c:val>
            <c:numRef>
              <c:f>Tabelle1!$I$2:$I$9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  <c:pt idx="5">
                  <c:v>17</c:v>
                </c:pt>
                <c:pt idx="6">
                  <c:v>24</c:v>
                </c:pt>
                <c:pt idx="7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429440"/>
        <c:axId val="64447616"/>
      </c:barChart>
      <c:catAx>
        <c:axId val="644294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64447616"/>
        <c:crosses val="autoZero"/>
        <c:auto val="1"/>
        <c:lblAlgn val="ctr"/>
        <c:lblOffset val="100"/>
        <c:noMultiLvlLbl val="0"/>
      </c:catAx>
      <c:valAx>
        <c:axId val="64447616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64429440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022737445845E-2"/>
          <c:y val="3.35692682997418E-2"/>
          <c:w val="0.931362650982686"/>
          <c:h val="0.82318741402175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Mittelwert</c:v>
                </c:pt>
              </c:strCache>
            </c:strRef>
          </c:tx>
          <c:spPr>
            <a:solidFill>
              <a:srgbClr val="E3001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6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243FB5"/>
              </a:solidFill>
            </c:spPr>
          </c:dPt>
          <c:dPt>
            <c:idx val="3"/>
            <c:invertIfNegative val="0"/>
            <c:bubble3D val="0"/>
            <c:spPr>
              <a:solidFill>
                <a:srgbClr val="80B20A"/>
              </a:solidFill>
            </c:spPr>
          </c:dPt>
          <c:dPt>
            <c:idx val="4"/>
            <c:invertIfNegative val="0"/>
            <c:bubble3D val="0"/>
            <c:spPr>
              <a:solidFill>
                <a:srgbClr val="900D11"/>
              </a:solidFill>
            </c:spPr>
          </c:dPt>
          <c:dPt>
            <c:idx val="5"/>
            <c:invertIfNegative val="0"/>
            <c:bubble3D val="0"/>
            <c:spPr>
              <a:solidFill>
                <a:srgbClr val="E7C207"/>
              </a:solidFill>
            </c:spPr>
          </c:dPt>
          <c:dPt>
            <c:idx val="6"/>
            <c:invertIfNegative val="0"/>
            <c:bubble3D val="0"/>
            <c:spPr>
              <a:solidFill>
                <a:srgbClr val="E61B72"/>
              </a:solidFill>
            </c:spPr>
          </c:dPt>
          <c:dPt>
            <c:idx val="7"/>
            <c:invertIfNegative val="0"/>
            <c:bubble3D val="0"/>
            <c:spPr>
              <a:solidFill>
                <a:srgbClr val="E6890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Tabelle1!$B$1:$I$1</c:f>
              <c:strCache>
                <c:ptCount val="8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  <c:pt idx="5">
                  <c:v>Team Stronach</c:v>
                </c:pt>
                <c:pt idx="6">
                  <c:v>NEOS</c:v>
                </c:pt>
                <c:pt idx="7">
                  <c:v>Piraten</c:v>
                </c:pt>
              </c:strCache>
            </c:strRef>
          </c:cat>
          <c:val>
            <c:numRef>
              <c:f>Tabelle1!$B$2:$I$2</c:f>
              <c:numCache>
                <c:formatCode>General</c:formatCode>
                <c:ptCount val="8"/>
                <c:pt idx="0">
                  <c:v>26.84</c:v>
                </c:pt>
                <c:pt idx="1">
                  <c:v>22.33</c:v>
                </c:pt>
                <c:pt idx="2">
                  <c:v>24.84</c:v>
                </c:pt>
                <c:pt idx="3">
                  <c:v>14.33</c:v>
                </c:pt>
                <c:pt idx="4">
                  <c:v>12.45</c:v>
                </c:pt>
                <c:pt idx="5">
                  <c:v>4.1499999999999986</c:v>
                </c:pt>
                <c:pt idx="6">
                  <c:v>7.67</c:v>
                </c:pt>
                <c:pt idx="7">
                  <c:v>3.67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Median</c:v>
                </c:pt>
              </c:strCache>
            </c:strRef>
          </c:tx>
          <c:spPr>
            <a:pattFill prst="wdDnDiag">
              <a:fgClr>
                <a:srgbClr val="E68900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val="D73027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wdDnDiag">
                <a:fgClr>
                  <a:srgbClr val="060000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DnDiag">
                <a:fgClr>
                  <a:srgbClr val="243FB5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pattFill prst="wdDnDiag">
                <a:fgClr>
                  <a:srgbClr val="80B20A"/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pattFill prst="wdDnDiag">
                <a:fgClr>
                  <a:srgbClr val="BF2A23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wdDnDiag">
                <a:fgClr>
                  <a:srgbClr val="E7C207"/>
                </a:fgClr>
                <a:bgClr>
                  <a:schemeClr val="bg1"/>
                </a:bgClr>
              </a:pattFill>
            </c:spPr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Tabelle1!$B$1:$I$1</c:f>
              <c:strCache>
                <c:ptCount val="8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  <c:pt idx="5">
                  <c:v>Team Stronach</c:v>
                </c:pt>
                <c:pt idx="6">
                  <c:v>NEOS</c:v>
                </c:pt>
                <c:pt idx="7">
                  <c:v>Piraten</c:v>
                </c:pt>
              </c:strCache>
            </c:strRef>
          </c:cat>
          <c:val>
            <c:numRef>
              <c:f>Tabelle1!$B$3:$I$3</c:f>
              <c:numCache>
                <c:formatCode>General</c:formatCode>
                <c:ptCount val="8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10</c:v>
                </c:pt>
                <c:pt idx="4">
                  <c:v>6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805312"/>
        <c:axId val="81806848"/>
      </c:barChart>
      <c:catAx>
        <c:axId val="8180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100" b="0">
                <a:solidFill>
                  <a:schemeClr val="tx1"/>
                </a:solidFill>
              </a:defRPr>
            </a:pPr>
            <a:endParaRPr lang="de-DE"/>
          </a:p>
        </c:txPr>
        <c:crossAx val="81806848"/>
        <c:crosses val="autoZero"/>
        <c:auto val="1"/>
        <c:lblAlgn val="ctr"/>
        <c:lblOffset val="100"/>
        <c:noMultiLvlLbl val="0"/>
      </c:catAx>
      <c:valAx>
        <c:axId val="8180684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8180531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022737445845E-2"/>
          <c:y val="3.35692682997418E-2"/>
          <c:w val="0.931362650982686"/>
          <c:h val="0.77279663457745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Mittelwert</c:v>
                </c:pt>
              </c:strCache>
            </c:strRef>
          </c:tx>
          <c:spPr>
            <a:solidFill>
              <a:srgbClr val="E3001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6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243FB5"/>
              </a:solidFill>
            </c:spPr>
          </c:dPt>
          <c:dPt>
            <c:idx val="3"/>
            <c:invertIfNegative val="0"/>
            <c:bubble3D val="0"/>
            <c:spPr>
              <a:solidFill>
                <a:srgbClr val="80B20A"/>
              </a:solidFill>
            </c:spPr>
          </c:dPt>
          <c:dPt>
            <c:idx val="4"/>
            <c:invertIfNegative val="0"/>
            <c:bubble3D val="0"/>
            <c:spPr>
              <a:solidFill>
                <a:srgbClr val="900D11"/>
              </a:solidFill>
            </c:spPr>
          </c:dPt>
          <c:dPt>
            <c:idx val="5"/>
            <c:invertIfNegative val="0"/>
            <c:bubble3D val="0"/>
            <c:spPr>
              <a:solidFill>
                <a:srgbClr val="E7C207"/>
              </a:solidFill>
            </c:spPr>
          </c:dPt>
          <c:dPt>
            <c:idx val="6"/>
            <c:invertIfNegative val="0"/>
            <c:bubble3D val="0"/>
            <c:spPr>
              <a:solidFill>
                <a:srgbClr val="E61B72"/>
              </a:solidFill>
            </c:spPr>
          </c:dPt>
          <c:dPt>
            <c:idx val="7"/>
            <c:invertIfNegative val="0"/>
            <c:bubble3D val="0"/>
            <c:spPr>
              <a:solidFill>
                <a:srgbClr val="E6890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Tabelle1!$B$1:$I$1</c:f>
              <c:strCache>
                <c:ptCount val="8"/>
                <c:pt idx="0">
                  <c:v>Franz Voves</c:v>
                </c:pt>
                <c:pt idx="1">
                  <c:v>Hermann Schützenhöfer</c:v>
                </c:pt>
                <c:pt idx="2">
                  <c:v>Mario Kunasek</c:v>
                </c:pt>
                <c:pt idx="3">
                  <c:v>Lambert Schönleitner</c:v>
                </c:pt>
                <c:pt idx="4">
                  <c:v>Claudia Klimt-Weithaler</c:v>
                </c:pt>
                <c:pt idx="5">
                  <c:v>Josef Kaltenegger</c:v>
                </c:pt>
                <c:pt idx="6">
                  <c:v>Uwe Trummer</c:v>
                </c:pt>
                <c:pt idx="7">
                  <c:v>Peter Pöschl</c:v>
                </c:pt>
              </c:strCache>
            </c:strRef>
          </c:cat>
          <c:val>
            <c:numRef>
              <c:f>Tabelle1!$B$2:$I$2</c:f>
              <c:numCache>
                <c:formatCode>General</c:formatCode>
                <c:ptCount val="8"/>
                <c:pt idx="0">
                  <c:v>39.020000000000003</c:v>
                </c:pt>
                <c:pt idx="1">
                  <c:v>25.75</c:v>
                </c:pt>
                <c:pt idx="2">
                  <c:v>25.46</c:v>
                </c:pt>
                <c:pt idx="3">
                  <c:v>12.13</c:v>
                </c:pt>
                <c:pt idx="4">
                  <c:v>14.18</c:v>
                </c:pt>
                <c:pt idx="5">
                  <c:v>5.52</c:v>
                </c:pt>
                <c:pt idx="6">
                  <c:v>5.9</c:v>
                </c:pt>
                <c:pt idx="7">
                  <c:v>4.22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Median</c:v>
                </c:pt>
              </c:strCache>
            </c:strRef>
          </c:tx>
          <c:spPr>
            <a:pattFill prst="wdDnDiag">
              <a:fgClr>
                <a:srgbClr val="E68900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val="D73027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wdDnDiag">
                <a:fgClr>
                  <a:srgbClr val="060000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DnDiag">
                <a:fgClr>
                  <a:srgbClr val="243FB5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pattFill prst="wdDnDiag">
                <a:fgClr>
                  <a:srgbClr val="80B20A"/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pattFill prst="wdDnDiag">
                <a:fgClr>
                  <a:srgbClr val="BF2A23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wdDnDiag">
                <a:fgClr>
                  <a:srgbClr val="E7C207"/>
                </a:fgClr>
                <a:bgClr>
                  <a:schemeClr val="bg1"/>
                </a:bgClr>
              </a:pattFill>
            </c:spPr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Tabelle1!$B$1:$I$1</c:f>
              <c:strCache>
                <c:ptCount val="8"/>
                <c:pt idx="0">
                  <c:v>Franz Voves</c:v>
                </c:pt>
                <c:pt idx="1">
                  <c:v>Hermann Schützenhöfer</c:v>
                </c:pt>
                <c:pt idx="2">
                  <c:v>Mario Kunasek</c:v>
                </c:pt>
                <c:pt idx="3">
                  <c:v>Lambert Schönleitner</c:v>
                </c:pt>
                <c:pt idx="4">
                  <c:v>Claudia Klimt-Weithaler</c:v>
                </c:pt>
                <c:pt idx="5">
                  <c:v>Josef Kaltenegger</c:v>
                </c:pt>
                <c:pt idx="6">
                  <c:v>Uwe Trummer</c:v>
                </c:pt>
                <c:pt idx="7">
                  <c:v>Peter Pöschl</c:v>
                </c:pt>
              </c:strCache>
            </c:strRef>
          </c:cat>
          <c:val>
            <c:numRef>
              <c:f>Tabelle1!$B$3:$I$3</c:f>
              <c:numCache>
                <c:formatCode>General</c:formatCode>
                <c:ptCount val="8"/>
                <c:pt idx="0">
                  <c:v>35</c:v>
                </c:pt>
                <c:pt idx="1">
                  <c:v>20</c:v>
                </c:pt>
                <c:pt idx="2">
                  <c:v>10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89632"/>
        <c:axId val="81991168"/>
      </c:barChart>
      <c:catAx>
        <c:axId val="8198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100" b="0">
                <a:solidFill>
                  <a:schemeClr val="tx1"/>
                </a:solidFill>
              </a:defRPr>
            </a:pPr>
            <a:endParaRPr lang="de-DE"/>
          </a:p>
        </c:txPr>
        <c:crossAx val="81991168"/>
        <c:crosses val="autoZero"/>
        <c:auto val="1"/>
        <c:lblAlgn val="ctr"/>
        <c:lblOffset val="100"/>
        <c:noMultiLvlLbl val="0"/>
      </c:catAx>
      <c:valAx>
        <c:axId val="8199116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8198963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022737445845E-2"/>
          <c:y val="3.35692682997418E-2"/>
          <c:w val="0.931362650982686"/>
          <c:h val="0.772796634577456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Tabelle1!$A$3</c:f>
              <c:strCache>
                <c:ptCount val="1"/>
                <c:pt idx="0">
                  <c:v>Person</c:v>
                </c:pt>
              </c:strCache>
            </c:strRef>
          </c:tx>
          <c:spPr>
            <a:pattFill prst="wdDnDiag">
              <a:fgClr>
                <a:srgbClr val="E68900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val="D73027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wdDnDiag">
                <a:fgClr>
                  <a:srgbClr val="060000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DnDiag">
                <a:fgClr>
                  <a:srgbClr val="243FB5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pattFill prst="wdDnDiag">
                <a:fgClr>
                  <a:srgbClr val="80B20A"/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pattFill prst="wdDnDiag">
                <a:fgClr>
                  <a:srgbClr val="BF2A23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wdDnDiag">
                <a:fgClr>
                  <a:srgbClr val="E7C207"/>
                </a:fgClr>
                <a:bgClr>
                  <a:schemeClr val="bg1"/>
                </a:bgClr>
              </a:pattFill>
            </c:spPr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Tabelle1!$B$1:$I$1</c:f>
              <c:strCache>
                <c:ptCount val="8"/>
                <c:pt idx="0">
                  <c:v>SPÖ/Franz Voves</c:v>
                </c:pt>
                <c:pt idx="1">
                  <c:v>ÖVP/Hermann Schützenhöfer</c:v>
                </c:pt>
                <c:pt idx="2">
                  <c:v>FPÖ/Mario Kunasek</c:v>
                </c:pt>
                <c:pt idx="3">
                  <c:v>Grüne/Lambert Schönleitner</c:v>
                </c:pt>
                <c:pt idx="4">
                  <c:v>KPÖ/Claudia Klimt-Weithaler</c:v>
                </c:pt>
                <c:pt idx="5">
                  <c:v>Team Stronach/Josef Kaltenegger</c:v>
                </c:pt>
                <c:pt idx="6">
                  <c:v>NEOS/Uwe Trummer</c:v>
                </c:pt>
                <c:pt idx="7">
                  <c:v>Piraten/Peter Pöschl</c:v>
                </c:pt>
              </c:strCache>
            </c:strRef>
          </c:cat>
          <c:val>
            <c:numRef>
              <c:f>Tabelle1!$B$3:$I$3</c:f>
              <c:numCache>
                <c:formatCode>General</c:formatCode>
                <c:ptCount val="8"/>
                <c:pt idx="0">
                  <c:v>39</c:v>
                </c:pt>
                <c:pt idx="1">
                  <c:v>18</c:v>
                </c:pt>
                <c:pt idx="2">
                  <c:v>19</c:v>
                </c:pt>
                <c:pt idx="3">
                  <c:v>7</c:v>
                </c:pt>
                <c:pt idx="4">
                  <c:v>10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21984"/>
        <c:axId val="90931968"/>
      </c:barChart>
      <c:catAx>
        <c:axId val="9092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100" b="0">
                <a:solidFill>
                  <a:schemeClr val="tx1"/>
                </a:solidFill>
              </a:defRPr>
            </a:pPr>
            <a:endParaRPr lang="de-DE"/>
          </a:p>
        </c:txPr>
        <c:crossAx val="90931968"/>
        <c:crosses val="autoZero"/>
        <c:auto val="1"/>
        <c:lblAlgn val="ctr"/>
        <c:lblOffset val="100"/>
        <c:noMultiLvlLbl val="0"/>
      </c:catAx>
      <c:valAx>
        <c:axId val="9093196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90921984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Tabelle1!$A$2:$A$6</c:f>
              <c:strCache>
                <c:ptCount val="5"/>
                <c:pt idx="0">
                  <c:v>sehr gut</c:v>
                </c:pt>
                <c:pt idx="1">
                  <c:v>eher gut</c:v>
                </c:pt>
                <c:pt idx="2">
                  <c:v>eher schlecht</c:v>
                </c:pt>
                <c:pt idx="3">
                  <c:v>sehr schlecht</c:v>
                </c:pt>
                <c:pt idx="4">
                  <c:v>keine Angabe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15</c:v>
                </c:pt>
                <c:pt idx="1">
                  <c:v>39</c:v>
                </c:pt>
                <c:pt idx="2">
                  <c:v>22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29568"/>
        <c:axId val="91284608"/>
      </c:barChart>
      <c:catAx>
        <c:axId val="91229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91284608"/>
        <c:crosses val="autoZero"/>
        <c:auto val="1"/>
        <c:lblAlgn val="ctr"/>
        <c:lblOffset val="100"/>
        <c:noMultiLvlLbl val="0"/>
      </c:catAx>
      <c:valAx>
        <c:axId val="9128460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91229568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Mehrheitswahl</c:v>
                </c:pt>
              </c:strCache>
            </c:strRef>
          </c:tx>
          <c:spPr>
            <a:solidFill>
              <a:srgbClr val="E3001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6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243FB5"/>
              </a:solidFill>
            </c:spPr>
          </c:dPt>
          <c:dPt>
            <c:idx val="3"/>
            <c:invertIfNegative val="0"/>
            <c:bubble3D val="0"/>
            <c:spPr>
              <a:solidFill>
                <a:srgbClr val="80B20A"/>
              </a:solidFill>
            </c:spPr>
          </c:dPt>
          <c:dPt>
            <c:idx val="4"/>
            <c:invertIfNegative val="0"/>
            <c:bubble3D val="0"/>
            <c:spPr>
              <a:solidFill>
                <a:srgbClr val="900D11"/>
              </a:solidFill>
            </c:spPr>
          </c:dPt>
          <c:dPt>
            <c:idx val="5"/>
            <c:invertIfNegative val="0"/>
            <c:bubble3D val="0"/>
            <c:spPr>
              <a:solidFill>
                <a:srgbClr val="E7C207"/>
              </a:solidFill>
            </c:spPr>
          </c:dPt>
          <c:dPt>
            <c:idx val="6"/>
            <c:invertIfNegative val="0"/>
            <c:bubble3D val="0"/>
            <c:spPr>
              <a:solidFill>
                <a:srgbClr val="E61B72"/>
              </a:solidFill>
            </c:spPr>
          </c:dPt>
          <c:dPt>
            <c:idx val="7"/>
            <c:invertIfNegative val="0"/>
            <c:bubble3D val="0"/>
            <c:spPr>
              <a:solidFill>
                <a:srgbClr val="E6890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Tabelle1!$B$1:$L$1</c:f>
              <c:strCache>
                <c:ptCount val="11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  <c:pt idx="5">
                  <c:v>Team Stronach</c:v>
                </c:pt>
                <c:pt idx="6">
                  <c:v>NEOS</c:v>
                </c:pt>
                <c:pt idx="7">
                  <c:v>Piraten</c:v>
                </c:pt>
                <c:pt idx="8">
                  <c:v>andere Partei</c:v>
                </c:pt>
                <c:pt idx="9">
                  <c:v>ungültig</c:v>
                </c:pt>
                <c:pt idx="10">
                  <c:v>keine Angabe</c:v>
                </c:pt>
              </c:strCache>
            </c:strRef>
          </c:cat>
          <c:val>
            <c:numRef>
              <c:f>Tabelle1!$B$2:$L$2</c:f>
              <c:numCache>
                <c:formatCode>General</c:formatCode>
                <c:ptCount val="11"/>
                <c:pt idx="0">
                  <c:v>19</c:v>
                </c:pt>
                <c:pt idx="1">
                  <c:v>15</c:v>
                </c:pt>
                <c:pt idx="2">
                  <c:v>22</c:v>
                </c:pt>
                <c:pt idx="3">
                  <c:v>8</c:v>
                </c:pt>
                <c:pt idx="4">
                  <c:v>7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  <c:pt idx="1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65376"/>
        <c:axId val="91366912"/>
      </c:barChart>
      <c:catAx>
        <c:axId val="9136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100" b="0"/>
            </a:pPr>
            <a:endParaRPr lang="de-DE"/>
          </a:p>
        </c:txPr>
        <c:crossAx val="91366912"/>
        <c:crosses val="autoZero"/>
        <c:auto val="1"/>
        <c:lblAlgn val="ctr"/>
        <c:lblOffset val="100"/>
        <c:noMultiLvlLbl val="0"/>
      </c:catAx>
      <c:valAx>
        <c:axId val="9136691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91365376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022737445845E-2"/>
          <c:y val="3.35692682997418E-2"/>
          <c:w val="0.931362650982686"/>
          <c:h val="0.82318741402175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2 Par.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cat>
            <c:strRef>
              <c:f>Tabelle1!$B$1:$F$1</c:f>
              <c:strCache>
                <c:ptCount val="5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</c:strCache>
            </c:strRef>
          </c:cat>
          <c:val>
            <c:numRef>
              <c:f>Tabelle1!$B$2:$F$2</c:f>
              <c:numCache>
                <c:formatCode>General</c:formatCode>
                <c:ptCount val="5"/>
                <c:pt idx="0">
                  <c:v>26.368159203980099</c:v>
                </c:pt>
                <c:pt idx="1">
                  <c:v>21.89054726368159</c:v>
                </c:pt>
                <c:pt idx="2">
                  <c:v>17.412935323383081</c:v>
                </c:pt>
                <c:pt idx="3">
                  <c:v>10.9452736318408</c:v>
                </c:pt>
                <c:pt idx="4">
                  <c:v>10.44776119402985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4 Par.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cat>
            <c:strRef>
              <c:f>Tabelle1!$B$1:$F$1</c:f>
              <c:strCache>
                <c:ptCount val="5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</c:strCache>
            </c:strRef>
          </c:cat>
          <c:val>
            <c:numRef>
              <c:f>Tabelle1!$B$3:$F$3</c:f>
              <c:numCache>
                <c:formatCode>General</c:formatCode>
                <c:ptCount val="5"/>
                <c:pt idx="0">
                  <c:v>19.801980198019798</c:v>
                </c:pt>
                <c:pt idx="1">
                  <c:v>18.06930693069307</c:v>
                </c:pt>
                <c:pt idx="2">
                  <c:v>13.366336633663369</c:v>
                </c:pt>
                <c:pt idx="3">
                  <c:v>14.6039603960396</c:v>
                </c:pt>
                <c:pt idx="4">
                  <c:v>13.118811881188121</c:v>
                </c:pt>
              </c:numCache>
            </c:numRef>
          </c:val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Borda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Tabelle1!$B$1:$F$1</c:f>
              <c:strCache>
                <c:ptCount val="5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</c:strCache>
            </c:str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17.90516631280963</c:v>
                </c:pt>
                <c:pt idx="1">
                  <c:v>16.383581033262558</c:v>
                </c:pt>
                <c:pt idx="2">
                  <c:v>13.057324840764331</c:v>
                </c:pt>
                <c:pt idx="3">
                  <c:v>13.55272469922151</c:v>
                </c:pt>
                <c:pt idx="4">
                  <c:v>12.880396319886771</c:v>
                </c:pt>
              </c:numCache>
            </c:numRef>
          </c:val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rgbClr val="E7C207"/>
            </a:solidFill>
          </c:spPr>
          <c:invertIfNegative val="0"/>
          <c:cat>
            <c:strRef>
              <c:f>Tabelle1!$B$1:$F$1</c:f>
              <c:strCache>
                <c:ptCount val="5"/>
                <c:pt idx="0">
                  <c:v>SPÖ</c:v>
                </c:pt>
                <c:pt idx="1">
                  <c:v>ÖVP</c:v>
                </c:pt>
                <c:pt idx="2">
                  <c:v>FPÖ</c:v>
                </c:pt>
                <c:pt idx="3">
                  <c:v>Grüne</c:v>
                </c:pt>
                <c:pt idx="4">
                  <c:v>KPÖ</c:v>
                </c:pt>
              </c:strCache>
            </c:strRef>
          </c:cat>
          <c:val>
            <c:numRef>
              <c:f>Tabelle1!$B$5:$F$5</c:f>
              <c:numCache>
                <c:formatCode>General</c:formatCode>
                <c:ptCount val="5"/>
                <c:pt idx="0">
                  <c:v>16.11101099297171</c:v>
                </c:pt>
                <c:pt idx="1">
                  <c:v>14.90358623175347</c:v>
                </c:pt>
                <c:pt idx="2">
                  <c:v>13.19156604793656</c:v>
                </c:pt>
                <c:pt idx="3">
                  <c:v>12.957289601730039</c:v>
                </c:pt>
                <c:pt idx="4">
                  <c:v>12.52477923950261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84544"/>
        <c:axId val="91898624"/>
      </c:barChart>
      <c:catAx>
        <c:axId val="9188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100" b="0">
                <a:solidFill>
                  <a:schemeClr val="tx1"/>
                </a:solidFill>
              </a:defRPr>
            </a:pPr>
            <a:endParaRPr lang="de-DE"/>
          </a:p>
        </c:txPr>
        <c:crossAx val="91898624"/>
        <c:crosses val="autoZero"/>
        <c:auto val="1"/>
        <c:lblAlgn val="ctr"/>
        <c:lblOffset val="100"/>
        <c:noMultiLvlLbl val="0"/>
      </c:catAx>
      <c:valAx>
        <c:axId val="91898624"/>
        <c:scaling>
          <c:orientation val="minMax"/>
          <c:max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0"/>
            </a:pPr>
            <a:endParaRPr lang="de-DE"/>
          </a:p>
        </c:txPr>
        <c:crossAx val="91884544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498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6" tIns="49606" rIns="98836" bIns="49606" numCol="1" anchor="t" anchorCtr="0" compatLnSpc="1">
            <a:prstTxWarp prst="textNoShape">
              <a:avLst/>
            </a:prstTxWarp>
          </a:bodyPr>
          <a:lstStyle>
            <a:lvl1pPr defTabSz="468313">
              <a:buSzPct val="45000"/>
              <a:buFont typeface="Wingdings" pitchFamily="2" charset="2"/>
              <a:buNone/>
              <a:tabLst>
                <a:tab pos="755650" algn="l"/>
                <a:tab pos="1511300" algn="l"/>
                <a:tab pos="2266950" algn="l"/>
                <a:tab pos="3022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49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6" tIns="49606" rIns="98836" bIns="49606" numCol="1" anchor="t" anchorCtr="0" compatLnSpc="1">
            <a:prstTxWarp prst="textNoShape">
              <a:avLst/>
            </a:prstTxWarp>
          </a:bodyPr>
          <a:lstStyle>
            <a:lvl1pPr algn="r" defTabSz="468313">
              <a:buSzPct val="45000"/>
              <a:buFont typeface="Wingdings" pitchFamily="2" charset="2"/>
              <a:buNone/>
              <a:tabLst>
                <a:tab pos="755650" algn="l"/>
                <a:tab pos="1511300" algn="l"/>
                <a:tab pos="2266950" algn="l"/>
                <a:tab pos="3022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8487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20263"/>
            <a:ext cx="307498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6" tIns="49606" rIns="98836" bIns="49606" numCol="1" anchor="b" anchorCtr="0" compatLnSpc="1">
            <a:prstTxWarp prst="textNoShape">
              <a:avLst/>
            </a:prstTxWarp>
          </a:bodyPr>
          <a:lstStyle>
            <a:lvl1pPr defTabSz="468313">
              <a:buSzPct val="45000"/>
              <a:buFont typeface="Wingdings" pitchFamily="2" charset="2"/>
              <a:buNone/>
              <a:tabLst>
                <a:tab pos="755650" algn="l"/>
                <a:tab pos="1511300" algn="l"/>
                <a:tab pos="2266950" algn="l"/>
                <a:tab pos="3022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0263"/>
            <a:ext cx="3074987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6" tIns="49606" rIns="98836" bIns="49606" numCol="1" anchor="b" anchorCtr="0" compatLnSpc="1">
            <a:prstTxWarp prst="textNoShape">
              <a:avLst/>
            </a:prstTxWarp>
          </a:bodyPr>
          <a:lstStyle>
            <a:lvl1pPr algn="r" defTabSz="468313">
              <a:buSzPct val="45000"/>
              <a:buFont typeface="Wingdings" pitchFamily="2" charset="2"/>
              <a:buNone/>
              <a:tabLst>
                <a:tab pos="755650" algn="l"/>
                <a:tab pos="1511300" algn="l"/>
                <a:tab pos="2266950" algn="l"/>
                <a:tab pos="3022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fld id="{39BEF327-651E-477F-BEFE-2D3298202B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926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9CE676-87F1-4D7B-8313-67626D490114}" type="slidenum">
              <a:rPr lang="de-DE"/>
              <a:pPr/>
              <a:t>6</a:t>
            </a:fld>
            <a:endParaRPr lang="de-DE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9687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4" y="4860925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5443" tIns="47722" rIns="95443" bIns="47722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477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16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4732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1896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8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3504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9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76376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10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4732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11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9496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12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7585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13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92637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defTabSz="468313" eaLnBrk="0" hangingPunct="0"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683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2A96EE16-8A3D-4C2A-B60A-B0503824567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14</a:t>
            </a:fld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5340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55F04-F417-42E8-8354-63B6E45A8F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4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F2639-700C-4EE1-A813-27E41C34AC6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2" y="277813"/>
            <a:ext cx="2055813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B50D-8753-4872-A65D-93CC266BC83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4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8013" cy="11382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8013" cy="4529139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1E82-F7DD-4A8F-A89D-75826525C05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49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62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zivanop\Desktop\Hintergründe\PPT VORLAGE HINTERGRUND EUROPA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80"/>
            <a:ext cx="9144000" cy="68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9672" y="1670945"/>
            <a:ext cx="6768752" cy="893960"/>
          </a:xfrm>
        </p:spPr>
        <p:txBody>
          <a:bodyPr>
            <a:noAutofit/>
          </a:bodyPr>
          <a:lstStyle>
            <a:lvl1pPr algn="l">
              <a:defRPr sz="5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619672" y="2564904"/>
            <a:ext cx="5785338" cy="57606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Untertitel</a:t>
            </a:r>
            <a:endParaRPr lang="de-AT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 hasCustomPrompt="1"/>
          </p:nvPr>
        </p:nvSpPr>
        <p:spPr>
          <a:xfrm>
            <a:off x="179662" y="404589"/>
            <a:ext cx="863946" cy="792163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de-AT" dirty="0" smtClean="0"/>
              <a:t>Optional Logo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7491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seite Farbe 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zivanop\Desktop\Hintergründe\PPT VORLAGE HINTERGRUND EUROPA32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01"/>
            <a:ext cx="9144000" cy="68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467544" y="620690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481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seite Farbe 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zivanop\Desktop\Hintergründe\PPT VORLAGE HINTERGRUND EUROPA33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2"/>
            <a:ext cx="9144000" cy="685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467544" y="620690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8841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niversität Kap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:\PRESSESTELLE\PowerPointPräsentation\Grafiken\4zu3\PPTs 4zu3\HINTERGRÜNDE\PPT VORLAGE HINTERGRUND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0" y="-28800"/>
            <a:ext cx="9145860" cy="688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4586" y="476672"/>
            <a:ext cx="8712968" cy="11521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4400"/>
            </a:lvl1pPr>
          </a:lstStyle>
          <a:p>
            <a:pPr marL="0" algn="l">
              <a:lnSpc>
                <a:spcPct val="80000"/>
              </a:lnSpc>
            </a:pP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  <a:sym typeface="Franklin Gothic Medium" charset="0"/>
              </a:rPr>
              <a:t>Titelmasterformat durch Klicken bearbeiten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  <a:sym typeface="Franklin Gothic Medium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0"/>
          </p:nvPr>
        </p:nvSpPr>
        <p:spPr bwMode="auto">
          <a:xfrm>
            <a:off x="251520" y="1988840"/>
            <a:ext cx="8712968" cy="410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3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8207290" y="6150939"/>
            <a:ext cx="541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A56108E9-0BB1-46BE-B52C-447D2D187DBA}" type="slidenum">
              <a:rPr lang="de-AT" sz="120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‹Nr.›</a:t>
            </a:fld>
            <a:endParaRPr lang="de-AT" sz="12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2651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niversität Inhalt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PRESSESTELLE\PowerPointPräsentation\Grafiken\4zu3\PPTs 4zu3\HINTERGRÜNDE\PPT VORLAGE HINTERGRUND1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0"/>
            <a:ext cx="91458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467544" y="620690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8207290" y="6150939"/>
            <a:ext cx="541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A56108E9-0BB1-46BE-B52C-447D2D187DBA}" type="slidenum">
              <a:rPr lang="de-AT" sz="12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‹Nr.›</a:t>
            </a:fld>
            <a:endParaRPr lang="de-AT" sz="12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23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1486"/>
            <a:ext cx="7772400" cy="14689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D28D-5DE0-4DE2-B254-77D724F5C8F5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23.10.2015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B435-8A83-4599-93BC-4C8F3F6B0DF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5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48557-0C3F-41EF-B7E9-196C994BA7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7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8013" cy="11382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8013" cy="4529139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1E82-F7DD-4A8F-A89D-75826525C0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66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zivanop\Desktop\Hintergründe\PPT VORLAGE HINTERGRUND EUROPA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80"/>
            <a:ext cx="9144000" cy="68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9672" y="1670945"/>
            <a:ext cx="6768752" cy="893960"/>
          </a:xfrm>
        </p:spPr>
        <p:txBody>
          <a:bodyPr>
            <a:noAutofit/>
          </a:bodyPr>
          <a:lstStyle>
            <a:lvl1pPr algn="l">
              <a:defRPr sz="5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619672" y="2564904"/>
            <a:ext cx="5785338" cy="57606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Untertitel</a:t>
            </a:r>
            <a:endParaRPr lang="de-AT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 hasCustomPrompt="1"/>
          </p:nvPr>
        </p:nvSpPr>
        <p:spPr>
          <a:xfrm>
            <a:off x="179662" y="404589"/>
            <a:ext cx="863946" cy="792163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de-AT" dirty="0" smtClean="0"/>
              <a:t>Optional Logo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620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seite Farbe 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zivanop\Desktop\Hintergründe\PPT VORLAGE HINTERGRUND EUROPA32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01"/>
            <a:ext cx="9144000" cy="68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6129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seite Farbe 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zivanop\Desktop\Hintergründe\PPT VORLAGE HINTERGRUND EUROPA33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1"/>
            <a:ext cx="9144000" cy="685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298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niversität Kap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:\PRESSESTELLE\PowerPointPräsentation\Grafiken\4zu3\PPTs 4zu3\HINTERGRÜNDE\PPT VORLAGE HINTERGRUND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0" y="-28800"/>
            <a:ext cx="9145860" cy="688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4586" y="476672"/>
            <a:ext cx="8712968" cy="11521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4400"/>
            </a:lvl1pPr>
          </a:lstStyle>
          <a:p>
            <a:pPr marL="0" algn="l">
              <a:lnSpc>
                <a:spcPct val="80000"/>
              </a:lnSpc>
            </a:pP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  <a:sym typeface="Franklin Gothic Medium" charset="0"/>
              </a:rPr>
              <a:t>Titelmasterformat durch Klicken bearbeiten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  <a:sym typeface="Franklin Gothic Medium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0"/>
          </p:nvPr>
        </p:nvSpPr>
        <p:spPr bwMode="auto">
          <a:xfrm>
            <a:off x="251520" y="1988840"/>
            <a:ext cx="8712968" cy="410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3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8207290" y="6150938"/>
            <a:ext cx="541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A56108E9-0BB1-46BE-B52C-447D2D187DBA}" type="slidenum">
              <a:rPr lang="de-AT" sz="120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‹Nr.›</a:t>
            </a:fld>
            <a:endParaRPr lang="de-AT" sz="12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5300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niversität Inhalt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PRESSESTELLE\PowerPointPräsentation\Grafiken\4zu3\PPTs 4zu3\HINTERGRÜNDE\PPT VORLAGE HINTERGRUND1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0"/>
            <a:ext cx="91458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8207290" y="6150938"/>
            <a:ext cx="541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A56108E9-0BB1-46BE-B52C-447D2D187DBA}" type="slidenum">
              <a:rPr lang="de-AT" sz="12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‹Nr.›</a:t>
            </a:fld>
            <a:endParaRPr lang="de-AT" sz="12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47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D28D-5DE0-4DE2-B254-77D724F5C8F5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23.10.2015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B435-8A83-4599-93BC-4C8F3F6B0DF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22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8013" cy="11382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8013" cy="4529139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1E82-F7DD-4A8F-A89D-75826525C0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2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E7EF8-3EFF-48D9-BD05-B65A0CA787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7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761B-37AD-4CD5-9867-E69586B822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3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3C87E-4035-4D36-A4C3-CFB1D8887B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2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B7FFE-F19D-4D3A-BDFA-C9DF62EB0B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0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FBDD-1AD7-499C-A4CD-AFBCB34603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5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16696-B93E-4146-B61F-AF41B12A0C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F0D6B-6CA2-4B9C-8B5B-22CD7E7CCE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8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2" y="6021389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2" y="6243639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03D6C3B-A365-418A-AB80-89203D2A0F4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4" name="Rectangle 9" hidden="1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1035" name="Picture 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7" y="6308726"/>
            <a:ext cx="1008063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468314" y="6280171"/>
            <a:ext cx="8207375" cy="3600"/>
          </a:xfrm>
          <a:prstGeom prst="rect">
            <a:avLst/>
          </a:prstGeom>
          <a:solidFill>
            <a:srgbClr val="333431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124200" y="6243639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404814"/>
            <a:ext cx="5808662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611189" y="2205039"/>
            <a:ext cx="7921625" cy="1511300"/>
          </a:xfrm>
          <a:prstGeom prst="rect">
            <a:avLst/>
          </a:prstGeom>
          <a:ln/>
        </p:spPr>
        <p:txBody>
          <a:bodyPr/>
          <a:lstStyle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7E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sz="8400" kern="0" smtClean="0"/>
              <a:t>DANKE</a:t>
            </a:r>
            <a:endParaRPr lang="de-AT" sz="8400" kern="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68314" y="6308726"/>
            <a:ext cx="82073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numCol="3" anchor="b"/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sz="1400" dirty="0" smtClean="0">
                <a:solidFill>
                  <a:srgbClr val="000000"/>
                </a:solidFill>
                <a:latin typeface="Calibri" pitchFamily="34" charset="0"/>
              </a:rPr>
              <a:t>Parkring 12/3/87f, 1010</a:t>
            </a:r>
            <a:r>
              <a:rPr lang="de-DE" sz="1400" baseline="0" dirty="0" smtClean="0">
                <a:solidFill>
                  <a:srgbClr val="000000"/>
                </a:solidFill>
                <a:latin typeface="Calibri" pitchFamily="34" charset="0"/>
              </a:rPr>
              <a:t> Wien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office@strategieanalysen.at</a:t>
            </a:r>
          </a:p>
          <a:p>
            <a:pPr marL="0" marR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+43 (0)1 974 43 30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68314" y="6282000"/>
            <a:ext cx="8207375" cy="3600"/>
          </a:xfrm>
          <a:prstGeom prst="rect">
            <a:avLst/>
          </a:prstGeom>
          <a:solidFill>
            <a:srgbClr val="333431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15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7E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090B53BE-8954-45D9-9CB9-945B6DABA046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23.10.2015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BF68D38-5D04-4D17-9F1A-9BB9AC14562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87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090B53BE-8954-45D9-9CB9-945B6DABA046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23.10.2015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BF68D38-5D04-4D17-9F1A-9BB9AC14562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31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filzmaier@strategieanalysen.at" TargetMode="External"/><Relationship Id="rId2" Type="http://schemas.openxmlformats.org/officeDocument/2006/relationships/hyperlink" Target="mailto:richard.sturn@uni-graz.at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christian.klamler@uni-graz.a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900D11"/>
                </a:solidFill>
                <a:latin typeface="+mj-lt"/>
              </a:rPr>
              <a:t>Wie wir wählen wollen!</a:t>
            </a:r>
            <a:endParaRPr lang="de-AT" sz="4000" dirty="0">
              <a:solidFill>
                <a:srgbClr val="900D11"/>
              </a:solidFill>
              <a:latin typeface="+mj-lt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AT" dirty="0" smtClean="0">
                <a:latin typeface="+mn-lt"/>
              </a:rPr>
              <a:t>Präsentation der Forschungsergebnisse, 21. Okt 2015</a:t>
            </a:r>
            <a:endParaRPr lang="de-AT" dirty="0">
              <a:latin typeface="+mn-lt"/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echteck 2"/>
          <p:cNvSpPr/>
          <p:nvPr/>
        </p:nvSpPr>
        <p:spPr>
          <a:xfrm>
            <a:off x="5220072" y="3882044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dirty="0">
                <a:solidFill>
                  <a:schemeClr val="tx1"/>
                </a:solidFill>
                <a:latin typeface="+mj-lt"/>
              </a:rPr>
              <a:t>Univ.-Prof. Dr. Richard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Sturn</a:t>
            </a:r>
            <a:endParaRPr lang="de-AT" sz="2000" dirty="0">
              <a:solidFill>
                <a:schemeClr val="tx1"/>
              </a:solidFill>
              <a:latin typeface="+mj-lt"/>
            </a:endParaRPr>
          </a:p>
          <a:p>
            <a:r>
              <a:rPr lang="de-AT" sz="2000" dirty="0">
                <a:solidFill>
                  <a:schemeClr val="tx1"/>
                </a:solidFill>
                <a:latin typeface="+mj-lt"/>
              </a:rPr>
              <a:t>Univ.-Prof. Dr. Peter Filzmaier</a:t>
            </a:r>
          </a:p>
          <a:p>
            <a:r>
              <a:rPr lang="de-AT" sz="2000" dirty="0" err="1">
                <a:solidFill>
                  <a:schemeClr val="tx1"/>
                </a:solidFill>
                <a:latin typeface="+mj-lt"/>
              </a:rPr>
              <a:t>Ao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Univ.-Prof. Dr. </a:t>
            </a:r>
            <a:r>
              <a:rPr lang="de-AT" sz="2000" dirty="0" smtClean="0">
                <a:solidFill>
                  <a:schemeClr val="tx1"/>
                </a:solidFill>
                <a:latin typeface="+mj-lt"/>
              </a:rPr>
              <a:t>Christian </a:t>
            </a:r>
            <a:r>
              <a:rPr lang="de-AT" sz="2000" dirty="0" err="1" smtClean="0">
                <a:solidFill>
                  <a:schemeClr val="tx1"/>
                </a:solidFill>
                <a:latin typeface="+mj-lt"/>
              </a:rPr>
              <a:t>Klamler</a:t>
            </a:r>
            <a:endParaRPr lang="de-AT" dirty="0"/>
          </a:p>
        </p:txBody>
      </p:sp>
      <p:pic>
        <p:nvPicPr>
          <p:cNvPr id="1026" name="Picture 2" descr="C:\Users\gruberg\AppData\Local\Microsoft\Windows\Temporary Internet Files\Content.Outlook\24LONKSL\nur_i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858" y="6165304"/>
            <a:ext cx="94960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1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/>
              <a:t>Punktevergabe: 0 bis 100</a:t>
            </a:r>
            <a:endParaRPr lang="de-AT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8"/>
            <a:ext cx="9144000" cy="69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	Anstatt einer Stimme können Sie hier genau 100 Punkte auf die Parteien aufteilen, wobei Sie einer oder mehreren Parteien auch 0 Punkte geben können, bzw. einer Partei 100. Sie müssen alle 100 Punkte vergeben.</a:t>
            </a:r>
            <a:br>
              <a:rPr lang="de-AT" sz="14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1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Mittelwert/Median, </a:t>
            </a:r>
            <a:r>
              <a:rPr lang="de-DE" sz="1100" dirty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1828818"/>
              </p:ext>
            </p:extLst>
          </p:nvPr>
        </p:nvGraphicFramePr>
        <p:xfrm>
          <a:off x="457200" y="1844824"/>
          <a:ext cx="8228013" cy="4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10</a:t>
            </a:fld>
            <a:endParaRPr lang="en-US" sz="1000" dirty="0">
              <a:latin typeface="+mj-lt"/>
            </a:endParaRPr>
          </a:p>
        </p:txBody>
      </p:sp>
      <p:pic>
        <p:nvPicPr>
          <p:cNvPr id="6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57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Punktevergabe Personen: </a:t>
            </a:r>
            <a:r>
              <a:rPr lang="de-AT" dirty="0"/>
              <a:t>0 bis 100</a:t>
            </a:r>
            <a:endParaRPr lang="de-AT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8"/>
            <a:ext cx="9144000" cy="69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Anstatt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einer Stimme können Sie hier genau 100 Punkte auf die Spitzenkandidaten aufteilen, wobei Sie einer oder mehreren Personen auch 0 Punkte geben können, bzw. einer Person 100. Sie müssen alle 100 Punkte vergeben.</a:t>
            </a:r>
            <a:br>
              <a:rPr lang="de-AT" sz="14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1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Mittelwert/Median, </a:t>
            </a:r>
            <a:r>
              <a:rPr lang="de-DE" sz="1100" dirty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21952805"/>
              </p:ext>
            </p:extLst>
          </p:nvPr>
        </p:nvGraphicFramePr>
        <p:xfrm>
          <a:off x="457200" y="1844824"/>
          <a:ext cx="8228013" cy="4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11</a:t>
            </a:fld>
            <a:endParaRPr lang="en-US" sz="1000" dirty="0">
              <a:latin typeface="+mj-lt"/>
            </a:endParaRPr>
          </a:p>
        </p:txBody>
      </p:sp>
      <p:pic>
        <p:nvPicPr>
          <p:cNvPr id="6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751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Partei- und Personenstimme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8"/>
            <a:ext cx="9144000" cy="69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Hier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können Sie zwei Stimmen vergeben: Eine Stimme für eine Partei, sowie eine Stimme für einen Spitzenkandidaten/eine Spitzenkandidatin. 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(in Prozent, </a:t>
            </a:r>
            <a:r>
              <a:rPr lang="de-DE" sz="1100" dirty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50608491"/>
              </p:ext>
            </p:extLst>
          </p:nvPr>
        </p:nvGraphicFramePr>
        <p:xfrm>
          <a:off x="457200" y="1844824"/>
          <a:ext cx="8228013" cy="4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12</a:t>
            </a:fld>
            <a:endParaRPr lang="en-US" sz="1000" dirty="0">
              <a:latin typeface="+mj-lt"/>
            </a:endParaRPr>
          </a:p>
        </p:txBody>
      </p:sp>
      <p:pic>
        <p:nvPicPr>
          <p:cNvPr id="6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277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Mehrheitswahlrecht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8"/>
            <a:ext cx="9144000" cy="91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Momentan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erhalten die Parteien im Landtag in etwa so viele Sitze, wie sie Stimmen bekommen 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haben (..). </a:t>
            </a:r>
            <a:b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Wenn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nun die Partei mit den meisten Stimmen automatisch die absolute Mehrheit erhalten würde, 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wie würden Sie diese Form bewerten?</a:t>
            </a:r>
            <a:b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(in Prozent, </a:t>
            </a:r>
            <a:r>
              <a:rPr lang="de-DE" sz="1100" dirty="0" smtClean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; abweichende Werte von 100=Rundungsfehler)</a:t>
            </a:r>
            <a:endParaRPr lang="de-AT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4329574"/>
              </p:ext>
            </p:extLst>
          </p:nvPr>
        </p:nvGraphicFramePr>
        <p:xfrm>
          <a:off x="457200" y="1988840"/>
          <a:ext cx="8228013" cy="414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13</a:t>
            </a:fld>
            <a:endParaRPr lang="en-US" sz="1000" dirty="0">
              <a:latin typeface="+mj-lt"/>
            </a:endParaRPr>
          </a:p>
        </p:txBody>
      </p:sp>
      <p:pic>
        <p:nvPicPr>
          <p:cNvPr id="6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826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Mehrheitswahlrecht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9"/>
            <a:ext cx="9144000" cy="47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Und wen würden Sie bei dieser Form der Verteilung der Sitze wählen?</a:t>
            </a:r>
            <a:b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(in </a:t>
            </a:r>
            <a:r>
              <a:rPr lang="de-AT" sz="1100" dirty="0">
                <a:solidFill>
                  <a:srgbClr val="000000"/>
                </a:solidFill>
                <a:latin typeface="Calibri" pitchFamily="34" charset="0"/>
              </a:rPr>
              <a:t>Prozent, </a:t>
            </a:r>
            <a:r>
              <a:rPr lang="de-DE" sz="1100" dirty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>
                <a:solidFill>
                  <a:srgbClr val="000000"/>
                </a:solidFill>
                <a:latin typeface="Calibri" pitchFamily="34" charset="0"/>
              </a:rPr>
              <a:t>; abweichende Werte von 100=Rundungsfehler)</a:t>
            </a: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77251081"/>
              </p:ext>
            </p:extLst>
          </p:nvPr>
        </p:nvGraphicFramePr>
        <p:xfrm>
          <a:off x="457200" y="1844824"/>
          <a:ext cx="8228013" cy="4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14</a:t>
            </a:fld>
            <a:endParaRPr lang="en-US" sz="1000" dirty="0">
              <a:latin typeface="+mj-lt"/>
            </a:endParaRPr>
          </a:p>
        </p:txBody>
      </p:sp>
      <p:pic>
        <p:nvPicPr>
          <p:cNvPr id="6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364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105273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tx1"/>
                </a:solidFill>
                <a:latin typeface="+mn-lt"/>
              </a:rPr>
              <a:t>Anhand welcher (Präferenz-)Information werden Wahlergebnisse bestimmt?</a:t>
            </a:r>
            <a:endParaRPr lang="de-DE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57779"/>
              </p:ext>
            </p:extLst>
          </p:nvPr>
        </p:nvGraphicFramePr>
        <p:xfrm>
          <a:off x="539552" y="2564904"/>
          <a:ext cx="2880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Person 1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Person 2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FF0000"/>
                          </a:solidFill>
                        </a:rPr>
                        <a:t>SPÖ</a:t>
                      </a:r>
                      <a:endParaRPr lang="de-DE" sz="1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FF0000"/>
                          </a:solidFill>
                        </a:rPr>
                        <a:t>SPÖ</a:t>
                      </a:r>
                      <a:endParaRPr lang="de-DE" sz="1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ÖVP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3366FF"/>
                          </a:solidFill>
                        </a:rPr>
                        <a:t>FPÖ</a:t>
                      </a:r>
                      <a:endParaRPr lang="de-DE" sz="19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Grüne</a:t>
                      </a:r>
                      <a:endParaRPr lang="de-DE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F900E4"/>
                          </a:solidFill>
                        </a:rPr>
                        <a:t>NEOS</a:t>
                      </a:r>
                      <a:endParaRPr lang="de-DE" sz="1900" dirty="0">
                        <a:solidFill>
                          <a:srgbClr val="F900E4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BF2A23"/>
                          </a:solidFill>
                        </a:rPr>
                        <a:t>Piraten</a:t>
                      </a:r>
                      <a:endParaRPr lang="de-DE" sz="1900" dirty="0">
                        <a:solidFill>
                          <a:srgbClr val="BF2A2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900D11"/>
                          </a:solidFill>
                        </a:rPr>
                        <a:t>KPÖ</a:t>
                      </a:r>
                      <a:endParaRPr lang="de-DE" sz="1900" dirty="0">
                        <a:solidFill>
                          <a:srgbClr val="900D11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E68900"/>
                          </a:solidFill>
                        </a:rPr>
                        <a:t>TS</a:t>
                      </a:r>
                      <a:endParaRPr lang="de-DE" sz="1900" dirty="0">
                        <a:solidFill>
                          <a:srgbClr val="E68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E68900"/>
                          </a:solidFill>
                        </a:rPr>
                        <a:t>TS</a:t>
                      </a:r>
                      <a:endParaRPr lang="de-DE" sz="1900" dirty="0">
                        <a:solidFill>
                          <a:srgbClr val="E6890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900D11"/>
                          </a:solidFill>
                        </a:rPr>
                        <a:t>KPÖ</a:t>
                      </a:r>
                      <a:endParaRPr lang="de-DE" sz="1900" dirty="0">
                        <a:solidFill>
                          <a:srgbClr val="900D1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BF2A23"/>
                          </a:solidFill>
                        </a:rPr>
                        <a:t>Piraten</a:t>
                      </a:r>
                      <a:endParaRPr lang="de-DE" sz="1900" dirty="0">
                        <a:solidFill>
                          <a:srgbClr val="BF2A23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F900E4"/>
                          </a:solidFill>
                        </a:rPr>
                        <a:t>NEOS</a:t>
                      </a:r>
                      <a:endParaRPr lang="de-DE" sz="1900" dirty="0">
                        <a:solidFill>
                          <a:srgbClr val="F900E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008000"/>
                          </a:solidFill>
                        </a:rPr>
                        <a:t>Grüne</a:t>
                      </a:r>
                      <a:endParaRPr lang="de-DE" sz="19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rgbClr val="3366FF"/>
                          </a:solidFill>
                        </a:rPr>
                        <a:t>FPÖ</a:t>
                      </a:r>
                      <a:endParaRPr lang="de-DE" sz="19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ÖVP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ultiplizieren 5"/>
          <p:cNvSpPr/>
          <p:nvPr/>
        </p:nvSpPr>
        <p:spPr bwMode="auto">
          <a:xfrm>
            <a:off x="1547664" y="2996952"/>
            <a:ext cx="288032" cy="216024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Multiplizieren 6"/>
          <p:cNvSpPr/>
          <p:nvPr/>
        </p:nvSpPr>
        <p:spPr bwMode="auto">
          <a:xfrm>
            <a:off x="2987824" y="2996952"/>
            <a:ext cx="288032" cy="216024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707904" y="1988841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solidFill>
                  <a:schemeClr val="tx1"/>
                </a:solidFill>
                <a:latin typeface="+mn-lt"/>
              </a:rPr>
              <a:t>unser Wahlsystem verwendet </a:t>
            </a:r>
            <a:r>
              <a:rPr lang="de-DE" i="1" u="sng" dirty="0" smtClean="0">
                <a:solidFill>
                  <a:schemeClr val="tx1"/>
                </a:solidFill>
                <a:latin typeface="+mn-lt"/>
              </a:rPr>
              <a:t>wenig Information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sollten Person 1 und 2 als gleich behandelt werden?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sind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WählerInnen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in der Lage Information zu geben?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entspricht Ergebnis dem „Wählerwillen“</a:t>
            </a:r>
          </a:p>
          <a:p>
            <a:pPr marL="285750" indent="-285750">
              <a:buFont typeface="Arial"/>
              <a:buChar char="•"/>
            </a:pPr>
            <a:endParaRPr lang="de-D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07904" y="3933056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+mn-lt"/>
              </a:rPr>
              <a:t>Beispiel für Verfahren, welches mehr </a:t>
            </a:r>
            <a:r>
              <a:rPr lang="de-DE" dirty="0">
                <a:solidFill>
                  <a:schemeClr val="tx1"/>
                </a:solidFill>
                <a:latin typeface="+mn-lt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nformation verwendet ist das </a:t>
            </a:r>
            <a:r>
              <a:rPr lang="de-DE" b="1" dirty="0" smtClean="0">
                <a:solidFill>
                  <a:srgbClr val="000000"/>
                </a:solidFill>
                <a:latin typeface="+mn-lt"/>
              </a:rPr>
              <a:t>single-transferable </a:t>
            </a:r>
            <a:r>
              <a:rPr lang="de-DE" b="1" dirty="0" err="1" smtClean="0">
                <a:solidFill>
                  <a:srgbClr val="000000"/>
                </a:solidFill>
                <a:latin typeface="+mn-lt"/>
              </a:rPr>
              <a:t>voting</a:t>
            </a:r>
            <a:endParaRPr lang="de-DE" b="1" dirty="0" smtClean="0">
              <a:solidFill>
                <a:srgbClr val="000000"/>
              </a:solidFill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nationale und regionale Wahlen in Irland, Australien, etc.</a:t>
            </a:r>
          </a:p>
          <a:p>
            <a:pPr marL="285750" indent="-285750">
              <a:buFont typeface="Arial"/>
              <a:buChar char="•"/>
            </a:pPr>
            <a:endParaRPr lang="de-D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07904" y="5301208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+mn-lt"/>
              </a:rPr>
              <a:t>aber auch in nicht-politischen Bereichen</a:t>
            </a:r>
          </a:p>
          <a:p>
            <a:pPr marL="285750" indent="-285750">
              <a:buFont typeface="Arial"/>
              <a:buChar char="•"/>
            </a:pPr>
            <a:r>
              <a:rPr lang="de-DE" b="1" dirty="0" smtClean="0">
                <a:solidFill>
                  <a:schemeClr val="tx1"/>
                </a:solidFill>
                <a:latin typeface="+mn-lt"/>
              </a:rPr>
              <a:t>Song-Contest</a:t>
            </a:r>
          </a:p>
          <a:p>
            <a:pPr marL="285750" indent="-285750">
              <a:buFont typeface="Arial"/>
              <a:buChar char="•"/>
            </a:pPr>
            <a:endParaRPr lang="de-D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9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Unterschiedliche Punkte</a:t>
            </a:r>
            <a:r>
              <a:rPr lang="de-AT" dirty="0"/>
              <a:t>v</a:t>
            </a:r>
            <a:r>
              <a:rPr lang="de-AT" dirty="0" smtClean="0"/>
              <a:t>erfahren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980729"/>
            <a:ext cx="9144000" cy="134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	Anstatt einer Stimme </a:t>
            </a:r>
            <a:r>
              <a:rPr lang="de-AT" sz="1400" b="1" smtClean="0">
                <a:solidFill>
                  <a:srgbClr val="000000"/>
                </a:solidFill>
                <a:latin typeface="Calibri" pitchFamily="34" charset="0"/>
              </a:rPr>
              <a:t>werden in der 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Reihung der </a:t>
            </a:r>
            <a:r>
              <a:rPr lang="de-AT" sz="1400" b="1" dirty="0" err="1" smtClean="0">
                <a:solidFill>
                  <a:srgbClr val="000000"/>
                </a:solidFill>
                <a:latin typeface="Calibri" pitchFamily="34" charset="0"/>
              </a:rPr>
              <a:t>WählerInnen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342900" indent="-342900" algn="ctr" eaLnBrk="1" hangingPunct="1">
              <a:buClrTx/>
              <a:buAutoNum type="arabicParenBoth"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je ein Punkt den beiden höchstgereihten Parteien zugeordnet.</a:t>
            </a:r>
          </a:p>
          <a:p>
            <a:pPr marL="342900" indent="-342900" algn="ctr" eaLnBrk="1" hangingPunct="1">
              <a:buClrTx/>
              <a:buAutoNum type="arabicParenBoth"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je ein Punkt den 4 höchstgereihten Parteien zugeordnet.</a:t>
            </a:r>
          </a:p>
          <a:p>
            <a:pPr marL="342900" indent="-342900" algn="ctr" eaLnBrk="1" hangingPunct="1">
              <a:buClrTx/>
              <a:buAutoNum type="arabicParenBoth"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7 Punkte der erstgereihten Partei, 6 Punkte der zweitgereihten Partei, etc. zugeordnet. (</a:t>
            </a:r>
            <a:r>
              <a:rPr lang="de-AT" sz="1400" b="1" dirty="0" err="1" smtClean="0">
                <a:solidFill>
                  <a:srgbClr val="000000"/>
                </a:solidFill>
                <a:latin typeface="Calibri" pitchFamily="34" charset="0"/>
              </a:rPr>
              <a:t>Borda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-System)</a:t>
            </a:r>
          </a:p>
          <a:p>
            <a:pPr marL="342900" indent="-342900" algn="ctr" eaLnBrk="1" hangingPunct="1">
              <a:buClrTx/>
              <a:buAutoNum type="arabicParenBoth"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Punkte nach dem Verfahren beim Song-Contest zugeordnet. </a:t>
            </a:r>
          </a:p>
          <a:p>
            <a:pPr algn="ctr" eaLnBrk="1" hangingPunct="1">
              <a:buClrTx/>
            </a:pP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(in Prozent der Gesamtpunkte, </a:t>
            </a:r>
            <a:r>
              <a:rPr lang="de-AT" sz="1100" dirty="0" err="1" smtClean="0">
                <a:solidFill>
                  <a:srgbClr val="000000"/>
                </a:solidFill>
                <a:latin typeface="Calibri" pitchFamily="34" charset="0"/>
              </a:rPr>
              <a:t>n</a:t>
            </a: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=916)</a:t>
            </a:r>
            <a:endParaRPr lang="de-AT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37359047"/>
              </p:ext>
            </p:extLst>
          </p:nvPr>
        </p:nvGraphicFramePr>
        <p:xfrm>
          <a:off x="395538" y="2276872"/>
          <a:ext cx="8289677" cy="3852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16</a:t>
            </a:fld>
            <a:endParaRPr lang="en-US" sz="1000" dirty="0">
              <a:latin typeface="+mj-lt"/>
            </a:endParaRPr>
          </a:p>
        </p:txBody>
      </p:sp>
      <p:pic>
        <p:nvPicPr>
          <p:cNvPr id="8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17486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583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Ergebnisvergleich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95536" y="4941169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+mn-lt"/>
              </a:rPr>
              <a:t>U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nterschiedliche Wahlverfahren zeigen </a:t>
            </a:r>
            <a:r>
              <a:rPr lang="de-DE" u="sng" dirty="0" smtClean="0">
                <a:solidFill>
                  <a:schemeClr val="tx1"/>
                </a:solidFill>
                <a:latin typeface="+mn-lt"/>
              </a:rPr>
              <a:t>gewisse Unterschiede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bei unterschiedlicher Informationsverwendung</a:t>
            </a:r>
            <a:endParaRPr lang="de-DE" u="sng" dirty="0" smtClean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haben wir ein stabiles Ergebnis?</a:t>
            </a:r>
          </a:p>
          <a:p>
            <a:pPr marL="1028700" lvl="1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„Wählerwillen“</a:t>
            </a:r>
            <a:endParaRPr lang="de-DE" dirty="0">
              <a:latin typeface="+mn-lt"/>
            </a:endParaRPr>
          </a:p>
        </p:txBody>
      </p:sp>
      <p:graphicFrame>
        <p:nvGraphicFramePr>
          <p:cNvPr id="8" name="Diagrammplatzhalter 7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53985869"/>
              </p:ext>
            </p:extLst>
          </p:nvPr>
        </p:nvGraphicFramePr>
        <p:xfrm>
          <a:off x="457200" y="1600200"/>
          <a:ext cx="822801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003"/>
                <a:gridCol w="2057003"/>
                <a:gridCol w="2057003"/>
                <a:gridCol w="2057003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Ein-Stimmen-Wahl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err="1" smtClean="0">
                          <a:solidFill>
                            <a:schemeClr val="tx1"/>
                          </a:solidFill>
                        </a:rPr>
                        <a:t>Borda</a:t>
                      </a:r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-Wahl (Punktesystem)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Condorcet-Wahl (paarweise Vergleiche)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err="1" smtClean="0">
                          <a:solidFill>
                            <a:schemeClr val="tx1"/>
                          </a:solidFill>
                        </a:rPr>
                        <a:t>Approval</a:t>
                      </a:r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-Wahl (Zustimmung)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SPÖ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SPÖ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SPÖ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ÖVP</a:t>
                      </a:r>
                      <a:endParaRPr lang="de-DE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FPÖ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ÖVP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ÖVP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SPÖ</a:t>
                      </a:r>
                      <a:endParaRPr lang="de-DE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ÖVP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Grüne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FPÖ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KPÖ</a:t>
                      </a:r>
                      <a:endParaRPr lang="de-DE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Grüne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FPÖ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Grüne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Grüne</a:t>
                      </a:r>
                      <a:endParaRPr lang="de-DE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KPÖ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KPÖ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KPÖ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900" dirty="0" smtClean="0"/>
                        <a:t>FPÖ</a:t>
                      </a:r>
                      <a:endParaRPr lang="de-DE" sz="1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9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Strategisches Verhalten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95536" y="1124745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  <a:latin typeface="+mn-lt"/>
              </a:rPr>
              <a:t>Haben </a:t>
            </a:r>
            <a:r>
              <a:rPr lang="de-DE" b="1" dirty="0" err="1" smtClean="0">
                <a:solidFill>
                  <a:schemeClr val="tx1"/>
                </a:solidFill>
                <a:latin typeface="+mn-lt"/>
              </a:rPr>
              <a:t>WählerInnen</a:t>
            </a:r>
            <a:r>
              <a:rPr lang="de-DE" b="1" dirty="0" smtClean="0">
                <a:solidFill>
                  <a:schemeClr val="tx1"/>
                </a:solidFill>
                <a:latin typeface="+mn-lt"/>
              </a:rPr>
              <a:t> ihre Stimme „strategisch“ eingesetzt?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Protest bzw. Angst vor „Verschwendung der Stimme“</a:t>
            </a:r>
          </a:p>
          <a:p>
            <a:pPr marL="285750" indent="-285750">
              <a:buFont typeface="Arial"/>
              <a:buChar char="•"/>
            </a:pPr>
            <a:endParaRPr lang="de-DE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de-DE" b="1" dirty="0" smtClean="0">
                <a:solidFill>
                  <a:schemeClr val="tx1"/>
                </a:solidFill>
                <a:latin typeface="+mn-lt"/>
              </a:rPr>
              <a:t>14% der </a:t>
            </a:r>
            <a:r>
              <a:rPr lang="de-DE" b="1" dirty="0" err="1" smtClean="0">
                <a:solidFill>
                  <a:schemeClr val="tx1"/>
                </a:solidFill>
                <a:latin typeface="+mn-lt"/>
              </a:rPr>
              <a:t>WählerInnen</a:t>
            </a:r>
            <a:r>
              <a:rPr lang="de-DE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gaben an </a:t>
            </a:r>
            <a:r>
              <a:rPr lang="de-DE" u="sng" dirty="0" smtClean="0">
                <a:solidFill>
                  <a:schemeClr val="tx1"/>
                </a:solidFill>
                <a:latin typeface="+mn-lt"/>
              </a:rPr>
              <a:t>nicht für ihre höchstgereihte Partei zu wählen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, am häufigsten stimmten diese strategischen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WählerInnen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für</a:t>
            </a:r>
          </a:p>
          <a:p>
            <a:pPr marL="1028700" lvl="1">
              <a:buFont typeface="Arial"/>
              <a:buChar char="•"/>
            </a:pPr>
            <a:r>
              <a:rPr lang="de-DE" dirty="0" smtClean="0">
                <a:solidFill>
                  <a:srgbClr val="0000FF"/>
                </a:solidFill>
                <a:latin typeface="+mn-lt"/>
              </a:rPr>
              <a:t>FPÖ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(24%) </a:t>
            </a:r>
          </a:p>
          <a:p>
            <a:pPr marL="1028700" lvl="1">
              <a:buFont typeface="Arial"/>
              <a:buChar char="•"/>
            </a:pPr>
            <a:r>
              <a:rPr lang="de-DE" dirty="0" smtClean="0">
                <a:solidFill>
                  <a:srgbClr val="D73027"/>
                </a:solidFill>
                <a:latin typeface="+mn-lt"/>
              </a:rPr>
              <a:t>KPÖ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(17%)</a:t>
            </a:r>
          </a:p>
          <a:p>
            <a:pPr marL="285750" indent="-285750">
              <a:buFont typeface="Arial"/>
              <a:buChar char="•"/>
            </a:pPr>
            <a:endParaRPr lang="de-DE" u="sng" dirty="0" smtClean="0">
              <a:solidFill>
                <a:schemeClr val="tx1"/>
              </a:solidFill>
              <a:latin typeface="+mn-lt"/>
            </a:endParaRPr>
          </a:p>
          <a:p>
            <a:pPr marL="285750" lvl="1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den</a:t>
            </a:r>
            <a:r>
              <a:rPr lang="de-DE" u="sng" dirty="0" smtClean="0">
                <a:solidFill>
                  <a:schemeClr val="tx1"/>
                </a:solidFill>
                <a:latin typeface="+mn-lt"/>
              </a:rPr>
              <a:t> höchsten Anteil an strategischen </a:t>
            </a:r>
            <a:r>
              <a:rPr lang="de-DE" u="sng" dirty="0" err="1" smtClean="0">
                <a:solidFill>
                  <a:schemeClr val="tx1"/>
                </a:solidFill>
                <a:latin typeface="+mn-lt"/>
              </a:rPr>
              <a:t>WählerInnen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haben</a:t>
            </a:r>
          </a:p>
          <a:p>
            <a:pPr marL="685800" lvl="2">
              <a:buFont typeface="Arial"/>
              <a:buChar char="•"/>
            </a:pPr>
            <a:r>
              <a:rPr lang="de-DE" dirty="0" smtClean="0">
                <a:solidFill>
                  <a:srgbClr val="FF6600"/>
                </a:solidFill>
                <a:latin typeface="+mn-lt"/>
              </a:rPr>
              <a:t>Piraten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dirty="0">
                <a:solidFill>
                  <a:schemeClr val="tx1"/>
                </a:solidFill>
                <a:latin typeface="+mn-lt"/>
              </a:rPr>
              <a:t>und </a:t>
            </a:r>
            <a:r>
              <a:rPr lang="de-DE" dirty="0">
                <a:solidFill>
                  <a:srgbClr val="E3A13E"/>
                </a:solidFill>
                <a:latin typeface="+mn-lt"/>
              </a:rPr>
              <a:t>Team </a:t>
            </a:r>
            <a:r>
              <a:rPr lang="de-DE" dirty="0" err="1" smtClean="0">
                <a:solidFill>
                  <a:srgbClr val="E3A13E"/>
                </a:solidFill>
                <a:latin typeface="+mn-lt"/>
              </a:rPr>
              <a:t>Stronach</a:t>
            </a:r>
            <a:endParaRPr lang="de-DE" dirty="0" smtClean="0">
              <a:solidFill>
                <a:srgbClr val="E61B72"/>
              </a:solidFill>
              <a:latin typeface="+mn-lt"/>
            </a:endParaRPr>
          </a:p>
          <a:p>
            <a:pPr marL="685800" lvl="2">
              <a:buFont typeface="Arial"/>
              <a:buChar char="•"/>
            </a:pPr>
            <a:endParaRPr lang="de-DE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den </a:t>
            </a:r>
            <a:r>
              <a:rPr lang="de-DE" u="sng" dirty="0" smtClean="0">
                <a:solidFill>
                  <a:schemeClr val="tx1"/>
                </a:solidFill>
                <a:latin typeface="+mn-lt"/>
              </a:rPr>
              <a:t>niedrigsten Anteil</a:t>
            </a:r>
          </a:p>
          <a:p>
            <a:pPr marL="1028700" lvl="1">
              <a:buFont typeface="Arial"/>
              <a:buChar char="•"/>
            </a:pPr>
            <a:r>
              <a:rPr lang="de-DE" dirty="0" smtClean="0">
                <a:solidFill>
                  <a:srgbClr val="E61B72"/>
                </a:solidFill>
                <a:latin typeface="+mn-lt"/>
              </a:rPr>
              <a:t>NEOS</a:t>
            </a:r>
            <a:endParaRPr lang="de-DE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6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Vielen Dank!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60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467544" y="1220755"/>
            <a:ext cx="7992888" cy="43204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de-AT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de-AT" dirty="0" smtClean="0">
                <a:latin typeface="+mn-lt"/>
              </a:rPr>
              <a:t>Wahlen/Abstimmungen sind </a:t>
            </a:r>
            <a:r>
              <a:rPr lang="de-AT" dirty="0" smtClean="0">
                <a:solidFill>
                  <a:srgbClr val="900D11"/>
                </a:solidFill>
                <a:latin typeface="+mn-lt"/>
              </a:rPr>
              <a:t>für viele Lebensbereiche enorm wichtig</a:t>
            </a:r>
            <a:r>
              <a:rPr lang="de-AT" dirty="0" smtClean="0">
                <a:latin typeface="+mn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 smtClean="0">
                <a:latin typeface="+mn-lt"/>
              </a:rPr>
              <a:t>Es gibt </a:t>
            </a:r>
            <a:r>
              <a:rPr lang="de-AT" dirty="0" smtClean="0">
                <a:solidFill>
                  <a:srgbClr val="900D11"/>
                </a:solidFill>
                <a:latin typeface="+mn-lt"/>
              </a:rPr>
              <a:t>unterschiedliche </a:t>
            </a:r>
            <a:r>
              <a:rPr lang="de-AT" dirty="0" smtClean="0">
                <a:latin typeface="+mn-lt"/>
              </a:rPr>
              <a:t>Wahlverfahren.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 smtClean="0">
                <a:latin typeface="+mn-lt"/>
              </a:rPr>
              <a:t>Wie gut </a:t>
            </a:r>
            <a:r>
              <a:rPr lang="de-AT" dirty="0" smtClean="0">
                <a:solidFill>
                  <a:srgbClr val="900D11"/>
                </a:solidFill>
                <a:latin typeface="+mn-lt"/>
              </a:rPr>
              <a:t>funktionieren </a:t>
            </a:r>
            <a:r>
              <a:rPr lang="de-AT" dirty="0" smtClean="0">
                <a:latin typeface="+mn-lt"/>
              </a:rPr>
              <a:t>sie? Hängt das </a:t>
            </a:r>
            <a:r>
              <a:rPr lang="de-AT" dirty="0" smtClean="0">
                <a:solidFill>
                  <a:srgbClr val="900D11"/>
                </a:solidFill>
                <a:latin typeface="+mn-lt"/>
              </a:rPr>
              <a:t>Ergebnis vom Verfahren </a:t>
            </a:r>
            <a:r>
              <a:rPr lang="de-AT" dirty="0" smtClean="0">
                <a:latin typeface="+mn-lt"/>
              </a:rPr>
              <a:t>ab?</a:t>
            </a:r>
            <a:endParaRPr lang="de-AT" dirty="0">
              <a:latin typeface="+mn-lt"/>
            </a:endParaRP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39552" y="452673"/>
            <a:ext cx="6768752" cy="648073"/>
          </a:xfrm>
        </p:spPr>
        <p:txBody>
          <a:bodyPr/>
          <a:lstStyle/>
          <a:p>
            <a:r>
              <a:rPr lang="de-AT" b="0" dirty="0" smtClean="0">
                <a:solidFill>
                  <a:srgbClr val="900D11"/>
                </a:solidFill>
                <a:latin typeface="+mj-lt"/>
              </a:rPr>
              <a:t>Grundproblem</a:t>
            </a:r>
            <a:endParaRPr lang="de-AT" b="0" dirty="0">
              <a:solidFill>
                <a:srgbClr val="900D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84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>
                <a:latin typeface="+mn-lt"/>
              </a:rPr>
              <a:t>Univ.-Prof. Dr. Richard </a:t>
            </a:r>
            <a:r>
              <a:rPr lang="de-AT" dirty="0" err="1" smtClean="0">
                <a:latin typeface="+mn-lt"/>
              </a:rPr>
              <a:t>Sturn</a:t>
            </a:r>
            <a:endParaRPr lang="de-AT" dirty="0" smtClean="0">
              <a:latin typeface="+mn-lt"/>
            </a:endParaRPr>
          </a:p>
          <a:p>
            <a:r>
              <a:rPr lang="de-AT" sz="2000" dirty="0">
                <a:latin typeface="+mn-lt"/>
                <a:hlinkClick r:id="rId2"/>
              </a:rPr>
              <a:t>r</a:t>
            </a:r>
            <a:r>
              <a:rPr lang="de-AT" sz="2000" dirty="0" smtClean="0">
                <a:latin typeface="+mn-lt"/>
                <a:hlinkClick r:id="rId2"/>
              </a:rPr>
              <a:t>ichard.sturn@uni-graz.at</a:t>
            </a:r>
            <a:r>
              <a:rPr lang="de-AT" dirty="0" smtClean="0">
                <a:latin typeface="+mn-lt"/>
              </a:rPr>
              <a:t> </a:t>
            </a:r>
          </a:p>
          <a:p>
            <a:r>
              <a:rPr lang="de-AT" dirty="0" smtClean="0">
                <a:latin typeface="+mn-lt"/>
              </a:rPr>
              <a:t>Univ.-Prof. Dr. Peter Filzmaier</a:t>
            </a:r>
          </a:p>
          <a:p>
            <a:r>
              <a:rPr lang="de-AT" sz="2000" dirty="0">
                <a:latin typeface="+mn-lt"/>
                <a:hlinkClick r:id="rId3"/>
              </a:rPr>
              <a:t>p</a:t>
            </a:r>
            <a:r>
              <a:rPr lang="de-AT" sz="2000" dirty="0" smtClean="0">
                <a:latin typeface="+mn-lt"/>
                <a:hlinkClick r:id="rId3"/>
              </a:rPr>
              <a:t>eter.filzmaier@strategieanalysen.at</a:t>
            </a:r>
            <a:r>
              <a:rPr lang="de-AT" sz="2000" dirty="0" smtClean="0">
                <a:latin typeface="+mn-lt"/>
              </a:rPr>
              <a:t> </a:t>
            </a:r>
          </a:p>
          <a:p>
            <a:r>
              <a:rPr lang="de-AT" dirty="0" err="1" smtClean="0">
                <a:latin typeface="+mn-lt"/>
              </a:rPr>
              <a:t>Ao</a:t>
            </a:r>
            <a:r>
              <a:rPr lang="de-AT" dirty="0" smtClean="0">
                <a:latin typeface="+mn-lt"/>
              </a:rPr>
              <a:t> Univ.-Prof. Dr. Christian </a:t>
            </a:r>
            <a:r>
              <a:rPr lang="de-AT" dirty="0" err="1" smtClean="0">
                <a:latin typeface="+mn-lt"/>
              </a:rPr>
              <a:t>Klamler</a:t>
            </a:r>
            <a:endParaRPr lang="de-AT" dirty="0" smtClean="0">
              <a:latin typeface="+mn-lt"/>
            </a:endParaRPr>
          </a:p>
          <a:p>
            <a:r>
              <a:rPr lang="de-AT" sz="2000" dirty="0">
                <a:latin typeface="+mn-lt"/>
                <a:hlinkClick r:id="rId4"/>
              </a:rPr>
              <a:t>c</a:t>
            </a:r>
            <a:r>
              <a:rPr lang="de-AT" sz="2000" dirty="0" smtClean="0">
                <a:latin typeface="+mn-lt"/>
                <a:hlinkClick r:id="rId4"/>
              </a:rPr>
              <a:t>hristian.klamler@uni-graz.at</a:t>
            </a:r>
            <a:r>
              <a:rPr lang="de-AT" dirty="0" smtClean="0">
                <a:latin typeface="+mn-lt"/>
              </a:rPr>
              <a:t> </a:t>
            </a:r>
            <a:endParaRPr lang="de-AT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900D11"/>
                </a:solidFill>
                <a:latin typeface="+mj-lt"/>
              </a:rPr>
              <a:t>Kontakt</a:t>
            </a:r>
            <a:endParaRPr lang="de-AT" dirty="0">
              <a:solidFill>
                <a:srgbClr val="900D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09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467544" y="932723"/>
            <a:ext cx="6120680" cy="4608512"/>
          </a:xfrm>
        </p:spPr>
        <p:txBody>
          <a:bodyPr/>
          <a:lstStyle/>
          <a:p>
            <a:endParaRPr lang="de-AT" sz="2400" dirty="0" smtClean="0"/>
          </a:p>
          <a:p>
            <a:endParaRPr lang="de-AT" sz="2600" dirty="0" smtClean="0">
              <a:latin typeface="+mn-lt"/>
            </a:endParaRPr>
          </a:p>
          <a:p>
            <a:r>
              <a:rPr lang="de-AT" sz="2600" dirty="0" smtClean="0">
                <a:latin typeface="+mn-lt"/>
              </a:rPr>
              <a:t>Es </a:t>
            </a:r>
            <a:r>
              <a:rPr lang="de-AT" sz="2600" i="1" dirty="0" smtClean="0">
                <a:solidFill>
                  <a:srgbClr val="900D11"/>
                </a:solidFill>
                <a:latin typeface="+mn-lt"/>
              </a:rPr>
              <a:t>kann</a:t>
            </a:r>
            <a:r>
              <a:rPr lang="de-AT" sz="2600" dirty="0" smtClean="0">
                <a:solidFill>
                  <a:srgbClr val="900D11"/>
                </a:solidFill>
                <a:latin typeface="+mn-lt"/>
              </a:rPr>
              <a:t> </a:t>
            </a:r>
            <a:r>
              <a:rPr lang="de-AT" sz="2600" dirty="0" smtClean="0">
                <a:latin typeface="+mn-lt"/>
              </a:rPr>
              <a:t>viel passieren, z.B.:  Wahlverfahren </a:t>
            </a:r>
            <a:r>
              <a:rPr lang="de-AT" sz="2600" i="1" dirty="0" smtClean="0">
                <a:latin typeface="+mn-lt"/>
              </a:rPr>
              <a:t>funktionieren</a:t>
            </a:r>
            <a:r>
              <a:rPr lang="de-AT" sz="2600" dirty="0" smtClean="0">
                <a:latin typeface="+mn-lt"/>
              </a:rPr>
              <a:t> </a:t>
            </a:r>
            <a:r>
              <a:rPr lang="de-AT" sz="2600" dirty="0" smtClean="0">
                <a:solidFill>
                  <a:srgbClr val="900D11"/>
                </a:solidFill>
                <a:latin typeface="+mn-lt"/>
              </a:rPr>
              <a:t>schlecht </a:t>
            </a:r>
            <a:r>
              <a:rPr lang="de-AT" sz="2600" dirty="0" smtClean="0">
                <a:latin typeface="+mn-lt"/>
              </a:rPr>
              <a:t>(kein eindeutiger Wählerwille ablesbar, Wählerwille verfälscht …).</a:t>
            </a:r>
          </a:p>
          <a:p>
            <a:r>
              <a:rPr lang="de-AT" sz="2600" dirty="0" smtClean="0">
                <a:latin typeface="+mn-lt"/>
              </a:rPr>
              <a:t>Ergebnis hängt </a:t>
            </a:r>
            <a:r>
              <a:rPr lang="de-AT" sz="2600" dirty="0" smtClean="0">
                <a:solidFill>
                  <a:srgbClr val="900D11"/>
                </a:solidFill>
                <a:latin typeface="+mn-lt"/>
              </a:rPr>
              <a:t>vom Verfahren</a:t>
            </a:r>
            <a:r>
              <a:rPr lang="de-AT" sz="2600" dirty="0" smtClean="0">
                <a:latin typeface="+mn-lt"/>
              </a:rPr>
              <a:t> ab.</a:t>
            </a:r>
            <a:endParaRPr lang="de-AT" sz="2600" dirty="0">
              <a:latin typeface="+mn-lt"/>
            </a:endParaRPr>
          </a:p>
          <a:p>
            <a:r>
              <a:rPr lang="de-AT" sz="2600" dirty="0" smtClean="0">
                <a:latin typeface="+mn-lt"/>
              </a:rPr>
              <a:t>Marquis de Condorcet (1743-1794)</a:t>
            </a:r>
            <a:endParaRPr lang="de-AT" sz="2600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0" dirty="0" smtClean="0">
                <a:solidFill>
                  <a:srgbClr val="900D11"/>
                </a:solidFill>
                <a:latin typeface="+mj-lt"/>
              </a:rPr>
              <a:t>Theoretische Diagnose</a:t>
            </a:r>
            <a:r>
              <a:rPr lang="de-AT" b="0" dirty="0" smtClean="0">
                <a:solidFill>
                  <a:srgbClr val="900D11"/>
                </a:solidFill>
              </a:rPr>
              <a:t> </a:t>
            </a:r>
            <a:endParaRPr lang="de-AT" b="0" dirty="0">
              <a:solidFill>
                <a:srgbClr val="900D1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9" y="1316767"/>
            <a:ext cx="2308865" cy="439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sz="2800" dirty="0" smtClean="0">
                <a:latin typeface="+mj-lt"/>
              </a:rPr>
              <a:t>(Wie stark) treten die theoretisch diagnostizierten Defizite faktisch auf?</a:t>
            </a:r>
          </a:p>
          <a:p>
            <a:r>
              <a:rPr lang="de-AT" sz="2800" dirty="0" smtClean="0">
                <a:latin typeface="+mj-lt"/>
              </a:rPr>
              <a:t>Was kann man daraus bezüglich der Vor- und Nachteile unterschiedlicher Verfahren lernen?</a:t>
            </a:r>
          </a:p>
          <a:p>
            <a:pPr marL="457200" indent="-457200">
              <a:buFont typeface="Symbol"/>
              <a:buChar char="Þ"/>
            </a:pPr>
            <a:r>
              <a:rPr lang="de-AT" sz="2800" dirty="0" smtClean="0">
                <a:solidFill>
                  <a:srgbClr val="900D11"/>
                </a:solidFill>
                <a:latin typeface="+mj-lt"/>
              </a:rPr>
              <a:t>Parallelwahlen </a:t>
            </a:r>
            <a:r>
              <a:rPr lang="de-AT" sz="2800" dirty="0" smtClean="0">
                <a:latin typeface="+mj-lt"/>
              </a:rPr>
              <a:t>bei echten Wahlen mit unterschiedlichen Wahlverfahren</a:t>
            </a:r>
          </a:p>
          <a:p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0" dirty="0" smtClean="0">
                <a:solidFill>
                  <a:srgbClr val="900D11"/>
                </a:solidFill>
                <a:latin typeface="+mj-lt"/>
              </a:rPr>
              <a:t>Projektidee</a:t>
            </a:r>
            <a:endParaRPr lang="de-AT" b="0" dirty="0">
              <a:solidFill>
                <a:srgbClr val="900D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88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>
                <a:latin typeface="+mn-lt"/>
              </a:rPr>
              <a:t>Interdisziplinär:</a:t>
            </a:r>
          </a:p>
          <a:p>
            <a:pPr marL="514350" indent="-514350">
              <a:buAutoNum type="arabicPeriod"/>
            </a:pPr>
            <a:r>
              <a:rPr lang="de-AT" dirty="0" smtClean="0">
                <a:latin typeface="+mn-lt"/>
              </a:rPr>
              <a:t>Ökonomische Kollektiventscheidungstheorie</a:t>
            </a:r>
          </a:p>
          <a:p>
            <a:pPr marL="514350" indent="-514350">
              <a:buAutoNum type="arabicPeriod"/>
            </a:pPr>
            <a:r>
              <a:rPr lang="de-AT" dirty="0" smtClean="0">
                <a:latin typeface="+mn-lt"/>
              </a:rPr>
              <a:t>Politikwissenschaften</a:t>
            </a:r>
            <a:endParaRPr lang="de-AT" dirty="0">
              <a:latin typeface="+mn-lt"/>
            </a:endParaRPr>
          </a:p>
          <a:p>
            <a:pPr marL="514350" indent="-514350">
              <a:buAutoNum type="arabicPeriod"/>
            </a:pPr>
            <a:r>
              <a:rPr lang="de-AT" dirty="0" err="1" smtClean="0">
                <a:latin typeface="+mn-lt"/>
              </a:rPr>
              <a:t>Operations</a:t>
            </a:r>
            <a:r>
              <a:rPr lang="de-AT" dirty="0" smtClean="0">
                <a:latin typeface="+mn-lt"/>
              </a:rPr>
              <a:t> Research</a:t>
            </a:r>
            <a:endParaRPr lang="de-AT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0" dirty="0" smtClean="0">
                <a:solidFill>
                  <a:srgbClr val="900D11"/>
                </a:solidFill>
                <a:latin typeface="+mj-lt"/>
              </a:rPr>
              <a:t>Umsetzung</a:t>
            </a:r>
            <a:r>
              <a:rPr lang="de-AT" b="0" dirty="0" smtClean="0">
                <a:latin typeface="+mj-lt"/>
              </a:rPr>
              <a:t> </a:t>
            </a:r>
            <a:br>
              <a:rPr lang="de-AT" b="0" dirty="0" smtClean="0">
                <a:latin typeface="+mj-lt"/>
              </a:rPr>
            </a:br>
            <a:r>
              <a:rPr lang="de-AT" b="0" dirty="0" smtClean="0">
                <a:solidFill>
                  <a:srgbClr val="900D11"/>
                </a:solidFill>
                <a:latin typeface="+mj-lt"/>
              </a:rPr>
              <a:t>Landtagswahl </a:t>
            </a:r>
            <a:r>
              <a:rPr lang="de-AT" b="0" dirty="0" err="1">
                <a:solidFill>
                  <a:srgbClr val="900D11"/>
                </a:solidFill>
                <a:latin typeface="+mj-lt"/>
              </a:rPr>
              <a:t>Stmk</a:t>
            </a:r>
            <a:r>
              <a:rPr lang="de-AT" b="0" dirty="0">
                <a:solidFill>
                  <a:srgbClr val="900D11"/>
                </a:solidFill>
                <a:latin typeface="+mj-lt"/>
              </a:rPr>
              <a:t>, </a:t>
            </a:r>
            <a:r>
              <a:rPr lang="de-AT" b="0" dirty="0" smtClean="0">
                <a:solidFill>
                  <a:srgbClr val="900D11"/>
                </a:solidFill>
                <a:latin typeface="+mj-lt"/>
              </a:rPr>
              <a:t>ÖH</a:t>
            </a:r>
            <a:endParaRPr lang="de-AT" b="0" dirty="0">
              <a:solidFill>
                <a:srgbClr val="900D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8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/>
              <a:t>Forschungsdesign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05891"/>
              </p:ext>
            </p:extLst>
          </p:nvPr>
        </p:nvGraphicFramePr>
        <p:xfrm>
          <a:off x="467545" y="1340768"/>
          <a:ext cx="8208912" cy="468052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736304"/>
                <a:gridCol w="5472608"/>
              </a:tblGrid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Zielgruppe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550"/>
                        </a:spcBef>
                        <a:buClr>
                          <a:srgbClr val="808080"/>
                        </a:buClr>
                        <a:buSzPct val="65000"/>
                        <a:buFont typeface="Wingdings" charset="2"/>
                        <a:buNone/>
                        <a:tabLst>
                          <a:tab pos="911225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Wahlberechtigte zur steirischen Landtagswahl</a:t>
                      </a:r>
                      <a:endParaRPr lang="de-AT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Befragte Personen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916</a:t>
                      </a:r>
                      <a:endParaRPr lang="de-AT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Feldarbeit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21. bis 31. Mai 2015</a:t>
                      </a:r>
                      <a:endParaRPr lang="de-AT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Max.</a:t>
                      </a:r>
                      <a:r>
                        <a:rPr lang="de-AT" sz="1900" baseline="0" dirty="0" smtClean="0">
                          <a:solidFill>
                            <a:schemeClr val="tx1"/>
                          </a:solidFill>
                        </a:rPr>
                        <a:t> Schwankungsbreite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+/- 3,2 Prozentpunkte</a:t>
                      </a:r>
                      <a:endParaRPr lang="de-AT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Methode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Online-Befragung (CAWI)</a:t>
                      </a:r>
                      <a:endParaRPr lang="de-AT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Auftraggeber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Universität Graz</a:t>
                      </a:r>
                      <a:endParaRPr lang="de-AT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Ausführendes Institut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Institut für Strategieanalysen (ISA)</a:t>
                      </a:r>
                      <a:endParaRPr lang="de-AT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l"/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Feldarbeit</a:t>
                      </a:r>
                      <a:endParaRPr lang="de-AT" sz="1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900" dirty="0" smtClean="0">
                          <a:solidFill>
                            <a:schemeClr val="tx1"/>
                          </a:solidFill>
                        </a:rPr>
                        <a:t>meinungsraum.at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2"/>
          <p:cNvSpPr txBox="1">
            <a:spLocks/>
          </p:cNvSpPr>
          <p:nvPr/>
        </p:nvSpPr>
        <p:spPr bwMode="auto">
          <a:xfrm>
            <a:off x="0" y="6395575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6</a:t>
            </a:fld>
            <a:endParaRPr lang="en-US" sz="1000" dirty="0">
              <a:latin typeface="+mj-lt"/>
            </a:endParaRPr>
          </a:p>
        </p:txBody>
      </p:sp>
      <p:pic>
        <p:nvPicPr>
          <p:cNvPr id="7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003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Inhaltliche Bewertung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8"/>
            <a:ext cx="9144000" cy="69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Wenn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Sie statt einer Stimme bei der Landtagswahl eine inhaltliche Bewertung abgeben könnten, 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wie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würden Sie die Parteien bewerten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algn="ctr" eaLnBrk="1" hangingPunct="1">
              <a:buClrTx/>
            </a:pP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(in Prozent, </a:t>
            </a:r>
            <a:r>
              <a:rPr lang="de-DE" sz="1100" dirty="0" smtClean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; abweichende Werte von 100=Rundungsfehler)</a:t>
            </a:r>
            <a:endParaRPr lang="de-AT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65271007"/>
              </p:ext>
            </p:extLst>
          </p:nvPr>
        </p:nvGraphicFramePr>
        <p:xfrm>
          <a:off x="457200" y="1844824"/>
          <a:ext cx="8228013" cy="4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7</a:t>
            </a:fld>
            <a:endParaRPr lang="en-US" sz="1000" dirty="0">
              <a:latin typeface="+mj-lt"/>
            </a:endParaRPr>
          </a:p>
        </p:txBody>
      </p:sp>
      <p:pic>
        <p:nvPicPr>
          <p:cNvPr id="6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794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Streichung von Parteien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8"/>
            <a:ext cx="9144000" cy="69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Wenn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Sie bei der Wahl auch Parteien streichen könnten, die Sie auf keinen Fall im Landtag haben wollen, 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welche 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Parteien würden Sie streichen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algn="ctr" eaLnBrk="1" hangingPunct="1">
              <a:buClrTx/>
            </a:pP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(in Prozent, </a:t>
            </a:r>
            <a:r>
              <a:rPr lang="de-DE" sz="1100" dirty="0" smtClean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; Mehrfachantworten)</a:t>
            </a:r>
            <a:endParaRPr lang="de-AT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36572256"/>
              </p:ext>
            </p:extLst>
          </p:nvPr>
        </p:nvGraphicFramePr>
        <p:xfrm>
          <a:off x="457200" y="1844824"/>
          <a:ext cx="8228013" cy="4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8</a:t>
            </a:fld>
            <a:endParaRPr lang="en-US" sz="1000" dirty="0">
              <a:latin typeface="+mj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091443" y="2852936"/>
            <a:ext cx="3528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2000" i="1" dirty="0" smtClean="0">
                <a:solidFill>
                  <a:schemeClr val="tx1"/>
                </a:solidFill>
                <a:latin typeface="+mj-lt"/>
              </a:rPr>
              <a:t>alle Parteien sind akzeptabel: 15</a:t>
            </a:r>
            <a:endParaRPr lang="de-AT" sz="2000" i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717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dirty="0" smtClean="0"/>
              <a:t>Reihung Parteien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58888"/>
            <a:ext cx="9144000" cy="69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</a:pP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Angenommen</a:t>
            </a:r>
            <a:r>
              <a:rPr lang="de-AT" sz="1400" b="1" dirty="0">
                <a:solidFill>
                  <a:srgbClr val="000000"/>
                </a:solidFill>
                <a:latin typeface="Calibri" pitchFamily="34" charset="0"/>
              </a:rPr>
              <a:t>, Sie könnten bei der Landtagswahl keine Stimme vergeben, sondern die Parteien reihen: Wie würde diese Reihung aussehen, beginnend mit der besten Partei bis zur aus Ihrer Sicht schlechtesten Partei</a:t>
            </a:r>
            <a:r>
              <a:rPr lang="de-AT" sz="1400" b="1" dirty="0" smtClean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algn="ctr" eaLnBrk="1" hangingPunct="1">
              <a:buClrTx/>
            </a:pP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(in Prozent, </a:t>
            </a:r>
            <a:r>
              <a:rPr lang="de-DE" sz="1100" dirty="0" smtClean="0">
                <a:solidFill>
                  <a:srgbClr val="000000"/>
                </a:solidFill>
                <a:latin typeface="Calibri" pitchFamily="34" charset="0"/>
              </a:rPr>
              <a:t>n=916</a:t>
            </a:r>
            <a:r>
              <a:rPr lang="de-AT" sz="1100" dirty="0" smtClean="0">
                <a:solidFill>
                  <a:srgbClr val="000000"/>
                </a:solidFill>
                <a:latin typeface="Calibri" pitchFamily="34" charset="0"/>
              </a:rPr>
              <a:t>; abweichende Werte von 100=Rundungsfehler)</a:t>
            </a:r>
            <a:endParaRPr lang="de-AT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4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00352636"/>
              </p:ext>
            </p:extLst>
          </p:nvPr>
        </p:nvGraphicFramePr>
        <p:xfrm>
          <a:off x="457200" y="1844824"/>
          <a:ext cx="8228013" cy="4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0" y="6402389"/>
            <a:ext cx="576064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ern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Lucida Sans Unicode" pitchFamily="34" charset="0"/>
              </a:defRPr>
            </a:lvl9pPr>
          </a:lstStyle>
          <a:p>
            <a:pPr>
              <a:defRPr/>
            </a:pPr>
            <a:fld id="{58AD1E82-F7DD-4A8F-A89D-75826525C05F}" type="slidenum">
              <a:rPr lang="en-US" sz="1000" smtClean="0">
                <a:latin typeface="+mj-lt"/>
              </a:rPr>
              <a:pPr>
                <a:defRPr/>
              </a:pPr>
              <a:t>9</a:t>
            </a:fld>
            <a:endParaRPr lang="en-US" sz="1000" dirty="0">
              <a:latin typeface="+mj-lt"/>
            </a:endParaRPr>
          </a:p>
        </p:txBody>
      </p:sp>
      <p:pic>
        <p:nvPicPr>
          <p:cNvPr id="6" name="Picture 2" descr="http://static.uni-graz.at/fileadmin/grafik/logos/logo_uni_graz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5054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62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PT_Vorlage_Universitaet_16zu9 (1)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PT_Vorlage_Universitaet_16zu9 (1)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Bildschirmpräsentation (4:3)</PresentationFormat>
  <Paragraphs>177</Paragraphs>
  <Slides>20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Standarddesign</vt:lpstr>
      <vt:lpstr>Ende</vt:lpstr>
      <vt:lpstr>PPT_Vorlage_Universitaet_16zu9 (1)</vt:lpstr>
      <vt:lpstr>1_PPT_Vorlage_Universitaet_16zu9 (1)</vt:lpstr>
      <vt:lpstr>Wie wir wählen wollen!</vt:lpstr>
      <vt:lpstr>Grundproblem</vt:lpstr>
      <vt:lpstr>Theoretische Diagnose </vt:lpstr>
      <vt:lpstr>Projektidee</vt:lpstr>
      <vt:lpstr>Umsetzung  Landtagswahl Stmk, ÖH</vt:lpstr>
      <vt:lpstr>Forschungsdesign</vt:lpstr>
      <vt:lpstr>Inhaltliche Bewertung</vt:lpstr>
      <vt:lpstr>Streichung von Parteien</vt:lpstr>
      <vt:lpstr>Reihung Parteien</vt:lpstr>
      <vt:lpstr>Punktevergabe: 0 bis 100</vt:lpstr>
      <vt:lpstr>Punktevergabe Personen: 0 bis 100</vt:lpstr>
      <vt:lpstr>Partei- und Personenstimme</vt:lpstr>
      <vt:lpstr>Mehrheitswahlrecht</vt:lpstr>
      <vt:lpstr>Mehrheitswahlrecht</vt:lpstr>
      <vt:lpstr>Information</vt:lpstr>
      <vt:lpstr>Unterschiedliche Punkteverfahren</vt:lpstr>
      <vt:lpstr>Ergebnisvergleich</vt:lpstr>
      <vt:lpstr>Strategisches Verhalten</vt:lpstr>
      <vt:lpstr>Vielen Dank!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Qualitätsstudie Westbahn</dc:title>
  <dc:creator>PFilzmaier</dc:creator>
  <cp:lastModifiedBy>Administrator</cp:lastModifiedBy>
  <cp:revision>867</cp:revision>
  <cp:lastPrinted>2013-02-07T14:02:25Z</cp:lastPrinted>
  <dcterms:created xsi:type="dcterms:W3CDTF">2008-01-10T10:45:13Z</dcterms:created>
  <dcterms:modified xsi:type="dcterms:W3CDTF">2015-10-23T09:48:51Z</dcterms:modified>
</cp:coreProperties>
</file>