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432" r:id="rId2"/>
    <p:sldId id="324" r:id="rId3"/>
    <p:sldId id="433" r:id="rId4"/>
    <p:sldId id="435" r:id="rId5"/>
    <p:sldId id="434" r:id="rId6"/>
    <p:sldId id="436" r:id="rId7"/>
    <p:sldId id="437" r:id="rId8"/>
    <p:sldId id="261" r:id="rId9"/>
  </p:sldIdLst>
  <p:sldSz cx="9144000" cy="6858000" type="screen4x3"/>
  <p:notesSz cx="6784975" cy="9882188"/>
  <p:embeddedFontLst>
    <p:embeddedFont>
      <p:font typeface="Avenir Black" panose="02000503020000020003" pitchFamily="2" charset="0"/>
      <p:bold r:id="rId12"/>
      <p:italic r:id="rId13"/>
      <p:boldItalic r:id="rId14"/>
    </p:embeddedFont>
    <p:embeddedFont>
      <p:font typeface="Avenir Roman" panose="02000503020000020003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otype Sorts" pitchFamily="2" charset="2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FF0000"/>
      </a:buClr>
      <a:buSzPct val="75000"/>
      <a:buFont typeface="Monotype Sorts" pitchFamily="2" charset="2"/>
      <a:buChar char="n"/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FF0000"/>
      </a:buClr>
      <a:buSzPct val="75000"/>
      <a:buFont typeface="Monotype Sorts" pitchFamily="2" charset="2"/>
      <a:buChar char="n"/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FF0000"/>
      </a:buClr>
      <a:buSzPct val="75000"/>
      <a:buFont typeface="Monotype Sorts" pitchFamily="2" charset="2"/>
      <a:buChar char="n"/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FF0000"/>
      </a:buClr>
      <a:buSzPct val="75000"/>
      <a:buFont typeface="Monotype Sorts" pitchFamily="2" charset="2"/>
      <a:buChar char="n"/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FF0000"/>
      </a:buClr>
      <a:buSzPct val="75000"/>
      <a:buFont typeface="Monotype Sorts" pitchFamily="2" charset="2"/>
      <a:buChar char="n"/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0000FF"/>
    <a:srgbClr val="FF0000"/>
    <a:srgbClr val="FFC000"/>
    <a:srgbClr val="FDD903"/>
    <a:srgbClr val="FF9933"/>
    <a:srgbClr val="FFFF00"/>
    <a:srgbClr val="000099"/>
    <a:srgbClr val="0000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5" autoAdjust="0"/>
    <p:restoredTop sz="91856" autoAdjust="0"/>
  </p:normalViewPr>
  <p:slideViewPr>
    <p:cSldViewPr snapToGrid="0">
      <p:cViewPr varScale="1">
        <p:scale>
          <a:sx n="89" d="100"/>
          <a:sy n="89" d="100"/>
        </p:scale>
        <p:origin x="1960" y="176"/>
      </p:cViewPr>
      <p:guideLst>
        <p:guide orient="horz" pos="1968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30"/>
    </p:cViewPr>
  </p:sorterViewPr>
  <p:notesViewPr>
    <p:cSldViewPr snapToGrid="0">
      <p:cViewPr varScale="1">
        <p:scale>
          <a:sx n="56" d="100"/>
          <a:sy n="56" d="100"/>
        </p:scale>
        <p:origin x="-1747" y="-86"/>
      </p:cViewPr>
      <p:guideLst>
        <p:guide orient="horz" pos="3112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0358" cy="4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defTabSz="95246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101" y="0"/>
            <a:ext cx="2940358" cy="4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 defTabSz="95246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7082"/>
            <a:ext cx="2940358" cy="4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defTabSz="95246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101" y="9387082"/>
            <a:ext cx="2940358" cy="4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 defTabSz="95246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9B756B0-5B49-4A02-A86D-C0F2A66B9D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87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0358" cy="4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defTabSz="95246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101" y="0"/>
            <a:ext cx="2940358" cy="4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 defTabSz="95246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95" y="4693541"/>
            <a:ext cx="5742649" cy="444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7082"/>
            <a:ext cx="2940358" cy="4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defTabSz="95246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101" y="9387082"/>
            <a:ext cx="2940358" cy="4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 defTabSz="95246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87A476E-D371-43C8-BDCC-3966C28F35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956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223">
              <a:defRPr sz="1500" b="1">
                <a:solidFill>
                  <a:schemeClr val="tx1"/>
                </a:solidFill>
                <a:latin typeface="Arial" charset="0"/>
              </a:defRPr>
            </a:lvl1pPr>
            <a:lvl2pPr marL="708917" indent="-272661" defTabSz="945223">
              <a:defRPr sz="1500" b="1">
                <a:solidFill>
                  <a:schemeClr val="tx1"/>
                </a:solidFill>
                <a:latin typeface="Arial" charset="0"/>
              </a:defRPr>
            </a:lvl2pPr>
            <a:lvl3pPr marL="1090643" indent="-218129" defTabSz="945223">
              <a:defRPr sz="1500" b="1">
                <a:solidFill>
                  <a:schemeClr val="tx1"/>
                </a:solidFill>
                <a:latin typeface="Arial" charset="0"/>
              </a:defRPr>
            </a:lvl3pPr>
            <a:lvl4pPr marL="1526899" indent="-218129" defTabSz="945223">
              <a:defRPr sz="1500" b="1">
                <a:solidFill>
                  <a:schemeClr val="tx1"/>
                </a:solidFill>
                <a:latin typeface="Arial" charset="0"/>
              </a:defRPr>
            </a:lvl4pPr>
            <a:lvl5pPr marL="1963156" indent="-218129" defTabSz="945223">
              <a:defRPr sz="1500" b="1">
                <a:solidFill>
                  <a:schemeClr val="tx1"/>
                </a:solidFill>
                <a:latin typeface="Arial" charset="0"/>
              </a:defRPr>
            </a:lvl5pPr>
            <a:lvl6pPr marL="2399413" indent="-218129" defTabSz="94522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Monotype Sorts" pitchFamily="2" charset="2"/>
              <a:buChar char="n"/>
              <a:defRPr sz="1500" b="1">
                <a:solidFill>
                  <a:schemeClr val="tx1"/>
                </a:solidFill>
                <a:latin typeface="Arial" charset="0"/>
              </a:defRPr>
            </a:lvl6pPr>
            <a:lvl7pPr marL="2835670" indent="-218129" defTabSz="94522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Monotype Sorts" pitchFamily="2" charset="2"/>
              <a:buChar char="n"/>
              <a:defRPr sz="1500" b="1">
                <a:solidFill>
                  <a:schemeClr val="tx1"/>
                </a:solidFill>
                <a:latin typeface="Arial" charset="0"/>
              </a:defRPr>
            </a:lvl7pPr>
            <a:lvl8pPr marL="3271927" indent="-218129" defTabSz="94522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Monotype Sorts" pitchFamily="2" charset="2"/>
              <a:buChar char="n"/>
              <a:defRPr sz="1500" b="1">
                <a:solidFill>
                  <a:schemeClr val="tx1"/>
                </a:solidFill>
                <a:latin typeface="Arial" charset="0"/>
              </a:defRPr>
            </a:lvl8pPr>
            <a:lvl9pPr marL="3708183" indent="-218129" defTabSz="94522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Monotype Sorts" pitchFamily="2" charset="2"/>
              <a:buChar char="n"/>
              <a:defRPr sz="15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4E22E6-8683-4E34-A5ED-DCEDC5A0FDC4}" type="slidenum">
              <a:rPr lang="de-DE" sz="1200" b="0">
                <a:latin typeface="Times New Roman" pitchFamily="18" charset="0"/>
              </a:rPr>
              <a:pPr/>
              <a:t>1</a:t>
            </a:fld>
            <a:endParaRPr lang="de-DE" sz="1200" b="0" dirty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41363"/>
            <a:ext cx="4932362" cy="370046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38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CAD544-318A-D449-B5BD-6D5EB14ED83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3" y="180034"/>
            <a:ext cx="7550785" cy="24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49892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4373427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WI 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:\PRESSESTELLE\PowerPointPräsentation\Grafiken\4zu3\PPTs 4zu3\HINTERGRÜNDE\PPT VORLAGE HINTERGRUND REW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0" y="-15192"/>
            <a:ext cx="9182400" cy="688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678" y="404590"/>
            <a:ext cx="863946" cy="792162"/>
          </a:xfrm>
        </p:spPr>
        <p:txBody>
          <a:bodyPr>
            <a:noAutofit/>
          </a:bodyPr>
          <a:lstStyle>
            <a:lvl1pPr marL="0" indent="0">
              <a:buNone/>
              <a:defRPr sz="750" baseline="0"/>
            </a:lvl1pPr>
          </a:lstStyle>
          <a:p>
            <a:r>
              <a:rPr lang="de-AT" dirty="0"/>
              <a:t>Optional Logo</a:t>
            </a:r>
          </a:p>
        </p:txBody>
      </p:sp>
    </p:spTree>
    <p:extLst>
      <p:ext uri="{BB962C8B-B14F-4D97-AF65-F5344CB8AC3E}">
        <p14:creationId xmlns:p14="http://schemas.microsoft.com/office/powerpoint/2010/main" val="292646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6905814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1972431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3399561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84772157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99427062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979110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1966319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1268116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3136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Hauptteiltext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4140000" y="6508749"/>
            <a:ext cx="555585" cy="30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7" rIns="92075" bIns="46037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3A47EB7-2FE7-43C2-AEFC-69D27881120F}" type="slidenum">
              <a:rPr lang="en-US" sz="1400" b="0" baseline="0">
                <a:latin typeface="Avenir Black" panose="02000503020000020003" pitchFamily="2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‹Nr.›</a:t>
            </a:fld>
            <a:endParaRPr lang="en-US" sz="1400" b="0" baseline="0" dirty="0">
              <a:latin typeface="Avenir Black" panose="02000503020000020003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29B944-1103-A547-A7B7-D682D81CB71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30" y="-1074102"/>
            <a:ext cx="7550785" cy="24441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cut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</a:defRPr>
      </a:lvl9pPr>
    </p:titleStyle>
    <p:bodyStyle>
      <a:lvl1pPr marL="385763" indent="-385763" algn="l" defTabSz="695325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tabLst>
          <a:tab pos="6858000" algn="r"/>
        </a:tabLs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860425" indent="-284163" algn="l" defTabSz="695325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FDD903"/>
        </a:buClr>
        <a:buFont typeface="Wingdings" pitchFamily="2" charset="2"/>
        <a:buChar char="l"/>
        <a:tabLst>
          <a:tab pos="6858000" algn="r"/>
        </a:tabLst>
        <a:defRPr sz="1800" b="0">
          <a:solidFill>
            <a:schemeClr val="tx1"/>
          </a:solidFill>
          <a:latin typeface="+mn-lt"/>
        </a:defRPr>
      </a:lvl2pPr>
      <a:lvl3pPr marL="1330325" indent="-279400" algn="l" defTabSz="695325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Ø"/>
        <a:tabLst>
          <a:tab pos="6858000" algn="r"/>
        </a:tabLst>
        <a:defRPr sz="1700">
          <a:solidFill>
            <a:schemeClr val="tx1"/>
          </a:solidFill>
          <a:latin typeface="+mn-lt"/>
        </a:defRPr>
      </a:lvl3pPr>
      <a:lvl4pPr marL="1676400" indent="-155575" algn="l" defTabSz="695325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–"/>
        <a:tabLst>
          <a:tab pos="6858000" algn="r"/>
        </a:tabLst>
        <a:defRPr sz="1700">
          <a:solidFill>
            <a:schemeClr val="tx1"/>
          </a:solidFill>
          <a:latin typeface="+mn-lt"/>
        </a:defRPr>
      </a:lvl4pPr>
      <a:lvl5pPr marL="2095500" indent="-228600" algn="l" defTabSz="6953250" rtl="0" eaLnBrk="0" fontAlgn="base" hangingPunct="0">
        <a:spcBef>
          <a:spcPct val="20000"/>
        </a:spcBef>
        <a:spcAft>
          <a:spcPct val="0"/>
        </a:spcAft>
        <a:buChar char="•"/>
        <a:tabLst>
          <a:tab pos="6858000" algn="r"/>
        </a:tabLst>
        <a:defRPr sz="2000">
          <a:solidFill>
            <a:schemeClr val="tx1"/>
          </a:solidFill>
          <a:latin typeface="+mn-lt"/>
        </a:defRPr>
      </a:lvl5pPr>
      <a:lvl6pPr marL="2552700" indent="-228600" algn="l" defTabSz="6953250" rtl="0" eaLnBrk="0" fontAlgn="base" hangingPunct="0">
        <a:spcBef>
          <a:spcPct val="20000"/>
        </a:spcBef>
        <a:spcAft>
          <a:spcPct val="0"/>
        </a:spcAft>
        <a:buChar char="•"/>
        <a:tabLst>
          <a:tab pos="6858000" algn="r"/>
        </a:tabLst>
        <a:defRPr sz="2000">
          <a:solidFill>
            <a:schemeClr val="tx1"/>
          </a:solidFill>
          <a:latin typeface="+mn-lt"/>
        </a:defRPr>
      </a:lvl6pPr>
      <a:lvl7pPr marL="3009900" indent="-228600" algn="l" defTabSz="6953250" rtl="0" eaLnBrk="0" fontAlgn="base" hangingPunct="0">
        <a:spcBef>
          <a:spcPct val="20000"/>
        </a:spcBef>
        <a:spcAft>
          <a:spcPct val="0"/>
        </a:spcAft>
        <a:buChar char="•"/>
        <a:tabLst>
          <a:tab pos="6858000" algn="r"/>
        </a:tabLst>
        <a:defRPr sz="2000">
          <a:solidFill>
            <a:schemeClr val="tx1"/>
          </a:solidFill>
          <a:latin typeface="+mn-lt"/>
        </a:defRPr>
      </a:lvl7pPr>
      <a:lvl8pPr marL="3467100" indent="-228600" algn="l" defTabSz="6953250" rtl="0" eaLnBrk="0" fontAlgn="base" hangingPunct="0">
        <a:spcBef>
          <a:spcPct val="20000"/>
        </a:spcBef>
        <a:spcAft>
          <a:spcPct val="0"/>
        </a:spcAft>
        <a:buChar char="•"/>
        <a:tabLst>
          <a:tab pos="6858000" algn="r"/>
        </a:tabLst>
        <a:defRPr sz="2000">
          <a:solidFill>
            <a:schemeClr val="tx1"/>
          </a:solidFill>
          <a:latin typeface="+mn-lt"/>
        </a:defRPr>
      </a:lvl8pPr>
      <a:lvl9pPr marL="3924300" indent="-228600" algn="l" defTabSz="6953250" rtl="0" eaLnBrk="0" fontAlgn="base" hangingPunct="0">
        <a:spcBef>
          <a:spcPct val="20000"/>
        </a:spcBef>
        <a:spcAft>
          <a:spcPct val="0"/>
        </a:spcAft>
        <a:buChar char="•"/>
        <a:tabLst>
          <a:tab pos="6858000" algn="r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385763" indent="-385763" algn="ctr" defTabSz="6953250">
              <a:tabLst>
                <a:tab pos="6858000" algn="r"/>
              </a:tabLst>
            </a:pP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387" y="5072063"/>
            <a:ext cx="8969104" cy="2005942"/>
          </a:xfrm>
        </p:spPr>
        <p:txBody>
          <a:bodyPr/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Graz, 14. April 2020</a:t>
            </a:r>
          </a:p>
          <a:p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Univ.-Prof. Dr. Tina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Ehrke-Rabel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b="0" dirty="0">
              <a:latin typeface="Avenir Roman" panose="02000503020000020003" pitchFamily="2" charset="0"/>
            </a:endParaRPr>
          </a:p>
          <a:p>
            <a:r>
              <a:rPr lang="en-US" sz="2200" dirty="0">
                <a:latin typeface="Avenir Roman" panose="02000503020000020003" pitchFamily="2" charset="0"/>
              </a:rPr>
              <a:t> </a:t>
            </a:r>
            <a:endParaRPr lang="en-US" sz="2200" b="0" dirty="0">
              <a:latin typeface="Avenir Roman" panose="02000503020000020003" pitchFamily="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66333" y="135467"/>
            <a:ext cx="474133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322EC8-E0A2-4D16-B5A8-6302A787B8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3" y="180034"/>
            <a:ext cx="7550785" cy="2444115"/>
          </a:xfrm>
          <a:prstGeom prst="rect">
            <a:avLst/>
          </a:prstGeom>
        </p:spPr>
      </p:pic>
      <p:pic>
        <p:nvPicPr>
          <p:cNvPr id="7" name="Picture 2" descr="C:\Users\User01\Documents\Universitaet\Uni-allgemein\UNI GRAZ LOGO 4C MIT SCHRIFTZUG UND SIEG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67" y="-1"/>
            <a:ext cx="5935134" cy="10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1886" y="2682906"/>
            <a:ext cx="7846423" cy="1778562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REPETITORIUM  FINANZRECHT</a:t>
            </a:r>
            <a:b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”Take home exam“</a:t>
            </a:r>
            <a:endParaRPr lang="de-AT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A17D-5E89-C445-9C02-5907806B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1"/>
            <a:ext cx="7313613" cy="642938"/>
          </a:xfrm>
        </p:spPr>
        <p:txBody>
          <a:bodyPr>
            <a:normAutofit/>
          </a:bodyPr>
          <a:lstStyle/>
          <a:p>
            <a:r>
              <a:rPr lang="de-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Allgemeine 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8275D-455C-5941-93BD-3EDF8F3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7299"/>
            <a:ext cx="7886700" cy="5172075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Was sollen Sie durch die Analyse eines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VwGH-Erkenntnisses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unter Beweis stellen?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Dass Sie in der Lage sind, eine höchstgerichtliche Entscheidung aus dem Bereich des Steuerrechts zu verstehen 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INDEM Sie den Inhalt </a:t>
            </a:r>
            <a:r>
              <a:rPr lang="de-DE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strukturier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t und </a:t>
            </a:r>
            <a:r>
              <a:rPr lang="de-DE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in eigenen Worten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wiedergeben</a:t>
            </a:r>
          </a:p>
          <a:p>
            <a:pPr lvl="2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Dass Sie in der Lage sind, die höchstgerichtliche Entscheidung inhaltlich in den Kontext des Faches Finanzrecht zu stellen</a:t>
            </a:r>
          </a:p>
          <a:p>
            <a:pPr lvl="1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Dass Sie in der Lage sind, zu erkennen, ob der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der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RevisionswerberIn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Recht gegeben hat oder nicht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bzw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inwieweit er ihr Recht gegeben hat</a:t>
            </a:r>
          </a:p>
          <a:p>
            <a:pPr lvl="1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Dass Sie erkennen können, wie der Fall zum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gelangt ist</a:t>
            </a:r>
          </a:p>
          <a:p>
            <a:pPr lvl="1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Dass Sie sich eigenständig Gedanken zu einer weiterführenden Frage machen können</a:t>
            </a:r>
          </a:p>
          <a:p>
            <a:pPr lvl="1">
              <a:buFont typeface="Symbol" pitchFamily="2" charset="2"/>
              <a:buChar char="-"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itchFamily="2" charset="2"/>
              <a:buChar char="-"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09718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A17D-5E89-C445-9C02-5907806B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1"/>
            <a:ext cx="7313613" cy="642938"/>
          </a:xfrm>
        </p:spPr>
        <p:txBody>
          <a:bodyPr>
            <a:normAutofit/>
          </a:bodyPr>
          <a:lstStyle/>
          <a:p>
            <a:r>
              <a:rPr lang="de-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Allgemeine 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8275D-455C-5941-93BD-3EDF8F3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1539"/>
            <a:ext cx="7886700" cy="5557835"/>
          </a:xfrm>
        </p:spPr>
        <p:txBody>
          <a:bodyPr>
            <a:normAutofit/>
          </a:bodyPr>
          <a:lstStyle/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Wie beurteilen wir?</a:t>
            </a:r>
          </a:p>
          <a:p>
            <a:pPr lvl="1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Für die Analyse eines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VwGH-Erkenntnisses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gibt es einen „Kern“, der für die Richtigkeit Ihrer Überlegungen essentiell ist!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Sachverhalt richtig erfasst 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Rechtsfrage richtig erfasst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Entscheidung des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formal richtig eingeordnet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Entscheidung des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materiell-rechtlich richtig und vollständig erläutert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Weiterführende Frage verstanden</a:t>
            </a:r>
          </a:p>
          <a:p>
            <a:pPr lvl="1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Im Übrigen werden die Ausführungen individuell völlig unterschiedlich ausfallen, sowohl inhaltlich als auch in ihrer Länge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Darauf nehmen wir individuell Rücksicht!</a:t>
            </a:r>
          </a:p>
          <a:p>
            <a:pPr marL="1050925" lvl="2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itchFamily="2" charset="2"/>
              <a:buChar char="-"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730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A17D-5E89-C445-9C02-5907806B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1"/>
            <a:ext cx="7313613" cy="642938"/>
          </a:xfrm>
        </p:spPr>
        <p:txBody>
          <a:bodyPr>
            <a:normAutofit/>
          </a:bodyPr>
          <a:lstStyle/>
          <a:p>
            <a:r>
              <a:rPr lang="de-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Allgemeine 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8275D-455C-5941-93BD-3EDF8F3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1539"/>
            <a:ext cx="7886700" cy="5557835"/>
          </a:xfrm>
        </p:spPr>
        <p:txBody>
          <a:bodyPr>
            <a:normAutofit/>
          </a:bodyPr>
          <a:lstStyle/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Wie beurteilen wir?</a:t>
            </a:r>
          </a:p>
          <a:p>
            <a:pPr lvl="1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Darauf nehmen wir individuell Rücksicht! – Was leitet uns dabei?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Sachverhalt, soweit für die Rechtsfrage essentiell in eigenen Worten wiedergegeben?</a:t>
            </a:r>
          </a:p>
          <a:p>
            <a:pPr lvl="3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Sachverhalt ist nicht gleich Verfahrenshergang</a:t>
            </a:r>
          </a:p>
          <a:p>
            <a:pPr lvl="3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Sachverhalt ist nicht gleich Vorbringen der Parteien</a:t>
            </a:r>
          </a:p>
          <a:p>
            <a:pPr lvl="3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Sachverhalt ist nicht gleich Entscheidungserwägungen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Rechtsfrage sehr gut/gut/befriedigend/genügend/ungenügend formuliert?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Die Entscheidung verstanden?</a:t>
            </a:r>
          </a:p>
          <a:p>
            <a:pPr lvl="3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Wörtliches Abschreiben ist ein Indiz für Nicht-Verstehen</a:t>
            </a:r>
          </a:p>
          <a:p>
            <a:pPr lvl="3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Logischer Aufbau der Gedanken? Klare Gedankenführung?</a:t>
            </a:r>
          </a:p>
          <a:p>
            <a:pPr lvl="3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Konsequenzen aus der Entscheidung formuliert?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Weiterführende Gedanken</a:t>
            </a:r>
          </a:p>
          <a:p>
            <a:pPr lvl="3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Selbständig gedacht?</a:t>
            </a:r>
          </a:p>
          <a:p>
            <a:pPr lvl="3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Sehr nah am Erkenntnis oder weiterer Blick?</a:t>
            </a:r>
          </a:p>
          <a:p>
            <a:pPr lvl="3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3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50925" lvl="2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itchFamily="2" charset="2"/>
              <a:buChar char="-"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87454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A17D-5E89-C445-9C02-5907806B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1"/>
            <a:ext cx="7313613" cy="642938"/>
          </a:xfrm>
        </p:spPr>
        <p:txBody>
          <a:bodyPr>
            <a:normAutofit/>
          </a:bodyPr>
          <a:lstStyle/>
          <a:p>
            <a:r>
              <a:rPr lang="de-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Allgemeine 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8275D-455C-5941-93BD-3EDF8F3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1539"/>
            <a:ext cx="7886700" cy="5557835"/>
          </a:xfrm>
        </p:spPr>
        <p:txBody>
          <a:bodyPr>
            <a:normAutofit/>
          </a:bodyPr>
          <a:lstStyle/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Wir bewerten</a:t>
            </a:r>
          </a:p>
          <a:p>
            <a:pPr lvl="2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Die Erfassung des “Kerns“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Wurde der Sachverhalt richtig erfasst?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Wurde die Entscheidung in ihrem Ergebnis formal richtig wiedergegeben?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Haben Sie erkannt, was die Rechtsfrage war?</a:t>
            </a:r>
          </a:p>
          <a:p>
            <a:pPr lvl="2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Haben Sie die Begründung für die Antwort auf die Rechtsfrage richtig wiedergegeben?</a:t>
            </a: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Haben Sie bei der Beantwortung der weiterführenden Frage schlüssig argumentiert?</a:t>
            </a: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Ergibt sich aus Ihren Antworten auf Teil 1 der Prüfung (Fälle) und der Analyse des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VwGH-Erkenntnisses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ein kohärenter Gesamteindruck?</a:t>
            </a:r>
          </a:p>
          <a:p>
            <a:pPr lvl="2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itchFamily="2" charset="2"/>
              <a:buChar char="-"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4400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A17D-5E89-C445-9C02-5907806B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1"/>
            <a:ext cx="7313613" cy="642938"/>
          </a:xfrm>
        </p:spPr>
        <p:txBody>
          <a:bodyPr>
            <a:normAutofit/>
          </a:bodyPr>
          <a:lstStyle/>
          <a:p>
            <a:r>
              <a:rPr lang="de-DE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VwGH</a:t>
            </a:r>
            <a:r>
              <a:rPr lang="de-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 12.6.2019, </a:t>
            </a:r>
            <a:r>
              <a:rPr lang="de-DE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</a:t>
            </a:r>
            <a:r>
              <a:rPr lang="de-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 2018/13/0007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8275D-455C-5941-93BD-3EDF8F3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1539"/>
            <a:ext cx="7886700" cy="5557835"/>
          </a:xfrm>
        </p:spPr>
        <p:txBody>
          <a:bodyPr>
            <a:normAutofit fontScale="92500" lnSpcReduction="10000"/>
          </a:bodyPr>
          <a:lstStyle/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Fassen Sie den Sachverhalt in eigenen Worten zusammen, soweit für die Entscheidung erheblich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Um welche Rechtsfrage geht es?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Wie hat der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formal entschieden? Abgewiesen? Zurückgewiesen? Aufgehoben? In der Sache selbst entschieden?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Wie hat der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seine Entscheidung begründet?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Warum beruft sich der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in seiner Begründung auf Unionsrecht?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Was ist der wesentliche Unterschied zwischen echten und unechten Steuerbefreiungen?</a:t>
            </a:r>
          </a:p>
          <a:p>
            <a:pPr marL="0" indent="0">
              <a:buNone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Warum gibt es sie?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itchFamily="2" charset="2"/>
              <a:buChar char="-"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36465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A17D-5E89-C445-9C02-5907806B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1"/>
            <a:ext cx="7313613" cy="642938"/>
          </a:xfrm>
        </p:spPr>
        <p:txBody>
          <a:bodyPr>
            <a:normAutofit/>
          </a:bodyPr>
          <a:lstStyle/>
          <a:p>
            <a:r>
              <a:rPr lang="de-DE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VwGH</a:t>
            </a:r>
            <a:r>
              <a:rPr lang="de-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 11.12.2019, </a:t>
            </a:r>
            <a:r>
              <a:rPr lang="de-DE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</a:t>
            </a:r>
            <a:r>
              <a:rPr lang="de-DE" sz="2700" b="1" dirty="0">
                <a:latin typeface="Calibri" panose="020F0502020204030204" pitchFamily="34" charset="0"/>
                <a:cs typeface="Calibri" panose="020F0502020204030204" pitchFamily="34" charset="0"/>
              </a:rPr>
              <a:t> 2019/13/0035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8275D-455C-5941-93BD-3EDF8F320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1539"/>
            <a:ext cx="7886700" cy="5557835"/>
          </a:xfrm>
        </p:spPr>
        <p:txBody>
          <a:bodyPr>
            <a:normAutofit lnSpcReduction="10000"/>
          </a:bodyPr>
          <a:lstStyle/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Fassen Sie den Sachverhalt in eigenen Worten zusammen, soweit für die Entscheidung erheblich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Um welche Rechtsfrage geht es?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Wie hat der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formal entschieden? Abgewiesen? Zurückgewiesen? Aufgehoben? In der Sache selbst entschieden?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Wie hat der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seine Entscheidung begründet?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Was hat es mit dem vom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erwähnten Leistungsfähigkeitsprinzip im Steuerrecht allgemein auf sich?</a:t>
            </a: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Gelten die Ausführungen des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VwGH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auch für im Betriebsvermögen </a:t>
            </a:r>
            <a:r>
              <a:rPr lang="de-DE">
                <a:latin typeface="Calibri Light" panose="020F0302020204030204" pitchFamily="34" charset="0"/>
                <a:cs typeface="Calibri Light" panose="020F0302020204030204" pitchFamily="34" charset="0"/>
              </a:rPr>
              <a:t>gehaltene Grundstücke?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itchFamily="2" charset="2"/>
              <a:buChar char="-"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1722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617885" y="2066523"/>
            <a:ext cx="4078754" cy="15244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  <a:tabLst>
                <a:tab pos="472679" algn="l"/>
              </a:tabLst>
              <a:defRPr/>
            </a:pPr>
            <a:r>
              <a:rPr lang="en-GB" sz="1200" dirty="0">
                <a:solidFill>
                  <a:schemeClr val="bg1"/>
                </a:solidFill>
                <a:latin typeface="Verdana" pitchFamily="34" charset="0"/>
              </a:rPr>
              <a:t>Univ.-Prof. Dr. Tina Ehrke-Rabel</a:t>
            </a:r>
          </a:p>
          <a:p>
            <a:pPr>
              <a:spcBef>
                <a:spcPts val="450"/>
              </a:spcBef>
              <a:buNone/>
              <a:tabLst>
                <a:tab pos="472679" algn="l"/>
              </a:tabLst>
              <a:defRPr/>
            </a:pPr>
            <a:r>
              <a:rPr lang="de-AT" sz="900" dirty="0">
                <a:solidFill>
                  <a:schemeClr val="bg1"/>
                </a:solidFill>
                <a:latin typeface="Verdana" pitchFamily="34" charset="0"/>
              </a:rPr>
              <a:t>Institut für Finanzrecht</a:t>
            </a:r>
            <a:endParaRPr lang="en-GB" sz="9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ts val="450"/>
              </a:spcBef>
              <a:buNone/>
              <a:tabLst>
                <a:tab pos="472679" algn="l"/>
              </a:tabLst>
              <a:defRPr/>
            </a:pPr>
            <a:r>
              <a:rPr lang="en-GB" sz="900" dirty="0" err="1">
                <a:solidFill>
                  <a:schemeClr val="bg1"/>
                </a:solidFill>
                <a:latin typeface="Verdana" pitchFamily="34" charset="0"/>
              </a:rPr>
              <a:t>Universität</a:t>
            </a:r>
            <a:r>
              <a:rPr lang="en-GB" sz="900" dirty="0">
                <a:solidFill>
                  <a:schemeClr val="bg1"/>
                </a:solidFill>
                <a:latin typeface="Verdana" pitchFamily="34" charset="0"/>
              </a:rPr>
              <a:t> Graz</a:t>
            </a:r>
          </a:p>
          <a:p>
            <a:pPr>
              <a:buNone/>
              <a:tabLst>
                <a:tab pos="472679" algn="l"/>
              </a:tabLst>
              <a:defRPr/>
            </a:pPr>
            <a:endParaRPr lang="en-GB" sz="900" u="sng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buNone/>
              <a:tabLst>
                <a:tab pos="472679" algn="l"/>
              </a:tabLst>
              <a:defRPr/>
            </a:pPr>
            <a:endParaRPr lang="en-GB" sz="9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ts val="450"/>
              </a:spcBef>
              <a:buNone/>
              <a:tabLst>
                <a:tab pos="472679" algn="l"/>
              </a:tabLst>
              <a:defRPr/>
            </a:pPr>
            <a:r>
              <a:rPr lang="en-GB" sz="900" u="sng" dirty="0">
                <a:solidFill>
                  <a:schemeClr val="bg1"/>
                </a:solidFill>
                <a:latin typeface="Verdana" pitchFamily="34" charset="0"/>
              </a:rPr>
              <a:t>tina.ehrke@uni-graz.at</a:t>
            </a:r>
          </a:p>
          <a:p>
            <a:pPr>
              <a:spcBef>
                <a:spcPts val="450"/>
              </a:spcBef>
              <a:buNone/>
              <a:tabLst>
                <a:tab pos="472679" algn="l"/>
              </a:tabLst>
              <a:defRPr/>
            </a:pPr>
            <a:r>
              <a:rPr lang="en-GB" sz="900" dirty="0">
                <a:solidFill>
                  <a:schemeClr val="bg1"/>
                </a:solidFill>
                <a:latin typeface="Verdana" pitchFamily="34" charset="0"/>
              </a:rPr>
              <a:t>Tel:	+43 316 380-3430</a:t>
            </a:r>
          </a:p>
          <a:p>
            <a:pPr>
              <a:tabLst>
                <a:tab pos="472679" algn="l"/>
              </a:tabLst>
              <a:defRPr/>
            </a:pPr>
            <a:endParaRPr lang="en-GB" sz="900" u="sng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01296"/>
      </p:ext>
    </p:extLst>
  </p:cSld>
  <p:clrMapOvr>
    <a:masterClrMapping/>
  </p:clrMapOvr>
</p:sld>
</file>

<file path=ppt/theme/theme1.xml><?xml version="1.0" encoding="utf-8"?>
<a:theme xmlns:a="http://schemas.openxmlformats.org/drawingml/2006/main" name="IU5-Kapitel11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474747"/>
      </a:accent1>
      <a:accent2>
        <a:srgbClr val="DADADA"/>
      </a:accent2>
      <a:accent3>
        <a:srgbClr val="FFFFFF"/>
      </a:accent3>
      <a:accent4>
        <a:srgbClr val="000000"/>
      </a:accent4>
      <a:accent5>
        <a:srgbClr val="B1B1B1"/>
      </a:accent5>
      <a:accent6>
        <a:srgbClr val="C5C5C5"/>
      </a:accent6>
      <a:hlink>
        <a:srgbClr val="000000"/>
      </a:hlink>
      <a:folHlink>
        <a:srgbClr val="919191"/>
      </a:folHlink>
    </a:clrScheme>
    <a:fontScheme name="IU5-Kapitel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66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85763" marR="0" indent="-385763" algn="l" defTabSz="6953250" rtl="0" eaLnBrk="0" fontAlgn="base" latinLnBrk="0" hangingPunct="0">
          <a:lnSpc>
            <a:spcPct val="90000"/>
          </a:lnSpc>
          <a:spcBef>
            <a:spcPct val="25000"/>
          </a:spcBef>
          <a:spcAft>
            <a:spcPct val="0"/>
          </a:spcAft>
          <a:buClr>
            <a:srgbClr val="FF0000"/>
          </a:buClr>
          <a:buSzPct val="75000"/>
          <a:buFont typeface="Monotype Sorts" pitchFamily="2" charset="2"/>
          <a:buChar char="n"/>
          <a:tabLst>
            <a:tab pos="6858000" algn="r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66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85763" marR="0" indent="-385763" algn="l" defTabSz="6953250" rtl="0" eaLnBrk="0" fontAlgn="base" latinLnBrk="0" hangingPunct="0">
          <a:lnSpc>
            <a:spcPct val="90000"/>
          </a:lnSpc>
          <a:spcBef>
            <a:spcPct val="25000"/>
          </a:spcBef>
          <a:spcAft>
            <a:spcPct val="0"/>
          </a:spcAft>
          <a:buClr>
            <a:srgbClr val="FF0000"/>
          </a:buClr>
          <a:buSzPct val="75000"/>
          <a:buFont typeface="Monotype Sorts" pitchFamily="2" charset="2"/>
          <a:buChar char="n"/>
          <a:tabLst>
            <a:tab pos="6858000" algn="r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U5-Kapitel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5-Kapitel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5-Kapitel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5-Kapitel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5-Kapitel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5-Kapitel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5-Kapitel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570</Words>
  <Application>Microsoft Macintosh PowerPoint</Application>
  <PresentationFormat>Bildschirmpräsentation (4:3)</PresentationFormat>
  <Paragraphs>105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Verdana</vt:lpstr>
      <vt:lpstr>Calibri Light</vt:lpstr>
      <vt:lpstr>Symbol</vt:lpstr>
      <vt:lpstr>Monotype Sorts</vt:lpstr>
      <vt:lpstr>Times New Roman</vt:lpstr>
      <vt:lpstr>Calibri</vt:lpstr>
      <vt:lpstr>Avenir Black</vt:lpstr>
      <vt:lpstr>Arial</vt:lpstr>
      <vt:lpstr>Wingdings</vt:lpstr>
      <vt:lpstr>Avenir Roman</vt:lpstr>
      <vt:lpstr>IU5-Kapitel11</vt:lpstr>
      <vt:lpstr>REPETITORIUM  FINANZRECHT ”Take home exam“</vt:lpstr>
      <vt:lpstr>Allgemeine Hinweise</vt:lpstr>
      <vt:lpstr>Allgemeine Hinweise</vt:lpstr>
      <vt:lpstr>Allgemeine Hinweise</vt:lpstr>
      <vt:lpstr>Allgemeine Hinweise</vt:lpstr>
      <vt:lpstr>VwGH 12.6.2019, Ro 2018/13/0007</vt:lpstr>
      <vt:lpstr>VwGH 11.12.2019, Ro 2019/13/0035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EQ-Vortrag Singapur</dc:title>
  <dc:creator>Ewert/Wagenhofer</dc:creator>
  <cp:lastModifiedBy>Tina Ehrke-Rabel</cp:lastModifiedBy>
  <cp:revision>1325</cp:revision>
  <cp:lastPrinted>2020-01-27T10:08:43Z</cp:lastPrinted>
  <dcterms:created xsi:type="dcterms:W3CDTF">2002-07-27T07:27:22Z</dcterms:created>
  <dcterms:modified xsi:type="dcterms:W3CDTF">2020-04-14T07:31:55Z</dcterms:modified>
</cp:coreProperties>
</file>