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4" r:id="rId1"/>
    <p:sldMasterId id="2147483756" r:id="rId2"/>
    <p:sldMasterId id="2147483758" r:id="rId3"/>
  </p:sldMasterIdLst>
  <p:notesMasterIdLst>
    <p:notesMasterId r:id="rId24"/>
  </p:notesMasterIdLst>
  <p:handoutMasterIdLst>
    <p:handoutMasterId r:id="rId25"/>
  </p:handoutMasterIdLst>
  <p:sldIdLst>
    <p:sldId id="576" r:id="rId4"/>
    <p:sldId id="855" r:id="rId5"/>
    <p:sldId id="504" r:id="rId6"/>
    <p:sldId id="505" r:id="rId7"/>
    <p:sldId id="856" r:id="rId8"/>
    <p:sldId id="506" r:id="rId9"/>
    <p:sldId id="508" r:id="rId10"/>
    <p:sldId id="857" r:id="rId11"/>
    <p:sldId id="510" r:id="rId12"/>
    <p:sldId id="554" r:id="rId13"/>
    <p:sldId id="854" r:id="rId14"/>
    <p:sldId id="846" r:id="rId15"/>
    <p:sldId id="818" r:id="rId16"/>
    <p:sldId id="514" r:id="rId17"/>
    <p:sldId id="463" r:id="rId18"/>
    <p:sldId id="851" r:id="rId19"/>
    <p:sldId id="847" r:id="rId20"/>
    <p:sldId id="849" r:id="rId21"/>
    <p:sldId id="848" r:id="rId22"/>
    <p:sldId id="852" r:id="rId23"/>
  </p:sldIdLst>
  <p:sldSz cx="9144000" cy="6858000" type="screen4x3"/>
  <p:notesSz cx="6724650" cy="9774238"/>
  <p:defaultTextStyle>
    <a:defPPr>
      <a:defRPr lang="de-DE"/>
    </a:defPPr>
    <a:lvl1pPr algn="l" rtl="0" eaLnBrk="0" fontAlgn="base" hangingPunct="0">
      <a:spcBef>
        <a:spcPct val="0"/>
      </a:spcBef>
      <a:spcAft>
        <a:spcPct val="0"/>
      </a:spcAft>
      <a:defRPr sz="2400" b="1" kern="1200">
        <a:solidFill>
          <a:schemeClr val="accent2"/>
        </a:solidFill>
        <a:latin typeface="Arial" charset="0"/>
        <a:ea typeface="+mn-ea"/>
        <a:cs typeface="+mn-cs"/>
      </a:defRPr>
    </a:lvl1pPr>
    <a:lvl2pPr marL="457200" algn="l" rtl="0" eaLnBrk="0" fontAlgn="base" hangingPunct="0">
      <a:spcBef>
        <a:spcPct val="0"/>
      </a:spcBef>
      <a:spcAft>
        <a:spcPct val="0"/>
      </a:spcAft>
      <a:defRPr sz="2400" b="1" kern="1200">
        <a:solidFill>
          <a:schemeClr val="accent2"/>
        </a:solidFill>
        <a:latin typeface="Arial" charset="0"/>
        <a:ea typeface="+mn-ea"/>
        <a:cs typeface="+mn-cs"/>
      </a:defRPr>
    </a:lvl2pPr>
    <a:lvl3pPr marL="914400" algn="l" rtl="0" eaLnBrk="0" fontAlgn="base" hangingPunct="0">
      <a:spcBef>
        <a:spcPct val="0"/>
      </a:spcBef>
      <a:spcAft>
        <a:spcPct val="0"/>
      </a:spcAft>
      <a:defRPr sz="2400" b="1" kern="1200">
        <a:solidFill>
          <a:schemeClr val="accent2"/>
        </a:solidFill>
        <a:latin typeface="Arial" charset="0"/>
        <a:ea typeface="+mn-ea"/>
        <a:cs typeface="+mn-cs"/>
      </a:defRPr>
    </a:lvl3pPr>
    <a:lvl4pPr marL="1371600" algn="l" rtl="0" eaLnBrk="0" fontAlgn="base" hangingPunct="0">
      <a:spcBef>
        <a:spcPct val="0"/>
      </a:spcBef>
      <a:spcAft>
        <a:spcPct val="0"/>
      </a:spcAft>
      <a:defRPr sz="2400" b="1" kern="1200">
        <a:solidFill>
          <a:schemeClr val="accent2"/>
        </a:solidFill>
        <a:latin typeface="Arial" charset="0"/>
        <a:ea typeface="+mn-ea"/>
        <a:cs typeface="+mn-cs"/>
      </a:defRPr>
    </a:lvl4pPr>
    <a:lvl5pPr marL="1828800" algn="l" rtl="0" eaLnBrk="0" fontAlgn="base" hangingPunct="0">
      <a:spcBef>
        <a:spcPct val="0"/>
      </a:spcBef>
      <a:spcAft>
        <a:spcPct val="0"/>
      </a:spcAft>
      <a:defRPr sz="2400" b="1" kern="1200">
        <a:solidFill>
          <a:schemeClr val="accent2"/>
        </a:solidFill>
        <a:latin typeface="Arial" charset="0"/>
        <a:ea typeface="+mn-ea"/>
        <a:cs typeface="+mn-cs"/>
      </a:defRPr>
    </a:lvl5pPr>
    <a:lvl6pPr marL="2286000" algn="l" defTabSz="914400" rtl="0" eaLnBrk="1" latinLnBrk="0" hangingPunct="1">
      <a:defRPr sz="2400" b="1" kern="1200">
        <a:solidFill>
          <a:schemeClr val="accent2"/>
        </a:solidFill>
        <a:latin typeface="Arial" charset="0"/>
        <a:ea typeface="+mn-ea"/>
        <a:cs typeface="+mn-cs"/>
      </a:defRPr>
    </a:lvl6pPr>
    <a:lvl7pPr marL="2743200" algn="l" defTabSz="914400" rtl="0" eaLnBrk="1" latinLnBrk="0" hangingPunct="1">
      <a:defRPr sz="2400" b="1" kern="1200">
        <a:solidFill>
          <a:schemeClr val="accent2"/>
        </a:solidFill>
        <a:latin typeface="Arial" charset="0"/>
        <a:ea typeface="+mn-ea"/>
        <a:cs typeface="+mn-cs"/>
      </a:defRPr>
    </a:lvl7pPr>
    <a:lvl8pPr marL="3200400" algn="l" defTabSz="914400" rtl="0" eaLnBrk="1" latinLnBrk="0" hangingPunct="1">
      <a:defRPr sz="2400" b="1" kern="1200">
        <a:solidFill>
          <a:schemeClr val="accent2"/>
        </a:solidFill>
        <a:latin typeface="Arial" charset="0"/>
        <a:ea typeface="+mn-ea"/>
        <a:cs typeface="+mn-cs"/>
      </a:defRPr>
    </a:lvl8pPr>
    <a:lvl9pPr marL="3657600" algn="l" defTabSz="914400" rtl="0" eaLnBrk="1" latinLnBrk="0" hangingPunct="1">
      <a:defRPr sz="2400" b="1" kern="1200">
        <a:solidFill>
          <a:schemeClr val="accent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44"/>
    <a:srgbClr val="B2B2B2"/>
    <a:srgbClr val="FF0000"/>
    <a:srgbClr val="2C324E"/>
    <a:srgbClr val="4D4D4D"/>
    <a:srgbClr val="1E213A"/>
    <a:srgbClr val="FFFF99"/>
    <a:srgbClr val="C0C0C0"/>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8F683-45AD-472C-ACAB-23B8705F11D1}" v="12" dt="2023-06-20T20:05:52.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99" autoAdjust="0"/>
  </p:normalViewPr>
  <p:slideViewPr>
    <p:cSldViewPr>
      <p:cViewPr varScale="1">
        <p:scale>
          <a:sx n="110" d="100"/>
          <a:sy n="110"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45" d="100"/>
          <a:sy n="45" d="100"/>
        </p:scale>
        <p:origin x="2776" y="56"/>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13178" cy="489259"/>
          </a:xfrm>
          <a:prstGeom prst="rect">
            <a:avLst/>
          </a:prstGeom>
          <a:noFill/>
          <a:ln w="9525">
            <a:noFill/>
            <a:miter lim="800000"/>
            <a:headEnd/>
            <a:tailEnd/>
          </a:ln>
          <a:effectLst/>
        </p:spPr>
        <p:txBody>
          <a:bodyPr vert="horz" wrap="square" lIns="90198" tIns="45099" rIns="90198" bIns="45099" numCol="1" anchor="t" anchorCtr="0" compatLnSpc="1">
            <a:prstTxWarp prst="textNoShape">
              <a:avLst/>
            </a:prstTxWarp>
          </a:bodyPr>
          <a:lstStyle>
            <a:lvl1pPr>
              <a:defRPr sz="1200">
                <a:solidFill>
                  <a:schemeClr val="tx1"/>
                </a:solidFill>
                <a:effectLst>
                  <a:outerShdw blurRad="38100" dist="38100" dir="2700000" algn="tl">
                    <a:srgbClr val="C0C0C0"/>
                  </a:outerShdw>
                </a:effectLst>
                <a:latin typeface="Times New Roman" charset="0"/>
              </a:defRPr>
            </a:lvl1pPr>
          </a:lstStyle>
          <a:p>
            <a:endParaRPr lang="de-AT"/>
          </a:p>
        </p:txBody>
      </p:sp>
      <p:sp>
        <p:nvSpPr>
          <p:cNvPr id="27651" name="Rectangle 3"/>
          <p:cNvSpPr>
            <a:spLocks noGrp="1" noChangeArrowheads="1"/>
          </p:cNvSpPr>
          <p:nvPr>
            <p:ph type="dt" sz="quarter" idx="1"/>
          </p:nvPr>
        </p:nvSpPr>
        <p:spPr bwMode="auto">
          <a:xfrm>
            <a:off x="3811474" y="0"/>
            <a:ext cx="2913177" cy="489259"/>
          </a:xfrm>
          <a:prstGeom prst="rect">
            <a:avLst/>
          </a:prstGeom>
          <a:noFill/>
          <a:ln w="9525">
            <a:noFill/>
            <a:miter lim="800000"/>
            <a:headEnd/>
            <a:tailEnd/>
          </a:ln>
          <a:effectLst/>
        </p:spPr>
        <p:txBody>
          <a:bodyPr vert="horz" wrap="square" lIns="90198" tIns="45099" rIns="90198" bIns="45099" numCol="1" anchor="t" anchorCtr="0" compatLnSpc="1">
            <a:prstTxWarp prst="textNoShape">
              <a:avLst/>
            </a:prstTxWarp>
          </a:bodyPr>
          <a:lstStyle>
            <a:lvl1pPr algn="r">
              <a:defRPr sz="1200">
                <a:solidFill>
                  <a:schemeClr val="tx1"/>
                </a:solidFill>
                <a:effectLst>
                  <a:outerShdw blurRad="38100" dist="38100" dir="2700000" algn="tl">
                    <a:srgbClr val="C0C0C0"/>
                  </a:outerShdw>
                </a:effectLst>
                <a:latin typeface="Times New Roman" charset="0"/>
              </a:defRPr>
            </a:lvl1pPr>
          </a:lstStyle>
          <a:p>
            <a:endParaRPr lang="de-AT"/>
          </a:p>
        </p:txBody>
      </p:sp>
      <p:sp>
        <p:nvSpPr>
          <p:cNvPr id="27652" name="Rectangle 4"/>
          <p:cNvSpPr>
            <a:spLocks noGrp="1" noChangeArrowheads="1"/>
          </p:cNvSpPr>
          <p:nvPr>
            <p:ph type="ftr" sz="quarter" idx="2"/>
          </p:nvPr>
        </p:nvSpPr>
        <p:spPr bwMode="auto">
          <a:xfrm>
            <a:off x="0" y="9284979"/>
            <a:ext cx="2913178" cy="489259"/>
          </a:xfrm>
          <a:prstGeom prst="rect">
            <a:avLst/>
          </a:prstGeom>
          <a:noFill/>
          <a:ln w="9525">
            <a:noFill/>
            <a:miter lim="800000"/>
            <a:headEnd/>
            <a:tailEnd/>
          </a:ln>
          <a:effectLst/>
        </p:spPr>
        <p:txBody>
          <a:bodyPr vert="horz" wrap="square" lIns="90198" tIns="45099" rIns="90198" bIns="45099" numCol="1" anchor="b" anchorCtr="0" compatLnSpc="1">
            <a:prstTxWarp prst="textNoShape">
              <a:avLst/>
            </a:prstTxWarp>
          </a:bodyPr>
          <a:lstStyle>
            <a:lvl1pPr>
              <a:defRPr sz="1200">
                <a:solidFill>
                  <a:schemeClr val="tx1"/>
                </a:solidFill>
                <a:effectLst>
                  <a:outerShdw blurRad="38100" dist="38100" dir="2700000" algn="tl">
                    <a:srgbClr val="C0C0C0"/>
                  </a:outerShdw>
                </a:effectLst>
                <a:latin typeface="Times New Roman" charset="0"/>
              </a:defRPr>
            </a:lvl1pPr>
          </a:lstStyle>
          <a:p>
            <a:endParaRPr lang="de-AT"/>
          </a:p>
        </p:txBody>
      </p:sp>
      <p:sp>
        <p:nvSpPr>
          <p:cNvPr id="27653" name="Rectangle 5"/>
          <p:cNvSpPr>
            <a:spLocks noGrp="1" noChangeArrowheads="1"/>
          </p:cNvSpPr>
          <p:nvPr>
            <p:ph type="sldNum" sz="quarter" idx="3"/>
          </p:nvPr>
        </p:nvSpPr>
        <p:spPr bwMode="auto">
          <a:xfrm>
            <a:off x="3811474" y="9284979"/>
            <a:ext cx="2913177" cy="489259"/>
          </a:xfrm>
          <a:prstGeom prst="rect">
            <a:avLst/>
          </a:prstGeom>
          <a:noFill/>
          <a:ln w="9525">
            <a:noFill/>
            <a:miter lim="800000"/>
            <a:headEnd/>
            <a:tailEnd/>
          </a:ln>
          <a:effectLst/>
        </p:spPr>
        <p:txBody>
          <a:bodyPr vert="horz" wrap="square" lIns="90198" tIns="45099" rIns="90198" bIns="45099" numCol="1" anchor="b" anchorCtr="0" compatLnSpc="1">
            <a:prstTxWarp prst="textNoShape">
              <a:avLst/>
            </a:prstTxWarp>
          </a:bodyPr>
          <a:lstStyle>
            <a:lvl1pPr algn="r">
              <a:defRPr sz="1200">
                <a:solidFill>
                  <a:schemeClr val="tx1"/>
                </a:solidFill>
                <a:effectLst>
                  <a:outerShdw blurRad="38100" dist="38100" dir="2700000" algn="tl">
                    <a:srgbClr val="C0C0C0"/>
                  </a:outerShdw>
                </a:effectLst>
                <a:latin typeface="Times New Roman" charset="0"/>
              </a:defRPr>
            </a:lvl1pPr>
          </a:lstStyle>
          <a:p>
            <a:fld id="{B9E4DAC9-8D78-4F4A-9782-117AD49ABBC4}" type="slidenum">
              <a:rPr lang="de-AT"/>
              <a:pPr/>
              <a:t>‹Nr.›</a:t>
            </a:fld>
            <a:endParaRPr lang="de-AT"/>
          </a:p>
        </p:txBody>
      </p:sp>
    </p:spTree>
    <p:extLst>
      <p:ext uri="{BB962C8B-B14F-4D97-AF65-F5344CB8AC3E}">
        <p14:creationId xmlns:p14="http://schemas.microsoft.com/office/powerpoint/2010/main" val="2803114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3178" cy="489259"/>
          </a:xfrm>
          <a:prstGeom prst="rect">
            <a:avLst/>
          </a:prstGeom>
          <a:noFill/>
          <a:ln w="9525">
            <a:noFill/>
            <a:miter lim="800000"/>
            <a:headEnd/>
            <a:tailEnd/>
          </a:ln>
          <a:effectLst/>
        </p:spPr>
        <p:txBody>
          <a:bodyPr vert="horz" wrap="square" lIns="90198" tIns="45099" rIns="90198" bIns="45099" numCol="1" anchor="t" anchorCtr="0" compatLnSpc="1">
            <a:prstTxWarp prst="textNoShape">
              <a:avLst/>
            </a:prstTxWarp>
          </a:bodyPr>
          <a:lstStyle>
            <a:lvl1pPr>
              <a:defRPr sz="1200" b="0">
                <a:solidFill>
                  <a:schemeClr val="tx1"/>
                </a:solidFill>
                <a:latin typeface="Times New Roman" charset="0"/>
              </a:defRPr>
            </a:lvl1pPr>
          </a:lstStyle>
          <a:p>
            <a:endParaRPr lang="de-DE"/>
          </a:p>
        </p:txBody>
      </p:sp>
      <p:sp>
        <p:nvSpPr>
          <p:cNvPr id="4099" name="Rectangle 3"/>
          <p:cNvSpPr>
            <a:spLocks noGrp="1" noChangeArrowheads="1"/>
          </p:cNvSpPr>
          <p:nvPr>
            <p:ph type="dt" idx="1"/>
          </p:nvPr>
        </p:nvSpPr>
        <p:spPr bwMode="auto">
          <a:xfrm>
            <a:off x="3811474" y="0"/>
            <a:ext cx="2913177" cy="489259"/>
          </a:xfrm>
          <a:prstGeom prst="rect">
            <a:avLst/>
          </a:prstGeom>
          <a:noFill/>
          <a:ln w="9525">
            <a:noFill/>
            <a:miter lim="800000"/>
            <a:headEnd/>
            <a:tailEnd/>
          </a:ln>
          <a:effectLst/>
        </p:spPr>
        <p:txBody>
          <a:bodyPr vert="horz" wrap="square" lIns="90198" tIns="45099" rIns="90198" bIns="45099" numCol="1" anchor="t" anchorCtr="0" compatLnSpc="1">
            <a:prstTxWarp prst="textNoShape">
              <a:avLst/>
            </a:prstTxWarp>
          </a:bodyPr>
          <a:lstStyle>
            <a:lvl1pPr algn="r">
              <a:defRPr sz="1200" b="0">
                <a:solidFill>
                  <a:schemeClr val="tx1"/>
                </a:solidFill>
                <a:latin typeface="Times New Roman" charset="0"/>
              </a:defRPr>
            </a:lvl1pPr>
          </a:lstStyle>
          <a:p>
            <a:endParaRPr lang="de-DE"/>
          </a:p>
        </p:txBody>
      </p:sp>
      <p:sp>
        <p:nvSpPr>
          <p:cNvPr id="4100" name="Rectangle 4"/>
          <p:cNvSpPr>
            <a:spLocks noGrp="1" noRot="1" noChangeAspect="1" noChangeArrowheads="1" noTextEdit="1"/>
          </p:cNvSpPr>
          <p:nvPr>
            <p:ph type="sldImg" idx="2"/>
          </p:nvPr>
        </p:nvSpPr>
        <p:spPr bwMode="auto">
          <a:xfrm>
            <a:off x="919163" y="733425"/>
            <a:ext cx="4887912" cy="366553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896726" y="4644054"/>
            <a:ext cx="4931201" cy="4397077"/>
          </a:xfrm>
          <a:prstGeom prst="rect">
            <a:avLst/>
          </a:prstGeom>
          <a:noFill/>
          <a:ln w="9525">
            <a:noFill/>
            <a:miter lim="800000"/>
            <a:headEnd/>
            <a:tailEnd/>
          </a:ln>
          <a:effectLst/>
        </p:spPr>
        <p:txBody>
          <a:bodyPr vert="horz" wrap="square" lIns="90198" tIns="45099" rIns="90198" bIns="45099"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4102" name="Rectangle 6"/>
          <p:cNvSpPr>
            <a:spLocks noGrp="1" noChangeArrowheads="1"/>
          </p:cNvSpPr>
          <p:nvPr>
            <p:ph type="ftr" sz="quarter" idx="4"/>
          </p:nvPr>
        </p:nvSpPr>
        <p:spPr bwMode="auto">
          <a:xfrm>
            <a:off x="0" y="9284979"/>
            <a:ext cx="2913178" cy="489259"/>
          </a:xfrm>
          <a:prstGeom prst="rect">
            <a:avLst/>
          </a:prstGeom>
          <a:noFill/>
          <a:ln w="9525">
            <a:noFill/>
            <a:miter lim="800000"/>
            <a:headEnd/>
            <a:tailEnd/>
          </a:ln>
          <a:effectLst/>
        </p:spPr>
        <p:txBody>
          <a:bodyPr vert="horz" wrap="square" lIns="90198" tIns="45099" rIns="90198" bIns="45099" numCol="1" anchor="b" anchorCtr="0" compatLnSpc="1">
            <a:prstTxWarp prst="textNoShape">
              <a:avLst/>
            </a:prstTxWarp>
          </a:bodyPr>
          <a:lstStyle>
            <a:lvl1pPr>
              <a:defRPr sz="1200" b="0">
                <a:solidFill>
                  <a:schemeClr val="tx1"/>
                </a:solidFill>
                <a:latin typeface="Times New Roman" charset="0"/>
              </a:defRPr>
            </a:lvl1pPr>
          </a:lstStyle>
          <a:p>
            <a:endParaRPr lang="de-DE"/>
          </a:p>
        </p:txBody>
      </p:sp>
      <p:sp>
        <p:nvSpPr>
          <p:cNvPr id="4103" name="Rectangle 7"/>
          <p:cNvSpPr>
            <a:spLocks noGrp="1" noChangeArrowheads="1"/>
          </p:cNvSpPr>
          <p:nvPr>
            <p:ph type="sldNum" sz="quarter" idx="5"/>
          </p:nvPr>
        </p:nvSpPr>
        <p:spPr bwMode="auto">
          <a:xfrm>
            <a:off x="3811474" y="9284979"/>
            <a:ext cx="2913177" cy="489259"/>
          </a:xfrm>
          <a:prstGeom prst="rect">
            <a:avLst/>
          </a:prstGeom>
          <a:noFill/>
          <a:ln w="9525">
            <a:noFill/>
            <a:miter lim="800000"/>
            <a:headEnd/>
            <a:tailEnd/>
          </a:ln>
          <a:effectLst/>
        </p:spPr>
        <p:txBody>
          <a:bodyPr vert="horz" wrap="square" lIns="90198" tIns="45099" rIns="90198" bIns="45099" numCol="1" anchor="b" anchorCtr="0" compatLnSpc="1">
            <a:prstTxWarp prst="textNoShape">
              <a:avLst/>
            </a:prstTxWarp>
          </a:bodyPr>
          <a:lstStyle>
            <a:lvl1pPr algn="r">
              <a:defRPr sz="1200" b="0">
                <a:solidFill>
                  <a:schemeClr val="tx1"/>
                </a:solidFill>
                <a:latin typeface="Times New Roman" charset="0"/>
              </a:defRPr>
            </a:lvl1pPr>
          </a:lstStyle>
          <a:p>
            <a:fld id="{6316C595-4D92-410A-80B4-B1EA790BF8EE}" type="slidenum">
              <a:rPr lang="de-DE"/>
              <a:pPr/>
              <a:t>‹Nr.›</a:t>
            </a:fld>
            <a:endParaRPr lang="de-DE"/>
          </a:p>
        </p:txBody>
      </p:sp>
    </p:spTree>
    <p:extLst>
      <p:ext uri="{BB962C8B-B14F-4D97-AF65-F5344CB8AC3E}">
        <p14:creationId xmlns:p14="http://schemas.microsoft.com/office/powerpoint/2010/main" val="2637881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defTabSz="901979" eaLnBrk="1" fontAlgn="auto" hangingPunct="1">
              <a:spcBef>
                <a:spcPts val="0"/>
              </a:spcBef>
              <a:spcAft>
                <a:spcPts val="0"/>
              </a:spcAft>
              <a:defRPr/>
            </a:pPr>
            <a:fld id="{52008A02-0983-4D98-8FAA-A493F3BA4192}" type="slidenum">
              <a:rPr lang="de-DE">
                <a:solidFill>
                  <a:prstClr val="black"/>
                </a:solidFill>
                <a:latin typeface="Calibri"/>
              </a:rPr>
              <a:pPr defTabSz="901979" eaLnBrk="1" fontAlgn="auto" hangingPunct="1">
                <a:spcBef>
                  <a:spcPts val="0"/>
                </a:spcBef>
                <a:spcAft>
                  <a:spcPts val="0"/>
                </a:spcAft>
                <a:defRPr/>
              </a:pPr>
              <a:t>1</a:t>
            </a:fld>
            <a:endParaRPr lang="de-DE" dirty="0">
              <a:solidFill>
                <a:prstClr val="black"/>
              </a:solidFill>
              <a:latin typeface="Calibri"/>
            </a:endParaRPr>
          </a:p>
        </p:txBody>
      </p:sp>
    </p:spTree>
    <p:extLst>
      <p:ext uri="{BB962C8B-B14F-4D97-AF65-F5344CB8AC3E}">
        <p14:creationId xmlns:p14="http://schemas.microsoft.com/office/powerpoint/2010/main" val="245590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CCF3216-1B0D-4907-9393-9C939E037722}" type="slidenum">
              <a:rPr kumimoji="0" lang="de-DE"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0" i="0" u="none" strike="noStrike" kern="1200" cap="none" spc="0" normalizeH="0" baseline="0" noProof="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1803075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CCF3216-1B0D-4907-9393-9C939E037722}" type="slidenum">
              <a:rPr kumimoji="0" lang="de-DE"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de-DE" sz="1200" b="0" i="0" u="none" strike="noStrike" kern="1200" cap="none" spc="0" normalizeH="0" baseline="0" noProof="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2231557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CCF3216-1B0D-4907-9393-9C939E037722}" type="slidenum">
              <a:rPr kumimoji="0" lang="de-DE"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de-DE" sz="1200" b="0" i="0" u="none" strike="noStrike" kern="1200" cap="none" spc="0" normalizeH="0" baseline="0" noProof="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165213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CCF3216-1B0D-4907-9393-9C939E037722}" type="slidenum">
              <a:rPr kumimoji="0" lang="de-DE" sz="1200" b="0" i="0" u="none" strike="noStrike" kern="1200" cap="none" spc="0" normalizeH="0" baseline="0" noProof="0" smtClean="0">
                <a:ln>
                  <a:noFill/>
                </a:ln>
                <a:solidFill>
                  <a:srgbClr val="000000"/>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de-DE" sz="1200" b="0" i="0" u="none" strike="noStrike" kern="1200" cap="none" spc="0" normalizeH="0" baseline="0" noProof="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71573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r>
              <a:rPr lang="de-DE" dirty="0"/>
              <a:t>(c) 2010 - Dr. Andreas Jöst</a:t>
            </a:r>
          </a:p>
        </p:txBody>
      </p:sp>
      <p:sp>
        <p:nvSpPr>
          <p:cNvPr id="6" name="Foliennummernplatzhalter 5"/>
          <p:cNvSpPr>
            <a:spLocks noGrp="1"/>
          </p:cNvSpPr>
          <p:nvPr>
            <p:ph type="sldNum" sz="quarter" idx="12"/>
          </p:nvPr>
        </p:nvSpPr>
        <p:spPr/>
        <p:txBody>
          <a:bodyPr/>
          <a:lstStyle>
            <a:lvl1pPr>
              <a:defRPr/>
            </a:lvl1pPr>
          </a:lstStyle>
          <a:p>
            <a:fld id="{8E12D53E-BE6B-4B67-BA58-2501421CE2D1}" type="slidenum">
              <a:rPr lang="de-DE"/>
              <a:pPr/>
              <a:t>‹Nr.›</a:t>
            </a:fld>
            <a:endParaRPr lang="de-DE"/>
          </a:p>
        </p:txBody>
      </p:sp>
    </p:spTree>
    <p:extLst>
      <p:ext uri="{BB962C8B-B14F-4D97-AF65-F5344CB8AC3E}">
        <p14:creationId xmlns:p14="http://schemas.microsoft.com/office/powerpoint/2010/main" val="36318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r>
              <a:rPr lang="de-DE"/>
              <a:t>(c) 2007 - Dr. Andreas Jöst</a:t>
            </a:r>
          </a:p>
        </p:txBody>
      </p:sp>
      <p:sp>
        <p:nvSpPr>
          <p:cNvPr id="6" name="Foliennummernplatzhalter 5"/>
          <p:cNvSpPr>
            <a:spLocks noGrp="1"/>
          </p:cNvSpPr>
          <p:nvPr>
            <p:ph type="sldNum" sz="quarter" idx="12"/>
          </p:nvPr>
        </p:nvSpPr>
        <p:spPr/>
        <p:txBody>
          <a:bodyPr/>
          <a:lstStyle>
            <a:lvl1pPr>
              <a:defRPr/>
            </a:lvl1pPr>
          </a:lstStyle>
          <a:p>
            <a:fld id="{E28D36EF-3364-4994-BA87-74FA5698090E}" type="slidenum">
              <a:rPr lang="de-DE"/>
              <a:pPr/>
              <a:t>‹Nr.›</a:t>
            </a:fld>
            <a:endParaRPr lang="de-DE"/>
          </a:p>
        </p:txBody>
      </p:sp>
    </p:spTree>
    <p:extLst>
      <p:ext uri="{BB962C8B-B14F-4D97-AF65-F5344CB8AC3E}">
        <p14:creationId xmlns:p14="http://schemas.microsoft.com/office/powerpoint/2010/main" val="333717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r>
              <a:rPr lang="de-DE"/>
              <a:t>(c) 2007 - Dr. Andreas Jöst</a:t>
            </a:r>
          </a:p>
        </p:txBody>
      </p:sp>
      <p:sp>
        <p:nvSpPr>
          <p:cNvPr id="6" name="Foliennummernplatzhalter 5"/>
          <p:cNvSpPr>
            <a:spLocks noGrp="1"/>
          </p:cNvSpPr>
          <p:nvPr>
            <p:ph type="sldNum" sz="quarter" idx="12"/>
          </p:nvPr>
        </p:nvSpPr>
        <p:spPr/>
        <p:txBody>
          <a:bodyPr/>
          <a:lstStyle>
            <a:lvl1pPr>
              <a:defRPr/>
            </a:lvl1pPr>
          </a:lstStyle>
          <a:p>
            <a:fld id="{B5CF6649-DEF0-4C08-9526-379DB42C4C1B}" type="slidenum">
              <a:rPr lang="de-DE"/>
              <a:pPr/>
              <a:t>‹Nr.›</a:t>
            </a:fld>
            <a:endParaRPr lang="de-DE"/>
          </a:p>
        </p:txBody>
      </p:sp>
    </p:spTree>
    <p:extLst>
      <p:ext uri="{BB962C8B-B14F-4D97-AF65-F5344CB8AC3E}">
        <p14:creationId xmlns:p14="http://schemas.microsoft.com/office/powerpoint/2010/main" val="231619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_slide_with_image">
    <p:spTree>
      <p:nvGrpSpPr>
        <p:cNvPr id="1" name=""/>
        <p:cNvGrpSpPr/>
        <p:nvPr/>
      </p:nvGrpSpPr>
      <p:grpSpPr>
        <a:xfrm>
          <a:off x="0" y="0"/>
          <a:ext cx="0" cy="0"/>
          <a:chOff x="0" y="0"/>
          <a:chExt cx="0" cy="0"/>
        </a:xfrm>
      </p:grpSpPr>
      <p:sp>
        <p:nvSpPr>
          <p:cNvPr id="8" name="Text Placeholder 7" descr="CMSLegal_Cover_SubHeading"/>
          <p:cNvSpPr>
            <a:spLocks noGrp="1"/>
          </p:cNvSpPr>
          <p:nvPr>
            <p:ph type="body" sz="quarter" idx="10" hasCustomPrompt="1"/>
          </p:nvPr>
        </p:nvSpPr>
        <p:spPr>
          <a:xfrm>
            <a:off x="540000" y="2718000"/>
            <a:ext cx="7311600" cy="936000"/>
          </a:xfrm>
        </p:spPr>
        <p:txBody>
          <a:bodyPr/>
          <a:lstStyle>
            <a:lvl1pPr marL="0" indent="0">
              <a:defRPr>
                <a:solidFill>
                  <a:srgbClr val="13294A"/>
                </a:solidFill>
              </a:defRPr>
            </a:lvl1pPr>
          </a:lstStyle>
          <a:p>
            <a:pPr lvl="0"/>
            <a:r>
              <a:rPr lang="en-GB" sz="1800" baseline="0" noProof="0" dirty="0">
                <a:solidFill>
                  <a:srgbClr val="000000"/>
                </a:solidFill>
                <a:latin typeface="Arial"/>
              </a:rPr>
              <a:t>Sub-heading, Arial 18/22pt.</a:t>
            </a:r>
            <a:endParaRPr lang="en-GB" noProof="0" dirty="0"/>
          </a:p>
        </p:txBody>
      </p:sp>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4356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DE" dirty="0">
                <a:solidFill>
                  <a:srgbClr val="000000"/>
                </a:solidFill>
              </a:rPr>
              <a:t>(c) 2010 - Dr. Andreas Jöst</a:t>
            </a:r>
          </a:p>
        </p:txBody>
      </p:sp>
      <p:sp>
        <p:nvSpPr>
          <p:cNvPr id="6" name="Foliennummernplatzhalter 5"/>
          <p:cNvSpPr>
            <a:spLocks noGrp="1"/>
          </p:cNvSpPr>
          <p:nvPr>
            <p:ph type="sldNum" sz="quarter" idx="12"/>
          </p:nvPr>
        </p:nvSpPr>
        <p:spPr/>
        <p:txBody>
          <a:bodyPr/>
          <a:lstStyle>
            <a:lvl1pPr>
              <a:defRPr/>
            </a:lvl1pPr>
          </a:lstStyle>
          <a:p>
            <a:fld id="{8E12D53E-BE6B-4B67-BA58-2501421CE2D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40564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DE" dirty="0">
                <a:solidFill>
                  <a:srgbClr val="000000"/>
                </a:solidFill>
              </a:rPr>
              <a:t>(c) 2010 - Dr. Andreas Jöst</a:t>
            </a:r>
          </a:p>
        </p:txBody>
      </p:sp>
      <p:sp>
        <p:nvSpPr>
          <p:cNvPr id="6" name="Foliennummernplatzhalter 5"/>
          <p:cNvSpPr>
            <a:spLocks noGrp="1"/>
          </p:cNvSpPr>
          <p:nvPr>
            <p:ph type="sldNum" sz="quarter" idx="12"/>
          </p:nvPr>
        </p:nvSpPr>
        <p:spPr/>
        <p:txBody>
          <a:bodyPr/>
          <a:lstStyle>
            <a:lvl1pPr>
              <a:defRPr/>
            </a:lvl1pPr>
          </a:lstStyle>
          <a:p>
            <a:fld id="{7FF608AB-5089-4BF8-8FE8-86BAF12095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4254788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6" name="Foliennummernplatzhalter 5"/>
          <p:cNvSpPr>
            <a:spLocks noGrp="1"/>
          </p:cNvSpPr>
          <p:nvPr>
            <p:ph type="sldNum" sz="quarter" idx="12"/>
          </p:nvPr>
        </p:nvSpPr>
        <p:spPr/>
        <p:txBody>
          <a:bodyPr/>
          <a:lstStyle>
            <a:lvl1pPr>
              <a:defRPr/>
            </a:lvl1pPr>
          </a:lstStyle>
          <a:p>
            <a:fld id="{0A914266-C220-4600-91CA-DD544DE17572}"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336267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7" name="Foliennummernplatzhalter 6"/>
          <p:cNvSpPr>
            <a:spLocks noGrp="1"/>
          </p:cNvSpPr>
          <p:nvPr>
            <p:ph type="sldNum" sz="quarter" idx="12"/>
          </p:nvPr>
        </p:nvSpPr>
        <p:spPr/>
        <p:txBody>
          <a:bodyPr/>
          <a:lstStyle>
            <a:lvl1pPr>
              <a:defRPr/>
            </a:lvl1pPr>
          </a:lstStyle>
          <a:p>
            <a:fld id="{93BDBBF9-9CAB-4E5B-AE68-9C251B6E940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491899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9" name="Foliennummernplatzhalter 8"/>
          <p:cNvSpPr>
            <a:spLocks noGrp="1"/>
          </p:cNvSpPr>
          <p:nvPr>
            <p:ph type="sldNum" sz="quarter" idx="12"/>
          </p:nvPr>
        </p:nvSpPr>
        <p:spPr/>
        <p:txBody>
          <a:bodyPr/>
          <a:lstStyle>
            <a:lvl1pPr>
              <a:defRPr/>
            </a:lvl1pPr>
          </a:lstStyle>
          <a:p>
            <a:fld id="{29C67323-1E9A-4003-9918-C6A4BDFE1B8C}"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872694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5" name="Foliennummernplatzhalter 4"/>
          <p:cNvSpPr>
            <a:spLocks noGrp="1"/>
          </p:cNvSpPr>
          <p:nvPr>
            <p:ph type="sldNum" sz="quarter" idx="12"/>
          </p:nvPr>
        </p:nvSpPr>
        <p:spPr/>
        <p:txBody>
          <a:bodyPr/>
          <a:lstStyle>
            <a:lvl1pPr>
              <a:defRPr/>
            </a:lvl1pPr>
          </a:lstStyle>
          <a:p>
            <a:fld id="{2285516E-4EFB-4D33-ACD3-3E98AF152A58}"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991170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4" name="Foliennummernplatzhalter 3"/>
          <p:cNvSpPr>
            <a:spLocks noGrp="1"/>
          </p:cNvSpPr>
          <p:nvPr>
            <p:ph type="sldNum" sz="quarter" idx="12"/>
          </p:nvPr>
        </p:nvSpPr>
        <p:spPr/>
        <p:txBody>
          <a:bodyPr/>
          <a:lstStyle>
            <a:lvl1pPr>
              <a:defRPr/>
            </a:lvl1pPr>
          </a:lstStyle>
          <a:p>
            <a:fld id="{B81CE7F8-C943-4DBE-9FCA-854A41E239F5}"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83358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r>
              <a:rPr lang="de-DE" dirty="0"/>
              <a:t>(c) 2010 - Dr. Andreas Jöst</a:t>
            </a:r>
          </a:p>
        </p:txBody>
      </p:sp>
      <p:sp>
        <p:nvSpPr>
          <p:cNvPr id="6" name="Foliennummernplatzhalter 5"/>
          <p:cNvSpPr>
            <a:spLocks noGrp="1"/>
          </p:cNvSpPr>
          <p:nvPr>
            <p:ph type="sldNum" sz="quarter" idx="12"/>
          </p:nvPr>
        </p:nvSpPr>
        <p:spPr/>
        <p:txBody>
          <a:bodyPr/>
          <a:lstStyle>
            <a:lvl1pPr>
              <a:defRPr/>
            </a:lvl1pPr>
          </a:lstStyle>
          <a:p>
            <a:fld id="{7FF608AB-5089-4BF8-8FE8-86BAF120950B}" type="slidenum">
              <a:rPr lang="de-DE"/>
              <a:pPr/>
              <a:t>‹Nr.›</a:t>
            </a:fld>
            <a:endParaRPr lang="de-DE"/>
          </a:p>
        </p:txBody>
      </p:sp>
    </p:spTree>
    <p:extLst>
      <p:ext uri="{BB962C8B-B14F-4D97-AF65-F5344CB8AC3E}">
        <p14:creationId xmlns:p14="http://schemas.microsoft.com/office/powerpoint/2010/main" val="2422056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7" name="Foliennummernplatzhalter 6"/>
          <p:cNvSpPr>
            <a:spLocks noGrp="1"/>
          </p:cNvSpPr>
          <p:nvPr>
            <p:ph type="sldNum" sz="quarter" idx="12"/>
          </p:nvPr>
        </p:nvSpPr>
        <p:spPr/>
        <p:txBody>
          <a:bodyPr/>
          <a:lstStyle>
            <a:lvl1pPr>
              <a:defRPr/>
            </a:lvl1pPr>
          </a:lstStyle>
          <a:p>
            <a:fld id="{3A8D8070-7E35-46D3-BAAF-8E5BC0683543}"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885453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7" name="Foliennummernplatzhalter 6"/>
          <p:cNvSpPr>
            <a:spLocks noGrp="1"/>
          </p:cNvSpPr>
          <p:nvPr>
            <p:ph type="sldNum" sz="quarter" idx="12"/>
          </p:nvPr>
        </p:nvSpPr>
        <p:spPr/>
        <p:txBody>
          <a:bodyPr/>
          <a:lstStyle>
            <a:lvl1pPr>
              <a:defRPr/>
            </a:lvl1pPr>
          </a:lstStyle>
          <a:p>
            <a:fld id="{53BCF752-D5F7-4D56-94A0-A5CE1852865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953118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6" name="Foliennummernplatzhalter 5"/>
          <p:cNvSpPr>
            <a:spLocks noGrp="1"/>
          </p:cNvSpPr>
          <p:nvPr>
            <p:ph type="sldNum" sz="quarter" idx="12"/>
          </p:nvPr>
        </p:nvSpPr>
        <p:spPr/>
        <p:txBody>
          <a:bodyPr/>
          <a:lstStyle>
            <a:lvl1pPr>
              <a:defRPr/>
            </a:lvl1pPr>
          </a:lstStyle>
          <a:p>
            <a:fld id="{E28D36EF-3364-4994-BA87-74FA5698090E}"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587882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000000"/>
                </a:solidFill>
              </a:rPr>
              <a:t>(c) 2007 - Dr. Andreas Jöst</a:t>
            </a:r>
          </a:p>
        </p:txBody>
      </p:sp>
      <p:sp>
        <p:nvSpPr>
          <p:cNvPr id="6" name="Foliennummernplatzhalter 5"/>
          <p:cNvSpPr>
            <a:spLocks noGrp="1"/>
          </p:cNvSpPr>
          <p:nvPr>
            <p:ph type="sldNum" sz="quarter" idx="12"/>
          </p:nvPr>
        </p:nvSpPr>
        <p:spPr/>
        <p:txBody>
          <a:bodyPr/>
          <a:lstStyle>
            <a:lvl1pPr>
              <a:defRPr/>
            </a:lvl1pPr>
          </a:lstStyle>
          <a:p>
            <a:fld id="{B5CF6649-DEF0-4C08-9526-379DB42C4C1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24016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r>
              <a:rPr lang="de-DE"/>
              <a:t>(c) 2007 - Dr. Andreas Jöst</a:t>
            </a:r>
          </a:p>
        </p:txBody>
      </p:sp>
      <p:sp>
        <p:nvSpPr>
          <p:cNvPr id="6" name="Foliennummernplatzhalter 5"/>
          <p:cNvSpPr>
            <a:spLocks noGrp="1"/>
          </p:cNvSpPr>
          <p:nvPr>
            <p:ph type="sldNum" sz="quarter" idx="12"/>
          </p:nvPr>
        </p:nvSpPr>
        <p:spPr/>
        <p:txBody>
          <a:bodyPr/>
          <a:lstStyle>
            <a:lvl1pPr>
              <a:defRPr/>
            </a:lvl1pPr>
          </a:lstStyle>
          <a:p>
            <a:fld id="{0A914266-C220-4600-91CA-DD544DE17572}" type="slidenum">
              <a:rPr lang="de-DE"/>
              <a:pPr/>
              <a:t>‹Nr.›</a:t>
            </a:fld>
            <a:endParaRPr lang="de-DE"/>
          </a:p>
        </p:txBody>
      </p:sp>
    </p:spTree>
    <p:extLst>
      <p:ext uri="{BB962C8B-B14F-4D97-AF65-F5344CB8AC3E}">
        <p14:creationId xmlns:p14="http://schemas.microsoft.com/office/powerpoint/2010/main" val="349040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r>
              <a:rPr lang="de-DE"/>
              <a:t>(c) 2007 - Dr. Andreas Jöst</a:t>
            </a:r>
          </a:p>
        </p:txBody>
      </p:sp>
      <p:sp>
        <p:nvSpPr>
          <p:cNvPr id="7" name="Foliennummernplatzhalter 6"/>
          <p:cNvSpPr>
            <a:spLocks noGrp="1"/>
          </p:cNvSpPr>
          <p:nvPr>
            <p:ph type="sldNum" sz="quarter" idx="12"/>
          </p:nvPr>
        </p:nvSpPr>
        <p:spPr/>
        <p:txBody>
          <a:bodyPr/>
          <a:lstStyle>
            <a:lvl1pPr>
              <a:defRPr/>
            </a:lvl1pPr>
          </a:lstStyle>
          <a:p>
            <a:fld id="{93BDBBF9-9CAB-4E5B-AE68-9C251B6E9401}" type="slidenum">
              <a:rPr lang="de-DE"/>
              <a:pPr/>
              <a:t>‹Nr.›</a:t>
            </a:fld>
            <a:endParaRPr lang="de-DE"/>
          </a:p>
        </p:txBody>
      </p:sp>
    </p:spTree>
    <p:extLst>
      <p:ext uri="{BB962C8B-B14F-4D97-AF65-F5344CB8AC3E}">
        <p14:creationId xmlns:p14="http://schemas.microsoft.com/office/powerpoint/2010/main" val="42100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r>
              <a:rPr lang="de-DE"/>
              <a:t>(c) 2007 - Dr. Andreas Jöst</a:t>
            </a:r>
          </a:p>
        </p:txBody>
      </p:sp>
      <p:sp>
        <p:nvSpPr>
          <p:cNvPr id="9" name="Foliennummernplatzhalter 8"/>
          <p:cNvSpPr>
            <a:spLocks noGrp="1"/>
          </p:cNvSpPr>
          <p:nvPr>
            <p:ph type="sldNum" sz="quarter" idx="12"/>
          </p:nvPr>
        </p:nvSpPr>
        <p:spPr/>
        <p:txBody>
          <a:bodyPr/>
          <a:lstStyle>
            <a:lvl1pPr>
              <a:defRPr/>
            </a:lvl1pPr>
          </a:lstStyle>
          <a:p>
            <a:fld id="{29C67323-1E9A-4003-9918-C6A4BDFE1B8C}" type="slidenum">
              <a:rPr lang="de-DE"/>
              <a:pPr/>
              <a:t>‹Nr.›</a:t>
            </a:fld>
            <a:endParaRPr lang="de-DE"/>
          </a:p>
        </p:txBody>
      </p:sp>
    </p:spTree>
    <p:extLst>
      <p:ext uri="{BB962C8B-B14F-4D97-AF65-F5344CB8AC3E}">
        <p14:creationId xmlns:p14="http://schemas.microsoft.com/office/powerpoint/2010/main" val="114568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r>
              <a:rPr lang="de-DE"/>
              <a:t>(c) 2007 - Dr. Andreas Jöst</a:t>
            </a:r>
          </a:p>
        </p:txBody>
      </p:sp>
      <p:sp>
        <p:nvSpPr>
          <p:cNvPr id="5" name="Foliennummernplatzhalter 4"/>
          <p:cNvSpPr>
            <a:spLocks noGrp="1"/>
          </p:cNvSpPr>
          <p:nvPr>
            <p:ph type="sldNum" sz="quarter" idx="12"/>
          </p:nvPr>
        </p:nvSpPr>
        <p:spPr/>
        <p:txBody>
          <a:bodyPr/>
          <a:lstStyle>
            <a:lvl1pPr>
              <a:defRPr/>
            </a:lvl1pPr>
          </a:lstStyle>
          <a:p>
            <a:fld id="{2285516E-4EFB-4D33-ACD3-3E98AF152A58}" type="slidenum">
              <a:rPr lang="de-DE"/>
              <a:pPr/>
              <a:t>‹Nr.›</a:t>
            </a:fld>
            <a:endParaRPr lang="de-DE"/>
          </a:p>
        </p:txBody>
      </p:sp>
    </p:spTree>
    <p:extLst>
      <p:ext uri="{BB962C8B-B14F-4D97-AF65-F5344CB8AC3E}">
        <p14:creationId xmlns:p14="http://schemas.microsoft.com/office/powerpoint/2010/main" val="239911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r>
              <a:rPr lang="de-DE"/>
              <a:t>(c) 2007 - Dr. Andreas Jöst</a:t>
            </a:r>
          </a:p>
        </p:txBody>
      </p:sp>
      <p:sp>
        <p:nvSpPr>
          <p:cNvPr id="4" name="Foliennummernplatzhalter 3"/>
          <p:cNvSpPr>
            <a:spLocks noGrp="1"/>
          </p:cNvSpPr>
          <p:nvPr>
            <p:ph type="sldNum" sz="quarter" idx="12"/>
          </p:nvPr>
        </p:nvSpPr>
        <p:spPr/>
        <p:txBody>
          <a:bodyPr/>
          <a:lstStyle>
            <a:lvl1pPr>
              <a:defRPr/>
            </a:lvl1pPr>
          </a:lstStyle>
          <a:p>
            <a:fld id="{B81CE7F8-C943-4DBE-9FCA-854A41E239F5}" type="slidenum">
              <a:rPr lang="de-DE"/>
              <a:pPr/>
              <a:t>‹Nr.›</a:t>
            </a:fld>
            <a:endParaRPr lang="de-DE"/>
          </a:p>
        </p:txBody>
      </p:sp>
    </p:spTree>
    <p:extLst>
      <p:ext uri="{BB962C8B-B14F-4D97-AF65-F5344CB8AC3E}">
        <p14:creationId xmlns:p14="http://schemas.microsoft.com/office/powerpoint/2010/main" val="303258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r>
              <a:rPr lang="de-DE"/>
              <a:t>(c) 2007 - Dr. Andreas Jöst</a:t>
            </a:r>
          </a:p>
        </p:txBody>
      </p:sp>
      <p:sp>
        <p:nvSpPr>
          <p:cNvPr id="7" name="Foliennummernplatzhalter 6"/>
          <p:cNvSpPr>
            <a:spLocks noGrp="1"/>
          </p:cNvSpPr>
          <p:nvPr>
            <p:ph type="sldNum" sz="quarter" idx="12"/>
          </p:nvPr>
        </p:nvSpPr>
        <p:spPr/>
        <p:txBody>
          <a:bodyPr/>
          <a:lstStyle>
            <a:lvl1pPr>
              <a:defRPr/>
            </a:lvl1pPr>
          </a:lstStyle>
          <a:p>
            <a:fld id="{3A8D8070-7E35-46D3-BAAF-8E5BC0683543}" type="slidenum">
              <a:rPr lang="de-DE"/>
              <a:pPr/>
              <a:t>‹Nr.›</a:t>
            </a:fld>
            <a:endParaRPr lang="de-DE"/>
          </a:p>
        </p:txBody>
      </p:sp>
    </p:spTree>
    <p:extLst>
      <p:ext uri="{BB962C8B-B14F-4D97-AF65-F5344CB8AC3E}">
        <p14:creationId xmlns:p14="http://schemas.microsoft.com/office/powerpoint/2010/main" val="228104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r>
              <a:rPr lang="de-DE"/>
              <a:t>(c) 2007 - Dr. Andreas Jöst</a:t>
            </a:r>
          </a:p>
        </p:txBody>
      </p:sp>
      <p:sp>
        <p:nvSpPr>
          <p:cNvPr id="7" name="Foliennummernplatzhalter 6"/>
          <p:cNvSpPr>
            <a:spLocks noGrp="1"/>
          </p:cNvSpPr>
          <p:nvPr>
            <p:ph type="sldNum" sz="quarter" idx="12"/>
          </p:nvPr>
        </p:nvSpPr>
        <p:spPr/>
        <p:txBody>
          <a:bodyPr/>
          <a:lstStyle>
            <a:lvl1pPr>
              <a:defRPr/>
            </a:lvl1pPr>
          </a:lstStyle>
          <a:p>
            <a:fld id="{53BCF752-D5F7-4D56-94A0-A5CE18528651}" type="slidenum">
              <a:rPr lang="de-DE"/>
              <a:pPr/>
              <a:t>‹Nr.›</a:t>
            </a:fld>
            <a:endParaRPr lang="de-DE"/>
          </a:p>
        </p:txBody>
      </p:sp>
    </p:spTree>
    <p:extLst>
      <p:ext uri="{BB962C8B-B14F-4D97-AF65-F5344CB8AC3E}">
        <p14:creationId xmlns:p14="http://schemas.microsoft.com/office/powerpoint/2010/main" val="10463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Format des Titel-Masters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de-DE" dirty="0"/>
              <a:t>(c) 2010 - Dr. Andreas Jöst</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9FC5382-FB3D-455B-8BA8-FE01169F58B8}" type="slidenum">
              <a:rPr lang="de-DE"/>
              <a:pPr/>
              <a:t>‹Nr.›</a:t>
            </a:fld>
            <a:endParaRPr lang="de-DE"/>
          </a:p>
        </p:txBody>
      </p:sp>
    </p:spTree>
    <p:extLst>
      <p:ext uri="{BB962C8B-B14F-4D97-AF65-F5344CB8AC3E}">
        <p14:creationId xmlns:p14="http://schemas.microsoft.com/office/powerpoint/2010/main" val="202337471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CMSLegal_Cover_Pictur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149" name="Titelplatzhalter 1" descr="CMSLegal_Cover_Heading"/>
          <p:cNvSpPr>
            <a:spLocks noGrp="1"/>
          </p:cNvSpPr>
          <p:nvPr userDrawn="1">
            <p:ph type="title"/>
          </p:nvPr>
        </p:nvSpPr>
        <p:spPr bwMode="auto">
          <a:xfrm>
            <a:off x="540000" y="1531050"/>
            <a:ext cx="7311600" cy="936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z="2400" baseline="0" noProof="0" dirty="0">
                <a:solidFill>
                  <a:srgbClr val="000000"/>
                </a:solidFill>
                <a:latin typeface="Arial"/>
              </a:rPr>
              <a:t>Heading, Arial 24/28pt.</a:t>
            </a:r>
            <a:endParaRPr lang="en-GB" noProof="0" dirty="0"/>
          </a:p>
        </p:txBody>
      </p:sp>
      <p:sp>
        <p:nvSpPr>
          <p:cNvPr id="6150" name="Textplatzhalter 2" descr="CMSLegal_Cover_SubHeading"/>
          <p:cNvSpPr>
            <a:spLocks noGrp="1"/>
          </p:cNvSpPr>
          <p:nvPr userDrawn="1">
            <p:ph type="body" idx="1"/>
          </p:nvPr>
        </p:nvSpPr>
        <p:spPr bwMode="auto">
          <a:xfrm>
            <a:off x="540000" y="2718000"/>
            <a:ext cx="7311600" cy="93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z="1800" baseline="0" noProof="0" dirty="0">
                <a:solidFill>
                  <a:srgbClr val="000000"/>
                </a:solidFill>
                <a:latin typeface="Arial"/>
              </a:rPr>
              <a:t>Sub-heading, Arial 18/22pt.</a:t>
            </a:r>
            <a:endParaRPr lang="en-GB" noProof="0" dirty="0"/>
          </a:p>
        </p:txBody>
      </p:sp>
      <p:sp>
        <p:nvSpPr>
          <p:cNvPr id="11" name="Rechteck 10" descr="CMSLegal_Wedges_001"/>
          <p:cNvSpPr/>
          <p:nvPr userDrawn="1"/>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descr="CMSLegal_Cover_Text_Flag_B"/>
          <p:cNvSpPr txBox="1"/>
          <p:nvPr userDrawn="1"/>
        </p:nvSpPr>
        <p:spPr>
          <a:xfrm>
            <a:off x="0" y="0"/>
            <a:ext cx="274320" cy="274320"/>
          </a:xfrm>
          <a:prstGeom prst="rect">
            <a:avLst/>
          </a:prstGeom>
          <a:noFill/>
          <a:ln>
            <a:noFill/>
          </a:ln>
        </p:spPr>
        <p:txBody>
          <a:bodyPr wrap="square" lIns="0" tIns="0" rIns="0" bIns="0" rtlCol="0">
            <a:spAutoFit/>
          </a:bodyPr>
          <a:lstStyle/>
          <a:p>
            <a:r>
              <a:rPr lang="en-GB" sz="1300" noProof="0" dirty="0">
                <a:solidFill>
                  <a:srgbClr val="13294A"/>
                </a:solidFill>
                <a:latin typeface="Arial"/>
                <a:cs typeface="Arial" pitchFamily="34" charset="0"/>
              </a:rPr>
              <a:t>    </a:t>
            </a:r>
          </a:p>
        </p:txBody>
      </p:sp>
    </p:spTree>
    <p:extLst>
      <p:ext uri="{BB962C8B-B14F-4D97-AF65-F5344CB8AC3E}">
        <p14:creationId xmlns:p14="http://schemas.microsoft.com/office/powerpoint/2010/main" val="896157519"/>
      </p:ext>
    </p:extLst>
  </p:cSld>
  <p:clrMap bg1="lt1" tx1="dk1" bg2="lt2" tx2="dk2" accent1="accent1" accent2="accent2" accent3="accent3" accent4="accent4" accent5="accent5" accent6="accent6" hlink="hlink" folHlink="folHlink"/>
  <p:sldLayoutIdLst>
    <p:sldLayoutId id="2147483757" r:id="rId1"/>
  </p:sldLayoutIdLst>
  <p:hf hdr="0" ftr="0" dt="0"/>
  <p:txStyles>
    <p:titleStyle>
      <a:lvl1pPr algn="l" rtl="0" eaLnBrk="1" fontAlgn="base" hangingPunct="1">
        <a:spcBef>
          <a:spcPct val="0"/>
        </a:spcBef>
        <a:spcAft>
          <a:spcPct val="0"/>
        </a:spcAft>
        <a:defRPr lang="de-DE" sz="2400" kern="1200" baseline="0" smtClean="0">
          <a:solidFill>
            <a:srgbClr val="13294A"/>
          </a:solidFill>
          <a:latin typeface="Arial"/>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1200" baseline="0" smtClean="0">
          <a:solidFill>
            <a:srgbClr val="13294A"/>
          </a:solidFill>
          <a:latin typeface="Arial"/>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Klicken Sie, um das Format des Titel-Masters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de-DE" b="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de-DE" b="0" dirty="0">
                <a:solidFill>
                  <a:srgbClr val="000000"/>
                </a:solidFill>
              </a:rPr>
              <a:t>(c) 2010 - Dr. Andreas Jöst</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9FC5382-FB3D-455B-8BA8-FE01169F58B8}" type="slidenum">
              <a:rPr lang="de-DE" b="0">
                <a:solidFill>
                  <a:srgbClr val="000000"/>
                </a:solidFill>
              </a:rPr>
              <a:pPr/>
              <a:t>‹Nr.›</a:t>
            </a:fld>
            <a:endParaRPr lang="de-DE" b="0">
              <a:solidFill>
                <a:srgbClr val="000000"/>
              </a:solidFill>
            </a:endParaRPr>
          </a:p>
        </p:txBody>
      </p:sp>
    </p:spTree>
    <p:extLst>
      <p:ext uri="{BB962C8B-B14F-4D97-AF65-F5344CB8AC3E}">
        <p14:creationId xmlns:p14="http://schemas.microsoft.com/office/powerpoint/2010/main" val="3628241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88" y="1340768"/>
            <a:ext cx="8250259" cy="936000"/>
          </a:xfrm>
        </p:spPr>
        <p:txBody>
          <a:bodyPr/>
          <a:lstStyle/>
          <a:p>
            <a:r>
              <a:rPr lang="de-AT" sz="4000" b="1" dirty="0">
                <a:latin typeface="+mj-lt"/>
              </a:rPr>
              <a:t>„ÜP, All-In, etc“</a:t>
            </a:r>
            <a:endParaRPr lang="en-US" sz="4000" b="1" dirty="0">
              <a:latin typeface="+mj-lt"/>
            </a:endParaRPr>
          </a:p>
        </p:txBody>
      </p:sp>
      <p:sp>
        <p:nvSpPr>
          <p:cNvPr id="4" name="Textplatzhalter 3"/>
          <p:cNvSpPr>
            <a:spLocks noGrp="1"/>
          </p:cNvSpPr>
          <p:nvPr>
            <p:ph type="body" sz="quarter" idx="10"/>
          </p:nvPr>
        </p:nvSpPr>
        <p:spPr>
          <a:xfrm>
            <a:off x="323004" y="3789040"/>
            <a:ext cx="7311600" cy="2448272"/>
          </a:xfrm>
        </p:spPr>
        <p:txBody>
          <a:bodyPr/>
          <a:lstStyle/>
          <a:p>
            <a:r>
              <a:rPr lang="de-AT" dirty="0">
                <a:latin typeface="+mj-lt"/>
              </a:rPr>
              <a:t>Dr. Andreas Jöst</a:t>
            </a:r>
          </a:p>
          <a:p>
            <a:endParaRPr lang="de-AT" dirty="0">
              <a:latin typeface="+mj-lt"/>
            </a:endParaRPr>
          </a:p>
          <a:p>
            <a:endParaRPr lang="de-AT" dirty="0">
              <a:latin typeface="+mj-lt"/>
            </a:endParaRPr>
          </a:p>
          <a:p>
            <a:r>
              <a:rPr lang="de-AT" dirty="0">
                <a:solidFill>
                  <a:srgbClr val="182C44"/>
                </a:solidFill>
                <a:latin typeface="Calibri" pitchFamily="34" charset="0"/>
              </a:rPr>
              <a:t>30. </a:t>
            </a:r>
            <a:r>
              <a:rPr lang="de-AT" dirty="0" err="1">
                <a:solidFill>
                  <a:srgbClr val="182C44"/>
                </a:solidFill>
                <a:latin typeface="Calibri" pitchFamily="34" charset="0"/>
              </a:rPr>
              <a:t>Praktiker:innenseminar</a:t>
            </a:r>
            <a:r>
              <a:rPr lang="de-AT" dirty="0">
                <a:solidFill>
                  <a:srgbClr val="182C44"/>
                </a:solidFill>
                <a:latin typeface="Calibri" pitchFamily="34" charset="0"/>
              </a:rPr>
              <a:t> </a:t>
            </a:r>
          </a:p>
          <a:p>
            <a:r>
              <a:rPr lang="de-AT" dirty="0">
                <a:solidFill>
                  <a:srgbClr val="182C44"/>
                </a:solidFill>
                <a:latin typeface="Calibri" pitchFamily="34" charset="0"/>
              </a:rPr>
              <a:t>Arbeitsrecht und Sozialrecht</a:t>
            </a:r>
          </a:p>
          <a:p>
            <a:endParaRPr lang="de-AT" dirty="0">
              <a:solidFill>
                <a:srgbClr val="182C44"/>
              </a:solidFill>
              <a:latin typeface="Calibri" pitchFamily="34" charset="0"/>
            </a:endParaRPr>
          </a:p>
          <a:p>
            <a:r>
              <a:rPr lang="de-AT" dirty="0">
                <a:solidFill>
                  <a:srgbClr val="182C44"/>
                </a:solidFill>
                <a:latin typeface="Calibri" pitchFamily="34" charset="0"/>
              </a:rPr>
              <a:t>Uni Graz 21.6.2023</a:t>
            </a:r>
          </a:p>
        </p:txBody>
      </p:sp>
      <p:pic>
        <p:nvPicPr>
          <p:cNvPr id="5" name="Picture 16">
            <a:extLst>
              <a:ext uri="{FF2B5EF4-FFF2-40B4-BE49-F238E27FC236}">
                <a16:creationId xmlns:a16="http://schemas.microsoft.com/office/drawing/2014/main" id="{5810C13C-AA8F-48A3-9CFF-B705C304C1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20272" y="476672"/>
            <a:ext cx="1524546" cy="773999"/>
          </a:xfrm>
          <a:prstGeom prst="rect">
            <a:avLst/>
          </a:prstGeom>
        </p:spPr>
      </p:pic>
    </p:spTree>
    <p:extLst>
      <p:ext uri="{BB962C8B-B14F-4D97-AF65-F5344CB8AC3E}">
        <p14:creationId xmlns:p14="http://schemas.microsoft.com/office/powerpoint/2010/main" val="3494566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10</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428604"/>
            <a:ext cx="8030696" cy="646331"/>
          </a:xfrm>
          <a:prstGeom prst="rect">
            <a:avLst/>
          </a:prstGeom>
          <a:noFill/>
          <a:ln w="9525">
            <a:noFill/>
            <a:miter lim="800000"/>
            <a:headEnd/>
            <a:tailEnd/>
          </a:ln>
          <a:effectLst/>
        </p:spPr>
        <p:txBody>
          <a:bodyPr wrap="square">
            <a:spAutoFit/>
          </a:bodyPr>
          <a:lstStyle/>
          <a:p>
            <a:endParaRPr lang="de-DE" sz="800" dirty="0">
              <a:solidFill>
                <a:srgbClr val="182C44"/>
              </a:solidFill>
              <a:latin typeface="Calibri" pitchFamily="34" charset="0"/>
            </a:endParaRPr>
          </a:p>
          <a:p>
            <a:r>
              <a:rPr lang="de-DE" sz="2800" dirty="0">
                <a:solidFill>
                  <a:srgbClr val="182C44"/>
                </a:solidFill>
                <a:latin typeface="Calibri" pitchFamily="34" charset="0"/>
                <a:sym typeface="Wingdings 3"/>
              </a:rPr>
              <a:t> Die verwaltungsstrafrechtliche Deckungsprüfung</a:t>
            </a:r>
            <a:endParaRPr lang="de-DE" sz="2800" dirty="0">
              <a:solidFill>
                <a:srgbClr val="182C44"/>
              </a:solidFill>
              <a:latin typeface="Calibri" pitchFamily="34" charset="0"/>
            </a:endParaRPr>
          </a:p>
        </p:txBody>
      </p:sp>
      <p:sp>
        <p:nvSpPr>
          <p:cNvPr id="14" name="Line 5"/>
          <p:cNvSpPr>
            <a:spLocks noChangeShapeType="1"/>
          </p:cNvSpPr>
          <p:nvPr/>
        </p:nvSpPr>
        <p:spPr bwMode="auto">
          <a:xfrm>
            <a:off x="428596" y="1357298"/>
            <a:ext cx="7416800" cy="0"/>
          </a:xfrm>
          <a:prstGeom prst="line">
            <a:avLst/>
          </a:prstGeom>
          <a:noFill/>
          <a:ln w="50800">
            <a:solidFill>
              <a:schemeClr val="bg1">
                <a:lumMod val="65000"/>
              </a:schemeClr>
            </a:solidFill>
            <a:round/>
            <a:headEnd/>
            <a:tailEnd/>
          </a:ln>
          <a:effectLst/>
        </p:spPr>
        <p:txBody>
          <a:bodyPr/>
          <a:lstStyle/>
          <a:p>
            <a:endParaRPr lang="de-DE" sz="2000" b="0" dirty="0">
              <a:solidFill>
                <a:srgbClr val="182C44"/>
              </a:solidFill>
              <a:latin typeface="Calibri" pitchFamily="34" charset="0"/>
            </a:endParaRPr>
          </a:p>
        </p:txBody>
      </p:sp>
      <p:sp>
        <p:nvSpPr>
          <p:cNvPr id="9" name="Fußzeilenplatzhalter 4"/>
          <p:cNvSpPr txBox="1">
            <a:spLocks/>
          </p:cNvSpPr>
          <p:nvPr/>
        </p:nvSpPr>
        <p:spPr bwMode="auto">
          <a:xfrm>
            <a:off x="107504" y="6215082"/>
            <a:ext cx="18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lnSpc>
                <a:spcPct val="150000"/>
              </a:lnSpc>
              <a:buFont typeface="Wingdings 3"/>
              <a:buChar char="}"/>
              <a:defRPr/>
            </a:pPr>
            <a:r>
              <a:rPr lang="de-DE" sz="1200" dirty="0">
                <a:solidFill>
                  <a:srgbClr val="182C44"/>
                </a:solidFill>
                <a:latin typeface="Calibri" pitchFamily="34" charset="0"/>
              </a:rPr>
              <a:t> (c) Dr. Andreas Jöst</a:t>
            </a:r>
          </a:p>
        </p:txBody>
      </p:sp>
      <p:sp>
        <p:nvSpPr>
          <p:cNvPr id="6" name="Rechteck 5">
            <a:extLst>
              <a:ext uri="{FF2B5EF4-FFF2-40B4-BE49-F238E27FC236}">
                <a16:creationId xmlns:a16="http://schemas.microsoft.com/office/drawing/2014/main" id="{6460E793-22AB-44B6-87D9-203BD597A0C3}"/>
              </a:ext>
            </a:extLst>
          </p:cNvPr>
          <p:cNvSpPr/>
          <p:nvPr/>
        </p:nvSpPr>
        <p:spPr>
          <a:xfrm>
            <a:off x="504615" y="1906071"/>
            <a:ext cx="8171841" cy="3477875"/>
          </a:xfrm>
          <a:prstGeom prst="rect">
            <a:avLst/>
          </a:prstGeom>
        </p:spPr>
        <p:txBody>
          <a:bodyPr wrap="square">
            <a:spAutoFit/>
          </a:bodyPr>
          <a:lstStyle/>
          <a:p>
            <a:pPr marL="285750" indent="-285750">
              <a:spcBef>
                <a:spcPts val="600"/>
              </a:spcBef>
              <a:spcAft>
                <a:spcPts val="600"/>
              </a:spcAft>
              <a:buFont typeface="Symbol" panose="05050102010706020507" pitchFamily="18" charset="2"/>
              <a:buChar char="-"/>
              <a:defRPr/>
            </a:pPr>
            <a:r>
              <a:rPr lang="de-DE" sz="1800" b="0" dirty="0">
                <a:solidFill>
                  <a:srgbClr val="13294A"/>
                </a:solidFill>
                <a:latin typeface="Calibri" panose="020F0502020204030204" pitchFamily="34" charset="0"/>
                <a:cs typeface="Calibri" panose="020F0502020204030204" pitchFamily="34" charset="0"/>
              </a:rPr>
              <a:t>Nach § 29 LSD-BG drohen im Fall der Unterentlohnung Verwaltungsstrafen</a:t>
            </a:r>
          </a:p>
          <a:p>
            <a:pPr marL="285750" indent="-285750">
              <a:spcBef>
                <a:spcPts val="600"/>
              </a:spcBef>
              <a:spcAft>
                <a:spcPts val="600"/>
              </a:spcAft>
              <a:buFont typeface="Symbol" panose="05050102010706020507" pitchFamily="18" charset="2"/>
              <a:buChar char="-"/>
              <a:defRPr/>
            </a:pPr>
            <a:r>
              <a:rPr lang="de-DE" sz="1800" b="0" dirty="0">
                <a:solidFill>
                  <a:srgbClr val="182C44"/>
                </a:solidFill>
                <a:latin typeface="Calibri" panose="020F0502020204030204" pitchFamily="34" charset="0"/>
                <a:cs typeface="Calibri" panose="020F0502020204030204" pitchFamily="34" charset="0"/>
              </a:rPr>
              <a:t>Strafrahmen (1) bis drei AN betroffen: 1.000 bis 10.000 Euro, Strafrahmen (2) mehr als drei AN betroffen: 2.000 bis 20.000 Euro, Strafrahmen (3) bis drei AN betroffen im Wiederholungsfall: 2.000 bis 20.000 Euro, Strafrahmen (4) mehr als drei AN betroffen im Wiederholungsfall: 4.000 bis 50.000 Euro</a:t>
            </a:r>
          </a:p>
          <a:p>
            <a:pPr marL="285750" indent="-285750">
              <a:spcBef>
                <a:spcPts val="600"/>
              </a:spcBef>
              <a:spcAft>
                <a:spcPts val="600"/>
              </a:spcAft>
              <a:buFont typeface="Symbol" panose="05050102010706020507" pitchFamily="18" charset="2"/>
              <a:buChar char="-"/>
              <a:defRPr/>
            </a:pPr>
            <a:r>
              <a:rPr lang="de-DE" sz="1800" b="0" dirty="0">
                <a:solidFill>
                  <a:srgbClr val="182C44"/>
                </a:solidFill>
                <a:latin typeface="Calibri" panose="020F0502020204030204" pitchFamily="34" charset="0"/>
                <a:cs typeface="Calibri" panose="020F0502020204030204" pitchFamily="34" charset="0"/>
              </a:rPr>
              <a:t>Die Bestrafung erfolgt je betroffenem AN</a:t>
            </a:r>
          </a:p>
          <a:p>
            <a:pPr marL="285750" indent="-285750">
              <a:spcBef>
                <a:spcPts val="600"/>
              </a:spcBef>
              <a:spcAft>
                <a:spcPts val="600"/>
              </a:spcAft>
              <a:buFont typeface="Symbol" panose="05050102010706020507" pitchFamily="18" charset="2"/>
              <a:buChar char="-"/>
              <a:defRPr/>
            </a:pPr>
            <a:r>
              <a:rPr lang="de-DE" sz="1800" b="0" dirty="0">
                <a:solidFill>
                  <a:srgbClr val="182C44"/>
                </a:solidFill>
                <a:latin typeface="Calibri" panose="020F0502020204030204" pitchFamily="34" charset="0"/>
                <a:cs typeface="Calibri" panose="020F0502020204030204" pitchFamily="34" charset="0"/>
              </a:rPr>
              <a:t>§ 49 (3) ASVG – Entgelte bleiben außer Betracht</a:t>
            </a:r>
          </a:p>
          <a:p>
            <a:pPr marL="285750" indent="-285750">
              <a:spcBef>
                <a:spcPts val="600"/>
              </a:spcBef>
              <a:spcAft>
                <a:spcPts val="600"/>
              </a:spcAft>
              <a:buFont typeface="Symbol" panose="05050102010706020507" pitchFamily="18" charset="2"/>
              <a:buChar char="-"/>
              <a:defRPr/>
            </a:pPr>
            <a:r>
              <a:rPr lang="de-DE" sz="1800" dirty="0">
                <a:solidFill>
                  <a:srgbClr val="182C44"/>
                </a:solidFill>
                <a:latin typeface="Calibri" panose="020F0502020204030204" pitchFamily="34" charset="0"/>
                <a:cs typeface="Calibri" panose="020F0502020204030204" pitchFamily="34" charset="0"/>
              </a:rPr>
              <a:t>Entgeltzahlungen, die das nach Gesetz, VO oder Kollv gebührende Entgelt übersteigen, dürfen auf Unterentlohnungen im jeweiligen Lohnzahlungszeitraum angerechnet werden.</a:t>
            </a:r>
          </a:p>
        </p:txBody>
      </p:sp>
    </p:spTree>
    <p:extLst>
      <p:ext uri="{BB962C8B-B14F-4D97-AF65-F5344CB8AC3E}">
        <p14:creationId xmlns:p14="http://schemas.microsoft.com/office/powerpoint/2010/main" val="354986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357313" y="3071813"/>
            <a:ext cx="6324600" cy="519112"/>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AT" sz="2800" b="1" i="0" u="none" strike="noStrike" kern="1200" cap="none" spc="0" normalizeH="0" baseline="0" noProof="0" dirty="0">
                <a:ln>
                  <a:noFill/>
                </a:ln>
                <a:solidFill>
                  <a:srgbClr val="182C44"/>
                </a:solidFill>
                <a:effectLst/>
                <a:uLnTx/>
                <a:uFillTx/>
                <a:latin typeface="Calibri" pitchFamily="34" charset="0"/>
                <a:ea typeface="+mn-ea"/>
                <a:cs typeface="Calibri" pitchFamily="34" charset="0"/>
              </a:rPr>
              <a:t>Die Kombination mit einem Zeitmodell</a:t>
            </a:r>
          </a:p>
        </p:txBody>
      </p:sp>
      <p:sp>
        <p:nvSpPr>
          <p:cNvPr id="24579" name="Foliennummernplatzhalter 3"/>
          <p:cNvSpPr>
            <a:spLocks noGrp="1"/>
          </p:cNvSpPr>
          <p:nvPr>
            <p:ph type="sldNum" sz="quarter" idx="12"/>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79022E-D3EE-4B6B-95E9-80649660FB9C}" type="slidenum">
              <a:rPr kumimoji="0" lang="de-DE" sz="1200" b="1" i="0" u="none" strike="noStrike" kern="1200" cap="none" spc="0" normalizeH="0" baseline="0" noProof="0" smtClean="0">
                <a:ln>
                  <a:noFill/>
                </a:ln>
                <a:solidFill>
                  <a:srgbClr val="4D4D4D"/>
                </a:solidFill>
                <a:effectLst/>
                <a:uLnTx/>
                <a:uFillTx/>
                <a:latin typeface="Calibri" pitchFamily="34" charset="0"/>
                <a:ea typeface="+mn-ea"/>
                <a:cs typeface="Calibri"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de-DE" sz="1200" b="1" i="0" u="none" strike="noStrike" kern="1200" cap="none" spc="0" normalizeH="0" baseline="0" noProof="0">
              <a:ln>
                <a:noFill/>
              </a:ln>
              <a:solidFill>
                <a:srgbClr val="4D4D4D"/>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2839230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0"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de-DE" sz="1200" b="0"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329610" y="107857"/>
            <a:ext cx="7416799"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a:t>
            </a:r>
            <a:r>
              <a:rPr lang="de-DE" sz="2800" dirty="0">
                <a:solidFill>
                  <a:srgbClr val="182C44"/>
                </a:solidFill>
                <a:latin typeface="Calibri" pitchFamily="34" charset="0"/>
                <a:sym typeface="Wingdings 3"/>
              </a:rPr>
              <a:t>Überblick</a:t>
            </a:r>
            <a:endPar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4" name="Line 5"/>
          <p:cNvSpPr>
            <a:spLocks noChangeShapeType="1"/>
          </p:cNvSpPr>
          <p:nvPr/>
        </p:nvSpPr>
        <p:spPr bwMode="auto">
          <a:xfrm>
            <a:off x="459902" y="836712"/>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17" name="Fußzeilenplatzhalter 4"/>
          <p:cNvSpPr txBox="1">
            <a:spLocks/>
          </p:cNvSpPr>
          <p:nvPr/>
        </p:nvSpPr>
        <p:spPr bwMode="auto">
          <a:xfrm>
            <a:off x="265830" y="6165304"/>
            <a:ext cx="18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22264E"/>
                </a:solidFill>
                <a:effectLst/>
                <a:uLnTx/>
                <a:uFillTx/>
                <a:latin typeface="Calibri" pitchFamily="34" charset="0"/>
                <a:ea typeface="+mn-ea"/>
                <a:cs typeface="+mn-cs"/>
              </a:rPr>
              <a:t> (c) Dr. Andreas Jöst</a:t>
            </a:r>
          </a:p>
        </p:txBody>
      </p:sp>
      <p:grpSp>
        <p:nvGrpSpPr>
          <p:cNvPr id="2" name="Gruppieren 1">
            <a:extLst>
              <a:ext uri="{FF2B5EF4-FFF2-40B4-BE49-F238E27FC236}">
                <a16:creationId xmlns:a16="http://schemas.microsoft.com/office/drawing/2014/main" id="{A04C5E87-D157-4401-BB20-EE5F67BCC96E}"/>
              </a:ext>
            </a:extLst>
          </p:cNvPr>
          <p:cNvGrpSpPr/>
          <p:nvPr/>
        </p:nvGrpSpPr>
        <p:grpSpPr>
          <a:xfrm>
            <a:off x="683568" y="1201071"/>
            <a:ext cx="6460829" cy="430466"/>
            <a:chOff x="683568" y="1201071"/>
            <a:chExt cx="6460829" cy="430466"/>
          </a:xfrm>
          <a:noFill/>
        </p:grpSpPr>
        <p:sp>
          <p:nvSpPr>
            <p:cNvPr id="20" name="Text Box 6">
              <a:extLst>
                <a:ext uri="{FF2B5EF4-FFF2-40B4-BE49-F238E27FC236}">
                  <a16:creationId xmlns:a16="http://schemas.microsoft.com/office/drawing/2014/main" id="{65C76990-553A-446B-821C-351F41B3CC21}"/>
                </a:ext>
              </a:extLst>
            </p:cNvPr>
            <p:cNvSpPr txBox="1">
              <a:spLocks noChangeArrowheads="1"/>
            </p:cNvSpPr>
            <p:nvPr/>
          </p:nvSpPr>
          <p:spPr bwMode="auto">
            <a:xfrm>
              <a:off x="784122" y="1294287"/>
              <a:ext cx="1551581"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Fixzeit</a:t>
              </a:r>
            </a:p>
          </p:txBody>
        </p:sp>
        <p:sp>
          <p:nvSpPr>
            <p:cNvPr id="21" name="Rectangle 14">
              <a:extLst>
                <a:ext uri="{FF2B5EF4-FFF2-40B4-BE49-F238E27FC236}">
                  <a16:creationId xmlns:a16="http://schemas.microsoft.com/office/drawing/2014/main" id="{2C1D6A66-811E-44E5-96FB-BB7670199C60}"/>
                </a:ext>
              </a:extLst>
            </p:cNvPr>
            <p:cNvSpPr>
              <a:spLocks noChangeArrowheads="1"/>
            </p:cNvSpPr>
            <p:nvPr/>
          </p:nvSpPr>
          <p:spPr bwMode="auto">
            <a:xfrm>
              <a:off x="683568" y="1201071"/>
              <a:ext cx="2589333" cy="423964"/>
            </a:xfrm>
            <a:prstGeom prst="rect">
              <a:avLst/>
            </a:prstGeom>
            <a:grpFill/>
            <a:ln w="3175" algn="ctr">
              <a:solidFill>
                <a:schemeClr val="bg1">
                  <a:lumMod val="8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22" name="Rectangle 14">
              <a:extLst>
                <a:ext uri="{FF2B5EF4-FFF2-40B4-BE49-F238E27FC236}">
                  <a16:creationId xmlns:a16="http://schemas.microsoft.com/office/drawing/2014/main" id="{4B5289CB-6185-48A2-94AB-B48824B3454B}"/>
                </a:ext>
              </a:extLst>
            </p:cNvPr>
            <p:cNvSpPr>
              <a:spLocks noChangeArrowheads="1"/>
            </p:cNvSpPr>
            <p:nvPr/>
          </p:nvSpPr>
          <p:spPr bwMode="auto">
            <a:xfrm>
              <a:off x="3469822" y="1207575"/>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grpSp>
      <p:grpSp>
        <p:nvGrpSpPr>
          <p:cNvPr id="12" name="Gruppieren 11">
            <a:extLst>
              <a:ext uri="{FF2B5EF4-FFF2-40B4-BE49-F238E27FC236}">
                <a16:creationId xmlns:a16="http://schemas.microsoft.com/office/drawing/2014/main" id="{E397E620-A9D5-498F-AB40-07406F603CCC}"/>
              </a:ext>
            </a:extLst>
          </p:cNvPr>
          <p:cNvGrpSpPr/>
          <p:nvPr/>
        </p:nvGrpSpPr>
        <p:grpSpPr>
          <a:xfrm>
            <a:off x="683501" y="1744806"/>
            <a:ext cx="7153730" cy="455003"/>
            <a:chOff x="683501" y="1745614"/>
            <a:chExt cx="7153730" cy="455003"/>
          </a:xfrm>
          <a:noFill/>
        </p:grpSpPr>
        <p:sp>
          <p:nvSpPr>
            <p:cNvPr id="26" name="Rectangle 14">
              <a:extLst>
                <a:ext uri="{FF2B5EF4-FFF2-40B4-BE49-F238E27FC236}">
                  <a16:creationId xmlns:a16="http://schemas.microsoft.com/office/drawing/2014/main" id="{19FE129D-9407-4FF6-8723-05100D0BEB5F}"/>
                </a:ext>
              </a:extLst>
            </p:cNvPr>
            <p:cNvSpPr>
              <a:spLocks noChangeArrowheads="1"/>
            </p:cNvSpPr>
            <p:nvPr/>
          </p:nvSpPr>
          <p:spPr bwMode="auto">
            <a:xfrm>
              <a:off x="7206700" y="1791555"/>
              <a:ext cx="630531"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+ 1</a:t>
              </a:r>
            </a:p>
          </p:txBody>
        </p:sp>
        <p:grpSp>
          <p:nvGrpSpPr>
            <p:cNvPr id="3" name="Gruppieren 2">
              <a:extLst>
                <a:ext uri="{FF2B5EF4-FFF2-40B4-BE49-F238E27FC236}">
                  <a16:creationId xmlns:a16="http://schemas.microsoft.com/office/drawing/2014/main" id="{8B95E716-51B7-438D-8C6A-1D535443A70E}"/>
                </a:ext>
              </a:extLst>
            </p:cNvPr>
            <p:cNvGrpSpPr/>
            <p:nvPr/>
          </p:nvGrpSpPr>
          <p:grpSpPr>
            <a:xfrm>
              <a:off x="683501" y="1745614"/>
              <a:ext cx="6469361" cy="451599"/>
              <a:chOff x="683568" y="1745614"/>
              <a:chExt cx="6469361" cy="451599"/>
            </a:xfrm>
            <a:grpFill/>
          </p:grpSpPr>
          <p:sp>
            <p:nvSpPr>
              <p:cNvPr id="24" name="Text Box 6">
                <a:extLst>
                  <a:ext uri="{FF2B5EF4-FFF2-40B4-BE49-F238E27FC236}">
                    <a16:creationId xmlns:a16="http://schemas.microsoft.com/office/drawing/2014/main" id="{938EEE62-2B2F-45AE-B76B-27AE6B3027EB}"/>
                  </a:ext>
                </a:extLst>
              </p:cNvPr>
              <p:cNvSpPr txBox="1">
                <a:spLocks noChangeArrowheads="1"/>
              </p:cNvSpPr>
              <p:nvPr/>
            </p:nvSpPr>
            <p:spPr bwMode="auto">
              <a:xfrm>
                <a:off x="797584" y="1823451"/>
                <a:ext cx="2589333"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Wochendurchrechnung</a:t>
                </a:r>
              </a:p>
            </p:txBody>
          </p:sp>
          <p:sp>
            <p:nvSpPr>
              <p:cNvPr id="25" name="Rectangle 14">
                <a:extLst>
                  <a:ext uri="{FF2B5EF4-FFF2-40B4-BE49-F238E27FC236}">
                    <a16:creationId xmlns:a16="http://schemas.microsoft.com/office/drawing/2014/main" id="{16100EB6-BD34-4638-948D-963EE137941B}"/>
                  </a:ext>
                </a:extLst>
              </p:cNvPr>
              <p:cNvSpPr>
                <a:spLocks noChangeArrowheads="1"/>
              </p:cNvSpPr>
              <p:nvPr/>
            </p:nvSpPr>
            <p:spPr bwMode="auto">
              <a:xfrm>
                <a:off x="683568" y="1745614"/>
                <a:ext cx="2589333" cy="423964"/>
              </a:xfrm>
              <a:prstGeom prst="rect">
                <a:avLst/>
              </a:prstGeom>
              <a:grpFill/>
              <a:ln w="3175" algn="ctr">
                <a:solidFill>
                  <a:schemeClr val="bg1">
                    <a:lumMod val="7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37" name="Rectangle 14">
                <a:extLst>
                  <a:ext uri="{FF2B5EF4-FFF2-40B4-BE49-F238E27FC236}">
                    <a16:creationId xmlns:a16="http://schemas.microsoft.com/office/drawing/2014/main" id="{60AF6471-CAFA-4885-9103-C883F881ABB3}"/>
                  </a:ext>
                </a:extLst>
              </p:cNvPr>
              <p:cNvSpPr>
                <a:spLocks noChangeArrowheads="1"/>
              </p:cNvSpPr>
              <p:nvPr/>
            </p:nvSpPr>
            <p:spPr bwMode="auto">
              <a:xfrm>
                <a:off x="3478354" y="1773251"/>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grpSp>
      </p:grpSp>
      <p:grpSp>
        <p:nvGrpSpPr>
          <p:cNvPr id="15" name="Gruppieren 14">
            <a:extLst>
              <a:ext uri="{FF2B5EF4-FFF2-40B4-BE49-F238E27FC236}">
                <a16:creationId xmlns:a16="http://schemas.microsoft.com/office/drawing/2014/main" id="{C7428E34-FB9E-4A1E-8519-61307EA094CB}"/>
              </a:ext>
            </a:extLst>
          </p:cNvPr>
          <p:cNvGrpSpPr/>
          <p:nvPr/>
        </p:nvGrpSpPr>
        <p:grpSpPr>
          <a:xfrm>
            <a:off x="666633" y="2892536"/>
            <a:ext cx="7170665" cy="423962"/>
            <a:chOff x="666633" y="2892536"/>
            <a:chExt cx="7170665" cy="423962"/>
          </a:xfrm>
          <a:noFill/>
        </p:grpSpPr>
        <p:sp>
          <p:nvSpPr>
            <p:cNvPr id="45" name="Rectangle 14">
              <a:extLst>
                <a:ext uri="{FF2B5EF4-FFF2-40B4-BE49-F238E27FC236}">
                  <a16:creationId xmlns:a16="http://schemas.microsoft.com/office/drawing/2014/main" id="{B67EE1DD-2A4B-4478-9BD5-FDC15B3AF335}"/>
                </a:ext>
              </a:extLst>
            </p:cNvPr>
            <p:cNvSpPr>
              <a:spLocks noChangeArrowheads="1"/>
            </p:cNvSpPr>
            <p:nvPr/>
          </p:nvSpPr>
          <p:spPr bwMode="auto">
            <a:xfrm>
              <a:off x="7206767" y="2897701"/>
              <a:ext cx="630531"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+ 1</a:t>
              </a:r>
            </a:p>
          </p:txBody>
        </p:sp>
        <p:grpSp>
          <p:nvGrpSpPr>
            <p:cNvPr id="5" name="Gruppieren 4">
              <a:extLst>
                <a:ext uri="{FF2B5EF4-FFF2-40B4-BE49-F238E27FC236}">
                  <a16:creationId xmlns:a16="http://schemas.microsoft.com/office/drawing/2014/main" id="{B7EE5C31-7ABF-4A8D-8C46-23A0DA1647B6}"/>
                </a:ext>
              </a:extLst>
            </p:cNvPr>
            <p:cNvGrpSpPr/>
            <p:nvPr/>
          </p:nvGrpSpPr>
          <p:grpSpPr>
            <a:xfrm>
              <a:off x="666633" y="2892536"/>
              <a:ext cx="6477764" cy="423962"/>
              <a:chOff x="666632" y="2890251"/>
              <a:chExt cx="6477764" cy="423962"/>
            </a:xfrm>
            <a:grpFill/>
          </p:grpSpPr>
          <p:sp>
            <p:nvSpPr>
              <p:cNvPr id="28" name="Text Box 8">
                <a:extLst>
                  <a:ext uri="{FF2B5EF4-FFF2-40B4-BE49-F238E27FC236}">
                    <a16:creationId xmlns:a16="http://schemas.microsoft.com/office/drawing/2014/main" id="{646FA88D-5752-4756-ADE4-6FE20A8241A6}"/>
                  </a:ext>
                </a:extLst>
              </p:cNvPr>
              <p:cNvSpPr txBox="1">
                <a:spLocks noChangeArrowheads="1"/>
              </p:cNvSpPr>
              <p:nvPr/>
            </p:nvSpPr>
            <p:spPr bwMode="auto">
              <a:xfrm>
                <a:off x="797584" y="2946621"/>
                <a:ext cx="1447604"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Schicht</a:t>
                </a:r>
              </a:p>
            </p:txBody>
          </p:sp>
          <p:sp>
            <p:nvSpPr>
              <p:cNvPr id="29" name="Rectangle 13">
                <a:extLst>
                  <a:ext uri="{FF2B5EF4-FFF2-40B4-BE49-F238E27FC236}">
                    <a16:creationId xmlns:a16="http://schemas.microsoft.com/office/drawing/2014/main" id="{58A054AC-CF4A-4AAF-B2EE-448513379CE7}"/>
                  </a:ext>
                </a:extLst>
              </p:cNvPr>
              <p:cNvSpPr>
                <a:spLocks noChangeArrowheads="1"/>
              </p:cNvSpPr>
              <p:nvPr/>
            </p:nvSpPr>
            <p:spPr bwMode="auto">
              <a:xfrm>
                <a:off x="666632" y="2890251"/>
                <a:ext cx="2589334" cy="423962"/>
              </a:xfrm>
              <a:prstGeom prst="rect">
                <a:avLst/>
              </a:prstGeom>
              <a:grpFill/>
              <a:ln w="3175" algn="ctr">
                <a:solidFill>
                  <a:schemeClr val="bg1">
                    <a:lumMod val="7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49" name="Rectangle 14">
                <a:extLst>
                  <a:ext uri="{FF2B5EF4-FFF2-40B4-BE49-F238E27FC236}">
                    <a16:creationId xmlns:a16="http://schemas.microsoft.com/office/drawing/2014/main" id="{16D77361-396A-47A2-B82F-C62B0BF83718}"/>
                  </a:ext>
                </a:extLst>
              </p:cNvPr>
              <p:cNvSpPr>
                <a:spLocks noChangeArrowheads="1"/>
              </p:cNvSpPr>
              <p:nvPr/>
            </p:nvSpPr>
            <p:spPr bwMode="auto">
              <a:xfrm>
                <a:off x="3469821" y="2890251"/>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grpSp>
      </p:grpSp>
      <p:sp>
        <p:nvSpPr>
          <p:cNvPr id="72" name="Text Box 10">
            <a:extLst>
              <a:ext uri="{FF2B5EF4-FFF2-40B4-BE49-F238E27FC236}">
                <a16:creationId xmlns:a16="http://schemas.microsoft.com/office/drawing/2014/main" id="{70101A10-73FC-4547-AFD6-A209920A9198}"/>
              </a:ext>
            </a:extLst>
          </p:cNvPr>
          <p:cNvSpPr txBox="1">
            <a:spLocks noChangeArrowheads="1"/>
          </p:cNvSpPr>
          <p:nvPr/>
        </p:nvSpPr>
        <p:spPr bwMode="auto">
          <a:xfrm>
            <a:off x="614493" y="5861421"/>
            <a:ext cx="8151691" cy="313350"/>
          </a:xfrm>
          <a:prstGeom prst="rect">
            <a:avLst/>
          </a:prstGeom>
          <a:no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Generell: Der KV kann gem § 4 (1) AZG eine Normalarbeitszeit bis 10 Std / Tag zulassen</a:t>
            </a:r>
          </a:p>
        </p:txBody>
      </p:sp>
      <p:grpSp>
        <p:nvGrpSpPr>
          <p:cNvPr id="16" name="Gruppieren 15">
            <a:extLst>
              <a:ext uri="{FF2B5EF4-FFF2-40B4-BE49-F238E27FC236}">
                <a16:creationId xmlns:a16="http://schemas.microsoft.com/office/drawing/2014/main" id="{86C7B8E6-98E2-4955-9A7C-2A3FC1430009}"/>
              </a:ext>
            </a:extLst>
          </p:cNvPr>
          <p:cNvGrpSpPr/>
          <p:nvPr/>
        </p:nvGrpSpPr>
        <p:grpSpPr>
          <a:xfrm>
            <a:off x="675165" y="3469484"/>
            <a:ext cx="8199060" cy="464295"/>
            <a:chOff x="675165" y="3469484"/>
            <a:chExt cx="8199060" cy="464295"/>
          </a:xfrm>
          <a:noFill/>
        </p:grpSpPr>
        <p:sp>
          <p:nvSpPr>
            <p:cNvPr id="52" name="Rectangle 14">
              <a:extLst>
                <a:ext uri="{FF2B5EF4-FFF2-40B4-BE49-F238E27FC236}">
                  <a16:creationId xmlns:a16="http://schemas.microsoft.com/office/drawing/2014/main" id="{BDA746EF-C76F-4BE6-950B-C92380527FB3}"/>
                </a:ext>
              </a:extLst>
            </p:cNvPr>
            <p:cNvSpPr>
              <a:spLocks noChangeArrowheads="1"/>
            </p:cNvSpPr>
            <p:nvPr/>
          </p:nvSpPr>
          <p:spPr bwMode="auto">
            <a:xfrm>
              <a:off x="7215300" y="3517267"/>
              <a:ext cx="1658925"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+ 4</a:t>
              </a:r>
            </a:p>
          </p:txBody>
        </p:sp>
        <p:grpSp>
          <p:nvGrpSpPr>
            <p:cNvPr id="6" name="Gruppieren 5">
              <a:extLst>
                <a:ext uri="{FF2B5EF4-FFF2-40B4-BE49-F238E27FC236}">
                  <a16:creationId xmlns:a16="http://schemas.microsoft.com/office/drawing/2014/main" id="{A084192D-CFB0-45BD-8F10-FF6D1CBDFD90}"/>
                </a:ext>
              </a:extLst>
            </p:cNvPr>
            <p:cNvGrpSpPr/>
            <p:nvPr/>
          </p:nvGrpSpPr>
          <p:grpSpPr>
            <a:xfrm>
              <a:off x="675165" y="3469484"/>
              <a:ext cx="6477764" cy="464295"/>
              <a:chOff x="675165" y="3469484"/>
              <a:chExt cx="6477764" cy="464295"/>
            </a:xfrm>
            <a:grpFill/>
          </p:grpSpPr>
          <p:sp>
            <p:nvSpPr>
              <p:cNvPr id="50" name="Text Box 8">
                <a:extLst>
                  <a:ext uri="{FF2B5EF4-FFF2-40B4-BE49-F238E27FC236}">
                    <a16:creationId xmlns:a16="http://schemas.microsoft.com/office/drawing/2014/main" id="{D9742C8E-566D-4E25-8B94-D4BC7757D411}"/>
                  </a:ext>
                </a:extLst>
              </p:cNvPr>
              <p:cNvSpPr txBox="1">
                <a:spLocks noChangeArrowheads="1"/>
              </p:cNvSpPr>
              <p:nvPr/>
            </p:nvSpPr>
            <p:spPr bwMode="auto">
              <a:xfrm>
                <a:off x="806117" y="3547327"/>
                <a:ext cx="2252954"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Schicht erweitert</a:t>
                </a:r>
              </a:p>
            </p:txBody>
          </p:sp>
          <p:sp>
            <p:nvSpPr>
              <p:cNvPr id="51" name="Rectangle 13">
                <a:extLst>
                  <a:ext uri="{FF2B5EF4-FFF2-40B4-BE49-F238E27FC236}">
                    <a16:creationId xmlns:a16="http://schemas.microsoft.com/office/drawing/2014/main" id="{0E0FFB8F-B41C-4329-AA96-63A406D2AEE6}"/>
                  </a:ext>
                </a:extLst>
              </p:cNvPr>
              <p:cNvSpPr>
                <a:spLocks noChangeArrowheads="1"/>
              </p:cNvSpPr>
              <p:nvPr/>
            </p:nvSpPr>
            <p:spPr bwMode="auto">
              <a:xfrm>
                <a:off x="675165" y="3469484"/>
                <a:ext cx="2589334" cy="464295"/>
              </a:xfrm>
              <a:prstGeom prst="rect">
                <a:avLst/>
              </a:prstGeom>
              <a:grpFill/>
              <a:ln w="3175" algn="ctr">
                <a:solidFill>
                  <a:schemeClr val="bg1">
                    <a:lumMod val="7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53" name="Rectangle 14">
                <a:extLst>
                  <a:ext uri="{FF2B5EF4-FFF2-40B4-BE49-F238E27FC236}">
                    <a16:creationId xmlns:a16="http://schemas.microsoft.com/office/drawing/2014/main" id="{80743985-B18A-4AD2-9E45-3BC7985DEFAF}"/>
                  </a:ext>
                </a:extLst>
              </p:cNvPr>
              <p:cNvSpPr>
                <a:spLocks noChangeArrowheads="1"/>
              </p:cNvSpPr>
              <p:nvPr/>
            </p:nvSpPr>
            <p:spPr bwMode="auto">
              <a:xfrm>
                <a:off x="3478354" y="3509817"/>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sp>
            <p:nvSpPr>
              <p:cNvPr id="73" name="Text Box 6">
                <a:extLst>
                  <a:ext uri="{FF2B5EF4-FFF2-40B4-BE49-F238E27FC236}">
                    <a16:creationId xmlns:a16="http://schemas.microsoft.com/office/drawing/2014/main" id="{7C1EF312-DC3F-42FF-AB45-FB25AC4593F9}"/>
                  </a:ext>
                </a:extLst>
              </p:cNvPr>
              <p:cNvSpPr txBox="1">
                <a:spLocks noChangeArrowheads="1"/>
              </p:cNvSpPr>
              <p:nvPr/>
            </p:nvSpPr>
            <p:spPr bwMode="auto">
              <a:xfrm>
                <a:off x="2677963" y="3557759"/>
                <a:ext cx="459500"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dirty="0">
                    <a:solidFill>
                      <a:srgbClr val="182C44"/>
                    </a:solidFill>
                    <a:latin typeface="Calibri" pitchFamily="34" charset="0"/>
                    <a:cs typeface="Calibri" pitchFamily="34" charset="0"/>
                  </a:rPr>
                  <a:t>KV</a:t>
                </a:r>
              </a:p>
            </p:txBody>
          </p:sp>
        </p:grpSp>
      </p:grpSp>
      <p:grpSp>
        <p:nvGrpSpPr>
          <p:cNvPr id="18" name="Gruppieren 17">
            <a:extLst>
              <a:ext uri="{FF2B5EF4-FFF2-40B4-BE49-F238E27FC236}">
                <a16:creationId xmlns:a16="http://schemas.microsoft.com/office/drawing/2014/main" id="{294B4CCC-045C-4C40-9E46-DA139DD74C9B}"/>
              </a:ext>
            </a:extLst>
          </p:cNvPr>
          <p:cNvGrpSpPr/>
          <p:nvPr/>
        </p:nvGrpSpPr>
        <p:grpSpPr>
          <a:xfrm>
            <a:off x="703124" y="4106609"/>
            <a:ext cx="7134107" cy="443904"/>
            <a:chOff x="703124" y="4106609"/>
            <a:chExt cx="7134107" cy="443904"/>
          </a:xfrm>
          <a:noFill/>
        </p:grpSpPr>
        <p:sp>
          <p:nvSpPr>
            <p:cNvPr id="60" name="Rectangle 14">
              <a:extLst>
                <a:ext uri="{FF2B5EF4-FFF2-40B4-BE49-F238E27FC236}">
                  <a16:creationId xmlns:a16="http://schemas.microsoft.com/office/drawing/2014/main" id="{DC15B1CB-6FAE-46FB-BFE2-0438913E20AF}"/>
                </a:ext>
              </a:extLst>
            </p:cNvPr>
            <p:cNvSpPr>
              <a:spLocks noChangeArrowheads="1"/>
            </p:cNvSpPr>
            <p:nvPr/>
          </p:nvSpPr>
          <p:spPr bwMode="auto">
            <a:xfrm>
              <a:off x="7206700" y="4121509"/>
              <a:ext cx="630531"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+ 1</a:t>
              </a:r>
            </a:p>
          </p:txBody>
        </p:sp>
        <p:grpSp>
          <p:nvGrpSpPr>
            <p:cNvPr id="7" name="Gruppieren 6">
              <a:extLst>
                <a:ext uri="{FF2B5EF4-FFF2-40B4-BE49-F238E27FC236}">
                  <a16:creationId xmlns:a16="http://schemas.microsoft.com/office/drawing/2014/main" id="{79459B19-CD9D-44BD-AF62-E3E7BA786F2E}"/>
                </a:ext>
              </a:extLst>
            </p:cNvPr>
            <p:cNvGrpSpPr/>
            <p:nvPr/>
          </p:nvGrpSpPr>
          <p:grpSpPr>
            <a:xfrm>
              <a:off x="703124" y="4106609"/>
              <a:ext cx="6449738" cy="443904"/>
              <a:chOff x="703124" y="4106609"/>
              <a:chExt cx="6449738" cy="443904"/>
            </a:xfrm>
            <a:grpFill/>
          </p:grpSpPr>
          <p:sp>
            <p:nvSpPr>
              <p:cNvPr id="58" name="Text Box 16">
                <a:extLst>
                  <a:ext uri="{FF2B5EF4-FFF2-40B4-BE49-F238E27FC236}">
                    <a16:creationId xmlns:a16="http://schemas.microsoft.com/office/drawing/2014/main" id="{4D2C26A0-62CD-42BE-8080-79626056608A}"/>
                  </a:ext>
                </a:extLst>
              </p:cNvPr>
              <p:cNvSpPr txBox="1">
                <a:spLocks noChangeArrowheads="1"/>
              </p:cNvSpPr>
              <p:nvPr/>
            </p:nvSpPr>
            <p:spPr bwMode="auto">
              <a:xfrm>
                <a:off x="857778" y="4217221"/>
                <a:ext cx="2224494"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Durchrechnung</a:t>
                </a:r>
              </a:p>
            </p:txBody>
          </p:sp>
          <p:sp>
            <p:nvSpPr>
              <p:cNvPr id="59" name="Rectangle 17">
                <a:extLst>
                  <a:ext uri="{FF2B5EF4-FFF2-40B4-BE49-F238E27FC236}">
                    <a16:creationId xmlns:a16="http://schemas.microsoft.com/office/drawing/2014/main" id="{A7B840AD-B363-4A5D-9CB6-86C1E2C5118D}"/>
                  </a:ext>
                </a:extLst>
              </p:cNvPr>
              <p:cNvSpPr>
                <a:spLocks noChangeArrowheads="1"/>
              </p:cNvSpPr>
              <p:nvPr/>
            </p:nvSpPr>
            <p:spPr bwMode="auto">
              <a:xfrm>
                <a:off x="703124" y="4140986"/>
                <a:ext cx="2589334" cy="409527"/>
              </a:xfrm>
              <a:prstGeom prst="rect">
                <a:avLst/>
              </a:prstGeom>
              <a:grpFill/>
              <a:ln w="3175" algn="ctr">
                <a:solidFill>
                  <a:schemeClr val="bg1">
                    <a:lumMod val="7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61" name="Rectangle 14">
                <a:extLst>
                  <a:ext uri="{FF2B5EF4-FFF2-40B4-BE49-F238E27FC236}">
                    <a16:creationId xmlns:a16="http://schemas.microsoft.com/office/drawing/2014/main" id="{37215F99-2542-4A02-A04B-EBF6A0950C91}"/>
                  </a:ext>
                </a:extLst>
              </p:cNvPr>
              <p:cNvSpPr>
                <a:spLocks noChangeArrowheads="1"/>
              </p:cNvSpPr>
              <p:nvPr/>
            </p:nvSpPr>
            <p:spPr bwMode="auto">
              <a:xfrm>
                <a:off x="3478287" y="4106609"/>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sp>
            <p:nvSpPr>
              <p:cNvPr id="74" name="Text Box 6">
                <a:extLst>
                  <a:ext uri="{FF2B5EF4-FFF2-40B4-BE49-F238E27FC236}">
                    <a16:creationId xmlns:a16="http://schemas.microsoft.com/office/drawing/2014/main" id="{278A86D9-46B2-446C-8B07-4584C8CBD3ED}"/>
                  </a:ext>
                </a:extLst>
              </p:cNvPr>
              <p:cNvSpPr txBox="1">
                <a:spLocks noChangeArrowheads="1"/>
              </p:cNvSpPr>
              <p:nvPr/>
            </p:nvSpPr>
            <p:spPr bwMode="auto">
              <a:xfrm>
                <a:off x="2677963" y="4215492"/>
                <a:ext cx="459500"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dirty="0">
                    <a:solidFill>
                      <a:srgbClr val="182C44"/>
                    </a:solidFill>
                    <a:latin typeface="Calibri" pitchFamily="34" charset="0"/>
                    <a:cs typeface="Calibri" pitchFamily="34" charset="0"/>
                  </a:rPr>
                  <a:t>KV</a:t>
                </a:r>
              </a:p>
            </p:txBody>
          </p:sp>
        </p:grpSp>
      </p:grpSp>
      <p:grpSp>
        <p:nvGrpSpPr>
          <p:cNvPr id="19" name="Gruppieren 18">
            <a:extLst>
              <a:ext uri="{FF2B5EF4-FFF2-40B4-BE49-F238E27FC236}">
                <a16:creationId xmlns:a16="http://schemas.microsoft.com/office/drawing/2014/main" id="{2568FD65-3595-447B-96BE-9CA4E01B7C7C}"/>
              </a:ext>
            </a:extLst>
          </p:cNvPr>
          <p:cNvGrpSpPr/>
          <p:nvPr/>
        </p:nvGrpSpPr>
        <p:grpSpPr>
          <a:xfrm>
            <a:off x="703124" y="4659313"/>
            <a:ext cx="7636051" cy="463575"/>
            <a:chOff x="703124" y="4659313"/>
            <a:chExt cx="7636051" cy="463575"/>
          </a:xfrm>
          <a:noFill/>
        </p:grpSpPr>
        <p:sp>
          <p:nvSpPr>
            <p:cNvPr id="70" name="Rectangle 14">
              <a:extLst>
                <a:ext uri="{FF2B5EF4-FFF2-40B4-BE49-F238E27FC236}">
                  <a16:creationId xmlns:a16="http://schemas.microsoft.com/office/drawing/2014/main" id="{923B1782-34EE-47D9-8EFF-CEEBBFFFCFAE}"/>
                </a:ext>
              </a:extLst>
            </p:cNvPr>
            <p:cNvSpPr>
              <a:spLocks noChangeArrowheads="1"/>
            </p:cNvSpPr>
            <p:nvPr/>
          </p:nvSpPr>
          <p:spPr bwMode="auto">
            <a:xfrm>
              <a:off x="7205338" y="4677865"/>
              <a:ext cx="1133837"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+ 2</a:t>
              </a:r>
            </a:p>
          </p:txBody>
        </p:sp>
        <p:grpSp>
          <p:nvGrpSpPr>
            <p:cNvPr id="8" name="Gruppieren 7">
              <a:extLst>
                <a:ext uri="{FF2B5EF4-FFF2-40B4-BE49-F238E27FC236}">
                  <a16:creationId xmlns:a16="http://schemas.microsoft.com/office/drawing/2014/main" id="{1D6FF3E3-DEA3-4CD1-A115-4BF9CD295887}"/>
                </a:ext>
              </a:extLst>
            </p:cNvPr>
            <p:cNvGrpSpPr/>
            <p:nvPr/>
          </p:nvGrpSpPr>
          <p:grpSpPr>
            <a:xfrm>
              <a:off x="703124" y="4659313"/>
              <a:ext cx="6449738" cy="463575"/>
              <a:chOff x="703124" y="4657311"/>
              <a:chExt cx="6449738" cy="463575"/>
            </a:xfrm>
            <a:grpFill/>
          </p:grpSpPr>
          <p:sp>
            <p:nvSpPr>
              <p:cNvPr id="40" name="Text Box 10">
                <a:extLst>
                  <a:ext uri="{FF2B5EF4-FFF2-40B4-BE49-F238E27FC236}">
                    <a16:creationId xmlns:a16="http://schemas.microsoft.com/office/drawing/2014/main" id="{91C3629D-D662-44E3-AD03-FAFAA2D37C9B}"/>
                  </a:ext>
                </a:extLst>
              </p:cNvPr>
              <p:cNvSpPr txBox="1">
                <a:spLocks noChangeArrowheads="1"/>
              </p:cNvSpPr>
              <p:nvPr/>
            </p:nvSpPr>
            <p:spPr bwMode="auto">
              <a:xfrm>
                <a:off x="841565" y="4715765"/>
                <a:ext cx="939832"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Gleitzeit</a:t>
                </a:r>
              </a:p>
            </p:txBody>
          </p:sp>
          <p:sp>
            <p:nvSpPr>
              <p:cNvPr id="41" name="Rectangle 11">
                <a:extLst>
                  <a:ext uri="{FF2B5EF4-FFF2-40B4-BE49-F238E27FC236}">
                    <a16:creationId xmlns:a16="http://schemas.microsoft.com/office/drawing/2014/main" id="{4B7EB42E-05A2-485E-82B2-F1F6045B6CA0}"/>
                  </a:ext>
                </a:extLst>
              </p:cNvPr>
              <p:cNvSpPr>
                <a:spLocks noChangeArrowheads="1"/>
              </p:cNvSpPr>
              <p:nvPr/>
            </p:nvSpPr>
            <p:spPr bwMode="auto">
              <a:xfrm>
                <a:off x="703124" y="4695163"/>
                <a:ext cx="2589334" cy="425723"/>
              </a:xfrm>
              <a:prstGeom prst="rect">
                <a:avLst/>
              </a:prstGeom>
              <a:grpFill/>
              <a:ln w="3175" algn="ctr">
                <a:solidFill>
                  <a:schemeClr val="bg1">
                    <a:lumMod val="8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71" name="Rectangle 14">
                <a:extLst>
                  <a:ext uri="{FF2B5EF4-FFF2-40B4-BE49-F238E27FC236}">
                    <a16:creationId xmlns:a16="http://schemas.microsoft.com/office/drawing/2014/main" id="{F4991655-ACFE-448D-96AD-C856A26F18BB}"/>
                  </a:ext>
                </a:extLst>
              </p:cNvPr>
              <p:cNvSpPr>
                <a:spLocks noChangeArrowheads="1"/>
              </p:cNvSpPr>
              <p:nvPr/>
            </p:nvSpPr>
            <p:spPr bwMode="auto">
              <a:xfrm>
                <a:off x="3478287" y="4657311"/>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sp>
            <p:nvSpPr>
              <p:cNvPr id="75" name="Text Box 6">
                <a:extLst>
                  <a:ext uri="{FF2B5EF4-FFF2-40B4-BE49-F238E27FC236}">
                    <a16:creationId xmlns:a16="http://schemas.microsoft.com/office/drawing/2014/main" id="{BEB3E40D-B100-40FC-82E6-66448686DC99}"/>
                  </a:ext>
                </a:extLst>
              </p:cNvPr>
              <p:cNvSpPr txBox="1">
                <a:spLocks noChangeArrowheads="1"/>
              </p:cNvSpPr>
              <p:nvPr/>
            </p:nvSpPr>
            <p:spPr bwMode="auto">
              <a:xfrm>
                <a:off x="2670326" y="4786841"/>
                <a:ext cx="459500"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dirty="0">
                    <a:solidFill>
                      <a:srgbClr val="182C44"/>
                    </a:solidFill>
                    <a:latin typeface="Calibri" pitchFamily="34" charset="0"/>
                    <a:cs typeface="Calibri" pitchFamily="34" charset="0"/>
                  </a:rPr>
                  <a:t>BV</a:t>
                </a:r>
              </a:p>
            </p:txBody>
          </p:sp>
        </p:grpSp>
      </p:grpSp>
      <p:grpSp>
        <p:nvGrpSpPr>
          <p:cNvPr id="23" name="Gruppieren 22">
            <a:extLst>
              <a:ext uri="{FF2B5EF4-FFF2-40B4-BE49-F238E27FC236}">
                <a16:creationId xmlns:a16="http://schemas.microsoft.com/office/drawing/2014/main" id="{2BBCE081-518C-4DF8-8B09-08897D490504}"/>
              </a:ext>
            </a:extLst>
          </p:cNvPr>
          <p:cNvGrpSpPr/>
          <p:nvPr/>
        </p:nvGrpSpPr>
        <p:grpSpPr>
          <a:xfrm>
            <a:off x="682153" y="5210172"/>
            <a:ext cx="8202768" cy="425723"/>
            <a:chOff x="682153" y="5210172"/>
            <a:chExt cx="8202768" cy="425723"/>
          </a:xfrm>
          <a:noFill/>
        </p:grpSpPr>
        <p:sp>
          <p:nvSpPr>
            <p:cNvPr id="62" name="Rectangle 14">
              <a:extLst>
                <a:ext uri="{FF2B5EF4-FFF2-40B4-BE49-F238E27FC236}">
                  <a16:creationId xmlns:a16="http://schemas.microsoft.com/office/drawing/2014/main" id="{F8C56936-7FEC-4A1E-AE3C-1F6FEEBB04E2}"/>
                </a:ext>
              </a:extLst>
            </p:cNvPr>
            <p:cNvSpPr>
              <a:spLocks noChangeArrowheads="1"/>
            </p:cNvSpPr>
            <p:nvPr/>
          </p:nvSpPr>
          <p:spPr bwMode="auto">
            <a:xfrm>
              <a:off x="7190556" y="5219383"/>
              <a:ext cx="1694365"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+ 4</a:t>
              </a:r>
            </a:p>
          </p:txBody>
        </p:sp>
        <p:grpSp>
          <p:nvGrpSpPr>
            <p:cNvPr id="9" name="Gruppieren 8">
              <a:extLst>
                <a:ext uri="{FF2B5EF4-FFF2-40B4-BE49-F238E27FC236}">
                  <a16:creationId xmlns:a16="http://schemas.microsoft.com/office/drawing/2014/main" id="{A9EE2D55-9AD0-4300-A6CA-925C4B8C2E7B}"/>
                </a:ext>
              </a:extLst>
            </p:cNvPr>
            <p:cNvGrpSpPr/>
            <p:nvPr/>
          </p:nvGrpSpPr>
          <p:grpSpPr>
            <a:xfrm>
              <a:off x="682153" y="5210172"/>
              <a:ext cx="6446032" cy="425723"/>
              <a:chOff x="682153" y="5210172"/>
              <a:chExt cx="6446032" cy="425723"/>
            </a:xfrm>
            <a:grpFill/>
          </p:grpSpPr>
          <p:sp>
            <p:nvSpPr>
              <p:cNvPr id="31" name="Text Box 10">
                <a:extLst>
                  <a:ext uri="{FF2B5EF4-FFF2-40B4-BE49-F238E27FC236}">
                    <a16:creationId xmlns:a16="http://schemas.microsoft.com/office/drawing/2014/main" id="{1B113E57-BDE1-46A6-9445-79C596687B72}"/>
                  </a:ext>
                </a:extLst>
              </p:cNvPr>
              <p:cNvSpPr txBox="1">
                <a:spLocks noChangeArrowheads="1"/>
              </p:cNvSpPr>
              <p:nvPr/>
            </p:nvSpPr>
            <p:spPr bwMode="auto">
              <a:xfrm>
                <a:off x="819871" y="5303559"/>
                <a:ext cx="2096334"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Gleitzeit erweitert</a:t>
                </a:r>
              </a:p>
            </p:txBody>
          </p:sp>
          <p:sp>
            <p:nvSpPr>
              <p:cNvPr id="33" name="Rectangle 11">
                <a:extLst>
                  <a:ext uri="{FF2B5EF4-FFF2-40B4-BE49-F238E27FC236}">
                    <a16:creationId xmlns:a16="http://schemas.microsoft.com/office/drawing/2014/main" id="{4866072F-5807-436C-A85A-3A648B74E3BE}"/>
                  </a:ext>
                </a:extLst>
              </p:cNvPr>
              <p:cNvSpPr>
                <a:spLocks noChangeArrowheads="1"/>
              </p:cNvSpPr>
              <p:nvPr/>
            </p:nvSpPr>
            <p:spPr bwMode="auto">
              <a:xfrm>
                <a:off x="682153" y="5210172"/>
                <a:ext cx="2589334" cy="425723"/>
              </a:xfrm>
              <a:prstGeom prst="rect">
                <a:avLst/>
              </a:prstGeom>
              <a:grpFill/>
              <a:ln w="3175" algn="ctr">
                <a:solidFill>
                  <a:schemeClr val="bg1">
                    <a:lumMod val="8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63" name="Rectangle 14">
                <a:extLst>
                  <a:ext uri="{FF2B5EF4-FFF2-40B4-BE49-F238E27FC236}">
                    <a16:creationId xmlns:a16="http://schemas.microsoft.com/office/drawing/2014/main" id="{AAD584FC-A0B8-4FD8-87B3-607C1CAD94E5}"/>
                  </a:ext>
                </a:extLst>
              </p:cNvPr>
              <p:cNvSpPr>
                <a:spLocks noChangeArrowheads="1"/>
              </p:cNvSpPr>
              <p:nvPr/>
            </p:nvSpPr>
            <p:spPr bwMode="auto">
              <a:xfrm>
                <a:off x="3453610" y="5211933"/>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sp>
            <p:nvSpPr>
              <p:cNvPr id="76" name="Text Box 6">
                <a:extLst>
                  <a:ext uri="{FF2B5EF4-FFF2-40B4-BE49-F238E27FC236}">
                    <a16:creationId xmlns:a16="http://schemas.microsoft.com/office/drawing/2014/main" id="{48229516-EAC2-47CE-88A1-E3BA128F6376}"/>
                  </a:ext>
                </a:extLst>
              </p:cNvPr>
              <p:cNvSpPr txBox="1">
                <a:spLocks noChangeArrowheads="1"/>
              </p:cNvSpPr>
              <p:nvPr/>
            </p:nvSpPr>
            <p:spPr bwMode="auto">
              <a:xfrm>
                <a:off x="2677963" y="5303559"/>
                <a:ext cx="459500"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dirty="0">
                    <a:solidFill>
                      <a:srgbClr val="182C44"/>
                    </a:solidFill>
                    <a:latin typeface="Calibri" pitchFamily="34" charset="0"/>
                    <a:cs typeface="Calibri" pitchFamily="34" charset="0"/>
                  </a:rPr>
                  <a:t>BV</a:t>
                </a:r>
              </a:p>
            </p:txBody>
          </p:sp>
        </p:grpSp>
      </p:grpSp>
      <p:grpSp>
        <p:nvGrpSpPr>
          <p:cNvPr id="13" name="Gruppieren 12">
            <a:extLst>
              <a:ext uri="{FF2B5EF4-FFF2-40B4-BE49-F238E27FC236}">
                <a16:creationId xmlns:a16="http://schemas.microsoft.com/office/drawing/2014/main" id="{97F8FF7C-549A-4CAD-A60E-D8174AED3C0E}"/>
              </a:ext>
            </a:extLst>
          </p:cNvPr>
          <p:cNvGrpSpPr/>
          <p:nvPr/>
        </p:nvGrpSpPr>
        <p:grpSpPr>
          <a:xfrm>
            <a:off x="675165" y="2285836"/>
            <a:ext cx="7634007" cy="446321"/>
            <a:chOff x="675165" y="2285836"/>
            <a:chExt cx="7634007" cy="446321"/>
          </a:xfrm>
          <a:noFill/>
        </p:grpSpPr>
        <p:sp>
          <p:nvSpPr>
            <p:cNvPr id="39" name="Rectangle 14">
              <a:extLst>
                <a:ext uri="{FF2B5EF4-FFF2-40B4-BE49-F238E27FC236}">
                  <a16:creationId xmlns:a16="http://schemas.microsoft.com/office/drawing/2014/main" id="{280B5E37-9CE4-4E73-871C-EF5F7A897351}"/>
                </a:ext>
              </a:extLst>
            </p:cNvPr>
            <p:cNvSpPr>
              <a:spLocks noChangeArrowheads="1"/>
            </p:cNvSpPr>
            <p:nvPr/>
          </p:nvSpPr>
          <p:spPr bwMode="auto">
            <a:xfrm>
              <a:off x="7175335" y="2323095"/>
              <a:ext cx="1133837" cy="409062"/>
            </a:xfrm>
            <a:prstGeom prst="rect">
              <a:avLst/>
            </a:prstGeom>
            <a:grpFill/>
            <a:ln w="12700" algn="ctr">
              <a:solidFill>
                <a:srgbClr val="182C44"/>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+ 2</a:t>
              </a:r>
            </a:p>
          </p:txBody>
        </p:sp>
        <p:grpSp>
          <p:nvGrpSpPr>
            <p:cNvPr id="4" name="Gruppieren 3">
              <a:extLst>
                <a:ext uri="{FF2B5EF4-FFF2-40B4-BE49-F238E27FC236}">
                  <a16:creationId xmlns:a16="http://schemas.microsoft.com/office/drawing/2014/main" id="{C43411DC-4712-4F7A-87E4-8DCF644486EC}"/>
                </a:ext>
              </a:extLst>
            </p:cNvPr>
            <p:cNvGrpSpPr/>
            <p:nvPr/>
          </p:nvGrpSpPr>
          <p:grpSpPr>
            <a:xfrm>
              <a:off x="675165" y="2285836"/>
              <a:ext cx="6447694" cy="440667"/>
              <a:chOff x="674543" y="2286708"/>
              <a:chExt cx="6447694" cy="440667"/>
            </a:xfrm>
            <a:grpFill/>
          </p:grpSpPr>
          <p:sp>
            <p:nvSpPr>
              <p:cNvPr id="34" name="Text Box 10">
                <a:extLst>
                  <a:ext uri="{FF2B5EF4-FFF2-40B4-BE49-F238E27FC236}">
                    <a16:creationId xmlns:a16="http://schemas.microsoft.com/office/drawing/2014/main" id="{892D67E6-CFB2-49E1-90EB-81F3B7F14398}"/>
                  </a:ext>
                </a:extLst>
              </p:cNvPr>
              <p:cNvSpPr txBox="1">
                <a:spLocks noChangeArrowheads="1"/>
              </p:cNvSpPr>
              <p:nvPr/>
            </p:nvSpPr>
            <p:spPr bwMode="auto">
              <a:xfrm>
                <a:off x="817711" y="2363873"/>
                <a:ext cx="1680795"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b="0" dirty="0">
                    <a:solidFill>
                      <a:srgbClr val="182C44"/>
                    </a:solidFill>
                    <a:latin typeface="Calibri" pitchFamily="34" charset="0"/>
                    <a:cs typeface="Calibri" pitchFamily="34" charset="0"/>
                  </a:rPr>
                  <a:t>4-Tage-Woche</a:t>
                </a:r>
              </a:p>
            </p:txBody>
          </p:sp>
          <p:sp>
            <p:nvSpPr>
              <p:cNvPr id="35" name="Rectangle 11">
                <a:extLst>
                  <a:ext uri="{FF2B5EF4-FFF2-40B4-BE49-F238E27FC236}">
                    <a16:creationId xmlns:a16="http://schemas.microsoft.com/office/drawing/2014/main" id="{BD2138C5-577B-4131-A295-EA1CE9148AC8}"/>
                  </a:ext>
                </a:extLst>
              </p:cNvPr>
              <p:cNvSpPr>
                <a:spLocks noChangeArrowheads="1"/>
              </p:cNvSpPr>
              <p:nvPr/>
            </p:nvSpPr>
            <p:spPr bwMode="auto">
              <a:xfrm>
                <a:off x="674543" y="2286708"/>
                <a:ext cx="2589333" cy="409063"/>
              </a:xfrm>
              <a:prstGeom prst="rect">
                <a:avLst/>
              </a:prstGeom>
              <a:grpFill/>
              <a:ln w="3175" algn="ctr">
                <a:solidFill>
                  <a:schemeClr val="bg1">
                    <a:lumMod val="75000"/>
                  </a:schemeClr>
                </a:solidFill>
                <a:prstDash val="dash"/>
                <a:miter lim="800000"/>
                <a:headEnd/>
                <a:tailEnd/>
              </a:ln>
            </p:spPr>
            <p:txBody>
              <a:bodyPr wrap="none" lIns="36000" tIns="18000" rIns="36000" bIns="18000" anchor="ctr"/>
              <a:lstStyle/>
              <a:p>
                <a:pPr eaLnBrk="0" hangingPunct="0"/>
                <a:endParaRPr lang="de-DE" sz="1800" b="0">
                  <a:solidFill>
                    <a:srgbClr val="182C44"/>
                  </a:solidFill>
                  <a:latin typeface="Calibri" pitchFamily="34" charset="0"/>
                  <a:cs typeface="Calibri" pitchFamily="34" charset="0"/>
                </a:endParaRPr>
              </a:p>
            </p:txBody>
          </p:sp>
          <p:sp>
            <p:nvSpPr>
              <p:cNvPr id="43" name="Rectangle 14">
                <a:extLst>
                  <a:ext uri="{FF2B5EF4-FFF2-40B4-BE49-F238E27FC236}">
                    <a16:creationId xmlns:a16="http://schemas.microsoft.com/office/drawing/2014/main" id="{DB965621-3A4D-4716-9706-22126CA5BB8A}"/>
                  </a:ext>
                </a:extLst>
              </p:cNvPr>
              <p:cNvSpPr>
                <a:spLocks noChangeArrowheads="1"/>
              </p:cNvSpPr>
              <p:nvPr/>
            </p:nvSpPr>
            <p:spPr bwMode="auto">
              <a:xfrm>
                <a:off x="3447662" y="2303413"/>
                <a:ext cx="3674575" cy="423962"/>
              </a:xfrm>
              <a:prstGeom prst="rect">
                <a:avLst/>
              </a:prstGeom>
              <a:grpFill/>
              <a:ln w="3175" algn="ctr">
                <a:solidFill>
                  <a:schemeClr val="bg1">
                    <a:lumMod val="75000"/>
                  </a:schemeClr>
                </a:solidFill>
                <a:prstDash val="dash"/>
                <a:miter lim="800000"/>
                <a:headEnd/>
                <a:tailEnd/>
              </a:ln>
            </p:spPr>
            <p:txBody>
              <a:bodyPr lIns="36000" tIns="18000" rIns="36000" bIns="18000" anchor="ctr"/>
              <a:lstStyle/>
              <a:p>
                <a:pPr eaLnBrk="0" hangingPunct="0"/>
                <a:r>
                  <a:rPr lang="de-DE" sz="1800" dirty="0">
                    <a:solidFill>
                      <a:srgbClr val="182C44"/>
                    </a:solidFill>
                    <a:latin typeface="Calibri" pitchFamily="34" charset="0"/>
                    <a:cs typeface="Calibri" pitchFamily="34" charset="0"/>
                  </a:rPr>
                  <a:t>  8 Stunden</a:t>
                </a:r>
              </a:p>
            </p:txBody>
          </p:sp>
          <p:sp>
            <p:nvSpPr>
              <p:cNvPr id="77" name="Text Box 6">
                <a:extLst>
                  <a:ext uri="{FF2B5EF4-FFF2-40B4-BE49-F238E27FC236}">
                    <a16:creationId xmlns:a16="http://schemas.microsoft.com/office/drawing/2014/main" id="{374B5BDA-9AE3-4EC5-9217-228789D36D95}"/>
                  </a:ext>
                </a:extLst>
              </p:cNvPr>
              <p:cNvSpPr txBox="1">
                <a:spLocks noChangeArrowheads="1"/>
              </p:cNvSpPr>
              <p:nvPr/>
            </p:nvSpPr>
            <p:spPr bwMode="auto">
              <a:xfrm>
                <a:off x="2700060" y="2362828"/>
                <a:ext cx="459500" cy="313350"/>
              </a:xfrm>
              <a:prstGeom prst="rect">
                <a:avLst/>
              </a:prstGeom>
              <a:grpFill/>
              <a:ln w="3175" algn="ctr">
                <a:noFill/>
                <a:miter lim="800000"/>
                <a:headEnd/>
                <a:tailEnd/>
              </a:ln>
            </p:spPr>
            <p:txBody>
              <a:bodyPr wrap="square" lIns="36000" tIns="18000" rIns="36000" bIns="18000">
                <a:spAutoFit/>
              </a:bodyPr>
              <a:lstStyle/>
              <a:p>
                <a:pPr eaLnBrk="0" hangingPunct="0"/>
                <a:r>
                  <a:rPr lang="de-AT" sz="1800" dirty="0">
                    <a:solidFill>
                      <a:srgbClr val="182C44"/>
                    </a:solidFill>
                    <a:latin typeface="Calibri" pitchFamily="34" charset="0"/>
                    <a:cs typeface="Calibri" pitchFamily="34" charset="0"/>
                  </a:rPr>
                  <a:t>BV</a:t>
                </a:r>
              </a:p>
            </p:txBody>
          </p:sp>
        </p:grpSp>
      </p:grpSp>
    </p:spTree>
    <p:extLst>
      <p:ext uri="{BB962C8B-B14F-4D97-AF65-F5344CB8AC3E}">
        <p14:creationId xmlns:p14="http://schemas.microsoft.com/office/powerpoint/2010/main" val="287373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0"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de-DE" sz="1200" b="0"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65830" y="243832"/>
            <a:ext cx="7593502" cy="892552"/>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a:t>
            </a: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rPr>
              <a:t>Ungleiche Arbeitszeitverteilung bei Teilzeit?</a:t>
            </a:r>
          </a:p>
        </p:txBody>
      </p:sp>
      <p:sp>
        <p:nvSpPr>
          <p:cNvPr id="14" name="Line 5"/>
          <p:cNvSpPr>
            <a:spLocks noChangeShapeType="1"/>
          </p:cNvSpPr>
          <p:nvPr/>
        </p:nvSpPr>
        <p:spPr bwMode="auto">
          <a:xfrm>
            <a:off x="442532" y="1340768"/>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17" name="Fußzeilenplatzhalter 4"/>
          <p:cNvSpPr txBox="1">
            <a:spLocks/>
          </p:cNvSpPr>
          <p:nvPr/>
        </p:nvSpPr>
        <p:spPr bwMode="auto">
          <a:xfrm>
            <a:off x="265830" y="6165304"/>
            <a:ext cx="18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22264E"/>
                </a:solidFill>
                <a:effectLst/>
                <a:uLnTx/>
                <a:uFillTx/>
                <a:latin typeface="Calibri" pitchFamily="34" charset="0"/>
                <a:ea typeface="+mn-ea"/>
                <a:cs typeface="+mn-cs"/>
              </a:rPr>
              <a:t> (c) Dr. Andreas Jöst</a:t>
            </a:r>
          </a:p>
        </p:txBody>
      </p:sp>
      <p:grpSp>
        <p:nvGrpSpPr>
          <p:cNvPr id="8" name="Gruppieren 7">
            <a:extLst>
              <a:ext uri="{FF2B5EF4-FFF2-40B4-BE49-F238E27FC236}">
                <a16:creationId xmlns:a16="http://schemas.microsoft.com/office/drawing/2014/main" id="{A5E5D5E0-3FDC-4029-A93D-CA7C45CD76F2}"/>
              </a:ext>
            </a:extLst>
          </p:cNvPr>
          <p:cNvGrpSpPr/>
          <p:nvPr/>
        </p:nvGrpSpPr>
        <p:grpSpPr>
          <a:xfrm>
            <a:off x="107504" y="1772816"/>
            <a:ext cx="8350696" cy="4364611"/>
            <a:chOff x="-137564" y="1097572"/>
            <a:chExt cx="7333642" cy="4364611"/>
          </a:xfrm>
        </p:grpSpPr>
        <p:sp>
          <p:nvSpPr>
            <p:cNvPr id="9" name="Text Box 1034">
              <a:extLst>
                <a:ext uri="{FF2B5EF4-FFF2-40B4-BE49-F238E27FC236}">
                  <a16:creationId xmlns:a16="http://schemas.microsoft.com/office/drawing/2014/main" id="{EAB4195E-D3D6-4D4E-B63A-D5C957B81B09}"/>
                </a:ext>
              </a:extLst>
            </p:cNvPr>
            <p:cNvSpPr txBox="1">
              <a:spLocks noChangeArrowheads="1"/>
            </p:cNvSpPr>
            <p:nvPr/>
          </p:nvSpPr>
          <p:spPr bwMode="auto">
            <a:xfrm>
              <a:off x="832562" y="1097572"/>
              <a:ext cx="6363516" cy="4364611"/>
            </a:xfrm>
            <a:prstGeom prst="rect">
              <a:avLst/>
            </a:prstGeom>
            <a:noFill/>
            <a:ln w="50800">
              <a:noFill/>
              <a:prstDash val="lgDash"/>
              <a:miter lim="800000"/>
              <a:headEnd/>
              <a:tailEnd/>
            </a:ln>
          </p:spPr>
          <p:txBody>
            <a:bodyPr wrap="square" lIns="180000" tIns="180000" rIns="180000" bIns="180000">
              <a:spAutoFit/>
            </a:bodyPr>
            <a:lstStyle/>
            <a:p>
              <a:pPr marL="285750" marR="0" lvl="0" indent="-285750" algn="l" defTabSz="914400" rtl="0" eaLnBrk="0" fontAlgn="auto" latinLnBrk="0" hangingPunct="0">
                <a:lnSpc>
                  <a:spcPct val="100000"/>
                </a:lnSpc>
                <a:spcBef>
                  <a:spcPts val="0"/>
                </a:spcBef>
                <a:spcAft>
                  <a:spcPts val="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82C44"/>
                  </a:solidFill>
                  <a:effectLst/>
                  <a:uLnTx/>
                  <a:uFillTx/>
                  <a:latin typeface="Calibri" pitchFamily="34" charset="0"/>
                  <a:ea typeface="+mn-ea"/>
                  <a:cs typeface="+mn-cs"/>
                </a:rPr>
                <a:t>Die beklagte Arbeitgeberin vereinbarte mit den klagenden Arbeitnehmern eine Durchschnittsarbeitszeit von 20 bzw 25 Stunden pro Woche. Die Verteilung sollte sich flexibel nach dem Dienstplan richten, wobei die Durchschnittsarbeitszeit in einzelnen Wochen eines Durchrechnungszeitraums von 52 Wochen über- oder unterschritten werden konnte. Der Durchrechnungszeitraum begann jeweils am 1.1. des Kalenderjahres und endete am 31. Dezember des Kalenderjahres.</a:t>
              </a:r>
            </a:p>
            <a:p>
              <a:pPr marR="0" lvl="0" algn="l" defTabSz="914400" rtl="0" eaLnBrk="0" fontAlgn="auto" latinLnBrk="0" hangingPunct="0">
                <a:lnSpc>
                  <a:spcPct val="100000"/>
                </a:lnSpc>
                <a:spcBef>
                  <a:spcPts val="0"/>
                </a:spcBef>
                <a:spcAft>
                  <a:spcPts val="0"/>
                </a:spcAft>
                <a:buClrTx/>
                <a:buSzTx/>
                <a:tabLst/>
                <a:defRPr/>
              </a:pPr>
              <a:endParaRPr kumimoji="0" lang="de-AT" sz="1800" b="0" i="0" u="none" strike="noStrike" kern="1200" cap="none" spc="0" normalizeH="0" baseline="0" noProof="0" dirty="0">
                <a:ln>
                  <a:noFill/>
                </a:ln>
                <a:solidFill>
                  <a:srgbClr val="182C44"/>
                </a:solidFill>
                <a:effectLst/>
                <a:uLnTx/>
                <a:uFillTx/>
                <a:latin typeface="Calibri" pitchFamily="34" charset="0"/>
                <a:ea typeface="+mn-ea"/>
                <a:cs typeface="+mn-cs"/>
              </a:endParaRPr>
            </a:p>
            <a:p>
              <a:pPr marL="285750" marR="0" lvl="0" indent="-285750" algn="l" defTabSz="914400" rtl="0" eaLnBrk="0" fontAlgn="auto" latinLnBrk="0" hangingPunct="0">
                <a:lnSpc>
                  <a:spcPct val="100000"/>
                </a:lnSpc>
                <a:spcBef>
                  <a:spcPts val="0"/>
                </a:spcBef>
                <a:spcAft>
                  <a:spcPts val="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82C44"/>
                  </a:solidFill>
                  <a:effectLst/>
                  <a:uLnTx/>
                  <a:uFillTx/>
                  <a:latin typeface="Calibri" pitchFamily="34" charset="0"/>
                  <a:ea typeface="+mn-ea"/>
                  <a:cs typeface="+mn-cs"/>
                </a:rPr>
                <a:t>Strittig war, ob den Arbeitnehmern ein Mehrarbeitszuschlag zusteht </a:t>
              </a:r>
            </a:p>
            <a:p>
              <a:pPr marL="285750" marR="0" lvl="0" indent="-285750" algn="l" defTabSz="914400" rtl="0" eaLnBrk="0" fontAlgn="auto" latinLnBrk="0" hangingPunct="0">
                <a:lnSpc>
                  <a:spcPct val="100000"/>
                </a:lnSpc>
                <a:spcBef>
                  <a:spcPts val="0"/>
                </a:spcBef>
                <a:spcAft>
                  <a:spcPts val="0"/>
                </a:spcAft>
                <a:buClrTx/>
                <a:buSzTx/>
                <a:buFont typeface="Symbol" panose="05050102010706020507" pitchFamily="18" charset="2"/>
                <a:buChar char="-"/>
                <a:tabLst/>
                <a:defRPr/>
              </a:pPr>
              <a:endParaRPr lang="de-AT" sz="1800" b="0" dirty="0">
                <a:solidFill>
                  <a:srgbClr val="182C44"/>
                </a:solidFill>
                <a:latin typeface="Calibri" pitchFamily="34" charset="0"/>
              </a:endParaRPr>
            </a:p>
            <a:p>
              <a:pPr marL="285750" marR="0" lvl="0" indent="-285750" algn="l" defTabSz="914400" rtl="0" eaLnBrk="0" fontAlgn="auto" latinLnBrk="0" hangingPunct="0">
                <a:lnSpc>
                  <a:spcPct val="100000"/>
                </a:lnSpc>
                <a:spcBef>
                  <a:spcPts val="0"/>
                </a:spcBef>
                <a:spcAft>
                  <a:spcPts val="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82C44"/>
                  </a:solidFill>
                  <a:effectLst/>
                  <a:uLnTx/>
                  <a:uFillTx/>
                  <a:latin typeface="Calibri" pitchFamily="34" charset="0"/>
                  <a:ea typeface="+mn-ea"/>
                  <a:cs typeface="+mn-cs"/>
                </a:rPr>
                <a:t>Der OGH: Eine Durchrechnung der Arbeitszeit von Teilzeitmitarbeitern, die keine Gleitzeitvereinbarung haben, über mehr als drei Monate ohne kollektivvertragliche Rechtsgestaltung ist nicht geeignet, den Mehrarbeitszuschlag zu vermeiden (siehe OGH 9 Ob A 18/13g)</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de-AT" sz="800" b="0" i="0" u="sng" strike="noStrike" kern="1200" cap="none" spc="0" normalizeH="0" baseline="0" noProof="0" dirty="0">
                <a:ln>
                  <a:noFill/>
                </a:ln>
                <a:solidFill>
                  <a:srgbClr val="182C44"/>
                </a:solidFill>
                <a:effectLst/>
                <a:uLnTx/>
                <a:uFillTx/>
                <a:latin typeface="Calibri" pitchFamily="34" charset="0"/>
                <a:ea typeface="+mn-ea"/>
                <a:cs typeface="+mn-cs"/>
              </a:endParaRPr>
            </a:p>
          </p:txBody>
        </p:sp>
        <p:grpSp>
          <p:nvGrpSpPr>
            <p:cNvPr id="12" name="Gruppieren 15">
              <a:extLst>
                <a:ext uri="{FF2B5EF4-FFF2-40B4-BE49-F238E27FC236}">
                  <a16:creationId xmlns:a16="http://schemas.microsoft.com/office/drawing/2014/main" id="{AF5AADFA-F04B-4F12-B643-47F783CD3CF4}"/>
                </a:ext>
              </a:extLst>
            </p:cNvPr>
            <p:cNvGrpSpPr/>
            <p:nvPr/>
          </p:nvGrpSpPr>
          <p:grpSpPr>
            <a:xfrm>
              <a:off x="-137564" y="1182550"/>
              <a:ext cx="1215983" cy="1200329"/>
              <a:chOff x="5312" y="1789773"/>
              <a:chExt cx="1215983" cy="1200329"/>
            </a:xfrm>
          </p:grpSpPr>
          <p:sp>
            <p:nvSpPr>
              <p:cNvPr id="13" name="Text Box 22">
                <a:extLst>
                  <a:ext uri="{FF2B5EF4-FFF2-40B4-BE49-F238E27FC236}">
                    <a16:creationId xmlns:a16="http://schemas.microsoft.com/office/drawing/2014/main" id="{902D54F9-970D-4514-B0D9-0CB02B9F6059}"/>
                  </a:ext>
                </a:extLst>
              </p:cNvPr>
              <p:cNvSpPr txBox="1">
                <a:spLocks noChangeArrowheads="1"/>
              </p:cNvSpPr>
              <p:nvPr/>
            </p:nvSpPr>
            <p:spPr bwMode="auto">
              <a:xfrm>
                <a:off x="252672" y="1789773"/>
                <a:ext cx="968623" cy="1200329"/>
              </a:xfrm>
              <a:prstGeom prst="rect">
                <a:avLst/>
              </a:prstGeom>
              <a:noFill/>
              <a:ln w="9525">
                <a:noFill/>
                <a:miter lim="800000"/>
                <a:headEnd/>
                <a:tailEnd/>
              </a:ln>
            </p:spPr>
            <p:txBody>
              <a:bodyPr wrap="square" anchor="ctr">
                <a:spAutoFit/>
              </a:bodyPr>
              <a:lstStyle/>
              <a:p>
                <a:pPr marL="449263" marR="0" lvl="0" indent="-449263" algn="l" defTabSz="914400" rtl="0" eaLnBrk="0" fontAlgn="base" latinLnBrk="0" hangingPunct="0">
                  <a:lnSpc>
                    <a:spcPct val="100000"/>
                  </a:lnSpc>
                  <a:spcBef>
                    <a:spcPct val="0"/>
                  </a:spcBef>
                  <a:spcAft>
                    <a:spcPct val="0"/>
                  </a:spcAft>
                  <a:buClrTx/>
                  <a:buSzTx/>
                  <a:buFontTx/>
                  <a:buNone/>
                  <a:tabLst/>
                  <a:defRPr/>
                </a:pPr>
                <a:r>
                  <a:rPr kumimoji="0" lang="de-AT" sz="7200" b="0" i="0" u="none" strike="noStrike" kern="1200" cap="none" spc="0" normalizeH="0" baseline="0" noProof="0" dirty="0">
                    <a:ln>
                      <a:noFill/>
                    </a:ln>
                    <a:solidFill>
                      <a:srgbClr val="22264E"/>
                    </a:solidFill>
                    <a:effectLst/>
                    <a:uLnTx/>
                    <a:uFillTx/>
                    <a:latin typeface="Calibri" pitchFamily="34" charset="0"/>
                    <a:ea typeface="+mn-ea"/>
                    <a:cs typeface="+mn-cs"/>
                    <a:sym typeface="Wingdings" pitchFamily="2" charset="2"/>
                  </a:rPr>
                  <a:t></a:t>
                </a:r>
                <a:endParaRPr kumimoji="0" lang="de-AT" sz="7200" b="0" i="0" u="none" strike="noStrike" kern="1200" cap="none" spc="0" normalizeH="0" baseline="0" noProof="0" dirty="0">
                  <a:ln>
                    <a:noFill/>
                  </a:ln>
                  <a:solidFill>
                    <a:srgbClr val="22264E"/>
                  </a:solidFill>
                  <a:effectLst/>
                  <a:uLnTx/>
                  <a:uFillTx/>
                  <a:latin typeface="Calibri" pitchFamily="34" charset="0"/>
                  <a:ea typeface="+mn-ea"/>
                  <a:cs typeface="+mn-cs"/>
                </a:endParaRPr>
              </a:p>
            </p:txBody>
          </p:sp>
          <p:sp>
            <p:nvSpPr>
              <p:cNvPr id="15" name="Textfeld 17">
                <a:extLst>
                  <a:ext uri="{FF2B5EF4-FFF2-40B4-BE49-F238E27FC236}">
                    <a16:creationId xmlns:a16="http://schemas.microsoft.com/office/drawing/2014/main" id="{6056448B-F71B-4DE1-AE6D-E13FC0CE6E16}"/>
                  </a:ext>
                </a:extLst>
              </p:cNvPr>
              <p:cNvSpPr txBox="1">
                <a:spLocks noChangeArrowheads="1"/>
              </p:cNvSpPr>
              <p:nvPr/>
            </p:nvSpPr>
            <p:spPr bwMode="auto">
              <a:xfrm>
                <a:off x="5312" y="2251437"/>
                <a:ext cx="970126" cy="276999"/>
              </a:xfrm>
              <a:prstGeom prst="rect">
                <a:avLst/>
              </a:prstGeom>
              <a:noFill/>
              <a:ln w="9525">
                <a:noFill/>
                <a:miter lim="800000"/>
                <a:headEnd/>
                <a:tailEnd/>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22264E"/>
                    </a:solidFill>
                    <a:effectLst/>
                    <a:uLnTx/>
                    <a:uFillTx/>
                    <a:latin typeface="Calibri" pitchFamily="34" charset="0"/>
                    <a:ea typeface="+mn-ea"/>
                    <a:cs typeface="+mn-cs"/>
                    <a:sym typeface="Webdings"/>
                  </a:rPr>
                  <a:t>Sachverhalt</a:t>
                </a:r>
                <a:endParaRPr kumimoji="0" lang="de-DE" sz="1200" b="0" i="0" u="none" strike="noStrike" kern="1200" cap="none" spc="0" normalizeH="0" baseline="0" noProof="0" dirty="0">
                  <a:ln>
                    <a:noFill/>
                  </a:ln>
                  <a:solidFill>
                    <a:srgbClr val="22264E"/>
                  </a:solidFill>
                  <a:effectLst/>
                  <a:uLnTx/>
                  <a:uFillTx/>
                  <a:latin typeface="Calibri" pitchFamily="34" charset="0"/>
                  <a:ea typeface="+mn-ea"/>
                  <a:cs typeface="+mn-cs"/>
                </a:endParaRPr>
              </a:p>
            </p:txBody>
          </p:sp>
        </p:grpSp>
      </p:grpSp>
    </p:spTree>
    <p:extLst>
      <p:ext uri="{BB962C8B-B14F-4D97-AF65-F5344CB8AC3E}">
        <p14:creationId xmlns:p14="http://schemas.microsoft.com/office/powerpoint/2010/main" val="388933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357313" y="3071813"/>
            <a:ext cx="6324600" cy="519112"/>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AT" sz="2800" b="1" i="0" u="none" strike="noStrike" kern="1200" cap="none" spc="0" normalizeH="0" baseline="0" noProof="0" dirty="0">
                <a:ln>
                  <a:noFill/>
                </a:ln>
                <a:solidFill>
                  <a:srgbClr val="182C44"/>
                </a:solidFill>
                <a:effectLst/>
                <a:uLnTx/>
                <a:uFillTx/>
                <a:latin typeface="Calibri" pitchFamily="34" charset="0"/>
                <a:ea typeface="+mn-ea"/>
                <a:cs typeface="Calibri" pitchFamily="34" charset="0"/>
              </a:rPr>
              <a:t>Pauschalentlohnung und Elternteilzeit</a:t>
            </a:r>
          </a:p>
        </p:txBody>
      </p:sp>
      <p:sp>
        <p:nvSpPr>
          <p:cNvPr id="24579" name="Foliennummernplatzhalter 3"/>
          <p:cNvSpPr>
            <a:spLocks noGrp="1"/>
          </p:cNvSpPr>
          <p:nvPr>
            <p:ph type="sldNum" sz="quarter" idx="12"/>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79022E-D3EE-4B6B-95E9-80649660FB9C}" type="slidenum">
              <a:rPr kumimoji="0" lang="de-DE" sz="1200" b="1" i="0" u="none" strike="noStrike" kern="1200" cap="none" spc="0" normalizeH="0" baseline="0" noProof="0" smtClean="0">
                <a:ln>
                  <a:noFill/>
                </a:ln>
                <a:solidFill>
                  <a:srgbClr val="4D4D4D"/>
                </a:solidFill>
                <a:effectLst/>
                <a:uLnTx/>
                <a:uFillTx/>
                <a:latin typeface="Calibri" pitchFamily="34" charset="0"/>
                <a:ea typeface="+mn-ea"/>
                <a:cs typeface="Calibri"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de-DE" sz="1200" b="1" i="0" u="none" strike="noStrike" kern="1200" cap="none" spc="0" normalizeH="0" baseline="0" noProof="0">
              <a:ln>
                <a:noFill/>
              </a:ln>
              <a:solidFill>
                <a:srgbClr val="4D4D4D"/>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916244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15</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9 Ob A 30/15z</a:t>
            </a: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229575" y="1433268"/>
            <a:ext cx="8228625" cy="4241500"/>
            <a:chOff x="235843" y="1000110"/>
            <a:chExt cx="6864132" cy="5342334"/>
          </a:xfrm>
        </p:grpSpPr>
        <p:sp>
          <p:nvSpPr>
            <p:cNvPr id="15" name="Text Box 1034"/>
            <p:cNvSpPr txBox="1">
              <a:spLocks noChangeArrowheads="1"/>
            </p:cNvSpPr>
            <p:nvPr/>
          </p:nvSpPr>
          <p:spPr bwMode="auto">
            <a:xfrm>
              <a:off x="1357290" y="1000110"/>
              <a:ext cx="5742685" cy="5342334"/>
            </a:xfrm>
            <a:prstGeom prst="rect">
              <a:avLst/>
            </a:prstGeom>
            <a:noFill/>
            <a:ln w="50800">
              <a:noFill/>
              <a:prstDash val="lgDash"/>
              <a:miter lim="800000"/>
              <a:headEnd/>
              <a:tailEnd/>
            </a:ln>
          </p:spPr>
          <p:txBody>
            <a:bodyPr wrap="square" lIns="180000" tIns="180000" rIns="180000" bIns="180000">
              <a:spAutoFit/>
            </a:bodyPr>
            <a:lstStyle/>
            <a:p>
              <a:pPr marL="285750" indent="-285750">
                <a:buFontTx/>
                <a:buChar char="-"/>
              </a:pPr>
              <a:r>
                <a:rPr lang="de-AT" sz="1800" b="0" dirty="0">
                  <a:solidFill>
                    <a:srgbClr val="182C44"/>
                  </a:solidFill>
                  <a:latin typeface="Calibri" pitchFamily="34" charset="0"/>
                  <a:cs typeface="Calibri" pitchFamily="34" charset="0"/>
                </a:rPr>
                <a:t>Die klagende Arbeitnehmerin hat Anspruch auf ein Überstundenpauschale, das jederzeit ohne Angabe von Gründen widerrufen oder gemindert werden kann. Im Anschluss an die Karenz nach der Geburt ihres Kindes nahm die Arbeitnehmerin Elternteilzeit in Anspruch und </a:t>
              </a:r>
              <a:r>
                <a:rPr lang="de-AT" sz="1800" dirty="0">
                  <a:solidFill>
                    <a:srgbClr val="182C44"/>
                  </a:solidFill>
                  <a:latin typeface="Calibri" pitchFamily="34" charset="0"/>
                  <a:cs typeface="Calibri" pitchFamily="34" charset="0"/>
                </a:rPr>
                <a:t>reduzierte ihre Normalarbeitszeit von 40 auf 30 Stunden pro Woche</a:t>
              </a:r>
              <a:r>
                <a:rPr lang="de-AT" sz="1800" b="0" dirty="0">
                  <a:solidFill>
                    <a:srgbClr val="182C44"/>
                  </a:solidFill>
                  <a:latin typeface="Calibri" pitchFamily="34" charset="0"/>
                  <a:cs typeface="Calibri" pitchFamily="34" charset="0"/>
                </a:rPr>
                <a:t>. </a:t>
              </a:r>
            </a:p>
            <a:p>
              <a:pPr marL="285750" indent="-285750">
                <a:buFontTx/>
                <a:buChar char="-"/>
              </a:pPr>
              <a:endParaRPr lang="de-AT" sz="1800" b="0" dirty="0">
                <a:solidFill>
                  <a:srgbClr val="182C44"/>
                </a:solidFill>
                <a:latin typeface="Calibri" pitchFamily="34" charset="0"/>
                <a:cs typeface="Calibri" pitchFamily="34" charset="0"/>
              </a:endParaRPr>
            </a:p>
            <a:p>
              <a:pPr marL="285750" indent="-285750">
                <a:buFontTx/>
                <a:buChar char="-"/>
              </a:pPr>
              <a:r>
                <a:rPr lang="de-AT" sz="1800" b="0" dirty="0">
                  <a:solidFill>
                    <a:srgbClr val="182C44"/>
                  </a:solidFill>
                  <a:latin typeface="Calibri" pitchFamily="34" charset="0"/>
                  <a:cs typeface="Calibri" pitchFamily="34" charset="0"/>
                </a:rPr>
                <a:t>Seit der Rückkehr aus der Karenz leistet sie keine Überstunden mehr, erhielt aber anfangs die Überstundenpauschale aliquot weiter. In der Folge stellte der Arbeitgeber die Weiterzahlung der Überstundenpauschale ohne Angabe von Gründen ein. Ein ausdrücklicher Widerruf der Überstundenpauschale erfolgte nicht. Die klagende Arbeitnehmerin begehrt die anteilige Überstundenpauschale auch für die restlichen Monate. </a:t>
              </a: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429483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16</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8 Ob A 22/22a</a:t>
            </a: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229575" y="1509998"/>
            <a:ext cx="7942825" cy="2549918"/>
            <a:chOff x="235843" y="1096754"/>
            <a:chExt cx="6658560" cy="3211721"/>
          </a:xfrm>
        </p:grpSpPr>
        <p:sp>
          <p:nvSpPr>
            <p:cNvPr id="15" name="Text Box 1034"/>
            <p:cNvSpPr txBox="1">
              <a:spLocks noChangeArrowheads="1"/>
            </p:cNvSpPr>
            <p:nvPr/>
          </p:nvSpPr>
          <p:spPr bwMode="auto">
            <a:xfrm>
              <a:off x="1325781" y="1408377"/>
              <a:ext cx="5568622" cy="2900098"/>
            </a:xfrm>
            <a:prstGeom prst="rect">
              <a:avLst/>
            </a:prstGeom>
            <a:noFill/>
            <a:ln w="50800">
              <a:noFill/>
              <a:prstDash val="lgDash"/>
              <a:miter lim="800000"/>
              <a:headEnd/>
              <a:tailEnd/>
            </a:ln>
          </p:spPr>
          <p:txBody>
            <a:bodyPr wrap="square" lIns="180000" tIns="180000" rIns="180000" bIns="180000">
              <a:spAutoFit/>
            </a:bodyPr>
            <a:lstStyle/>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Kläger bezog zuletzt ein All-in-Gehalt von 8.028,32 EUR brutto mal 14. </a:t>
              </a:r>
            </a:p>
            <a:p>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Als er eine Elternteilzeit gem § 8 VKG im Ausmaß von 30,75 Wochenstunden antrat, kürzte die Beklagte das All-in-Gehalt auf 5.280,66 EUR brutto monatlich und wies davon 2.873,58 EUR als Grundgehalt gem § 2 Abs 2 Z 9 AVRAG aus.</a:t>
              </a: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237465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17</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8 Ob A 22/22a</a:t>
            </a:r>
            <a:endParaRPr lang="de-DE" sz="2800" b="1" dirty="0">
              <a:solidFill>
                <a:srgbClr val="182C44"/>
              </a:solidFill>
              <a:latin typeface="Calibri" pitchFamily="34" charset="0"/>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229575" y="1575569"/>
            <a:ext cx="8228625" cy="3964501"/>
            <a:chOff x="235843" y="1000110"/>
            <a:chExt cx="6864132" cy="4993442"/>
          </a:xfrm>
        </p:grpSpPr>
        <p:sp>
          <p:nvSpPr>
            <p:cNvPr id="15" name="Text Box 1034"/>
            <p:cNvSpPr txBox="1">
              <a:spLocks noChangeArrowheads="1"/>
            </p:cNvSpPr>
            <p:nvPr/>
          </p:nvSpPr>
          <p:spPr bwMode="auto">
            <a:xfrm>
              <a:off x="1357290" y="1000110"/>
              <a:ext cx="5742685" cy="4993442"/>
            </a:xfrm>
            <a:prstGeom prst="rect">
              <a:avLst/>
            </a:prstGeom>
            <a:noFill/>
            <a:ln w="50800">
              <a:noFill/>
              <a:prstDash val="lgDash"/>
              <a:miter lim="800000"/>
              <a:headEnd/>
              <a:tailEnd/>
            </a:ln>
          </p:spPr>
          <p:txBody>
            <a:bodyPr wrap="square" lIns="180000" tIns="180000" rIns="180000" bIns="180000">
              <a:spAutoFit/>
            </a:bodyPr>
            <a:lstStyle/>
            <a:p>
              <a:r>
                <a:rPr lang="de-AT" sz="1800" b="0" dirty="0">
                  <a:solidFill>
                    <a:srgbClr val="182C44"/>
                  </a:solidFill>
                  <a:latin typeface="Calibri" pitchFamily="34" charset="0"/>
                  <a:cs typeface="Calibri" pitchFamily="34" charset="0"/>
                </a:rPr>
                <a:t>Der Dienstvertrag enthielt folgende Regelung:</a:t>
              </a:r>
            </a:p>
            <a:p>
              <a:endParaRPr lang="de-AT" sz="1800" b="0" dirty="0">
                <a:solidFill>
                  <a:srgbClr val="182C44"/>
                </a:solidFill>
                <a:latin typeface="Calibri" pitchFamily="34" charset="0"/>
                <a:cs typeface="Calibri" pitchFamily="34" charset="0"/>
              </a:endParaRPr>
            </a:p>
            <a:p>
              <a:r>
                <a:rPr lang="de-AT" sz="1800" b="0" i="1" dirty="0">
                  <a:solidFill>
                    <a:srgbClr val="182C44"/>
                  </a:solidFill>
                  <a:latin typeface="Calibri" pitchFamily="34" charset="0"/>
                  <a:cs typeface="Calibri" pitchFamily="34" charset="0"/>
                </a:rPr>
                <a:t>„6. Arbeitszeit</a:t>
              </a:r>
            </a:p>
            <a:p>
              <a:endParaRPr lang="de-AT" sz="1800" b="0" i="1" dirty="0">
                <a:solidFill>
                  <a:srgbClr val="182C44"/>
                </a:solidFill>
                <a:latin typeface="Calibri" pitchFamily="34" charset="0"/>
                <a:cs typeface="Calibri" pitchFamily="34" charset="0"/>
              </a:endParaRPr>
            </a:p>
            <a:p>
              <a:r>
                <a:rPr lang="de-AT" sz="1800" b="0" i="1" dirty="0">
                  <a:solidFill>
                    <a:srgbClr val="182C44"/>
                  </a:solidFill>
                  <a:latin typeface="Calibri" pitchFamily="34" charset="0"/>
                  <a:cs typeface="Calibri" pitchFamily="34" charset="0"/>
                </a:rPr>
                <a:t>Die Normalarbeitszeit beträgt 38,5 Stunden pro Woche. Der Dienstnehmer verpflichtet sich, nach Maßgabe der betrieblichen Erfordernisse Mehr- und Überstunden zu leisten, und ist unter Berücksichtigung berechtigter Interessen und im gesetzlich bzw kollektivvertraglich zulässigen Ausmaß zu Bereitschafts-, Nacht- sowie Feiertags- und Wochenendarbeit bereit. Die Einteilung der Arbeitszeit kann vom Dienstgeber im Rahmen der gesetzlichen Bestimmungen geändert werden. </a:t>
              </a:r>
              <a:r>
                <a:rPr lang="de-AT" sz="1800" b="0" i="1" u="sng" dirty="0">
                  <a:solidFill>
                    <a:srgbClr val="182C44"/>
                  </a:solidFill>
                  <a:latin typeface="Calibri" pitchFamily="34" charset="0"/>
                  <a:cs typeface="Calibri" pitchFamily="34" charset="0"/>
                </a:rPr>
                <a:t>Es wird davon ausgegangen, dass im Durchschnitt 25 Mehr- und Überstunden pro Monat geleistet werden</a:t>
              </a:r>
              <a:r>
                <a:rPr lang="de-AT" sz="1800" b="0" i="1" dirty="0">
                  <a:solidFill>
                    <a:srgbClr val="182C44"/>
                  </a:solidFill>
                  <a:latin typeface="Calibri" pitchFamily="34" charset="0"/>
                  <a:cs typeface="Calibri" pitchFamily="34" charset="0"/>
                </a:rPr>
                <a:t>. [...]“</a:t>
              </a: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13631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18</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8 Ob A 22/22a</a:t>
            </a:r>
            <a:endParaRPr lang="de-DE" sz="2800" b="1" dirty="0">
              <a:solidFill>
                <a:srgbClr val="182C44"/>
              </a:solidFill>
              <a:latin typeface="Calibri" pitchFamily="34" charset="0"/>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229575" y="1433268"/>
            <a:ext cx="8228625" cy="3964501"/>
            <a:chOff x="235843" y="1000110"/>
            <a:chExt cx="6864132" cy="4993443"/>
          </a:xfrm>
        </p:grpSpPr>
        <p:sp>
          <p:nvSpPr>
            <p:cNvPr id="15" name="Text Box 1034"/>
            <p:cNvSpPr txBox="1">
              <a:spLocks noChangeArrowheads="1"/>
            </p:cNvSpPr>
            <p:nvPr/>
          </p:nvSpPr>
          <p:spPr bwMode="auto">
            <a:xfrm>
              <a:off x="1357290" y="1000110"/>
              <a:ext cx="5742685" cy="4993443"/>
            </a:xfrm>
            <a:prstGeom prst="rect">
              <a:avLst/>
            </a:prstGeom>
            <a:noFill/>
            <a:ln w="50800">
              <a:noFill/>
              <a:prstDash val="lgDash"/>
              <a:miter lim="800000"/>
              <a:headEnd/>
              <a:tailEnd/>
            </a:ln>
          </p:spPr>
          <p:txBody>
            <a:bodyPr wrap="square" lIns="180000" tIns="180000" rIns="180000" bIns="180000">
              <a:spAutoFit/>
            </a:bodyPr>
            <a:lstStyle/>
            <a:p>
              <a:r>
                <a:rPr lang="de-AT" sz="1800" b="0" i="1" dirty="0">
                  <a:solidFill>
                    <a:srgbClr val="182C44"/>
                  </a:solidFill>
                  <a:latin typeface="Calibri" pitchFamily="34" charset="0"/>
                  <a:cs typeface="Calibri" pitchFamily="34" charset="0"/>
                </a:rPr>
                <a:t>„8. Entgelt</a:t>
              </a:r>
            </a:p>
            <a:p>
              <a:endParaRPr lang="de-AT" sz="1800" b="0" i="1" dirty="0">
                <a:solidFill>
                  <a:srgbClr val="182C44"/>
                </a:solidFill>
                <a:latin typeface="Calibri" pitchFamily="34" charset="0"/>
                <a:cs typeface="Calibri" pitchFamily="34" charset="0"/>
              </a:endParaRPr>
            </a:p>
            <a:p>
              <a:r>
                <a:rPr lang="de-AT" sz="1800" b="0" i="1" dirty="0">
                  <a:solidFill>
                    <a:srgbClr val="182C44"/>
                  </a:solidFill>
                  <a:latin typeface="Calibri" pitchFamily="34" charset="0"/>
                  <a:cs typeface="Calibri" pitchFamily="34" charset="0"/>
                </a:rPr>
                <a:t>8.1 Das monatliche Gesamtentgelt beträgt brutto Euro 7.400. [...]</a:t>
              </a:r>
            </a:p>
            <a:p>
              <a:endParaRPr lang="de-AT" sz="1800" b="0" i="1" dirty="0">
                <a:solidFill>
                  <a:srgbClr val="182C44"/>
                </a:solidFill>
                <a:latin typeface="Calibri" pitchFamily="34" charset="0"/>
                <a:cs typeface="Calibri" pitchFamily="34" charset="0"/>
              </a:endParaRPr>
            </a:p>
            <a:p>
              <a:r>
                <a:rPr lang="de-AT" sz="1800" b="0" i="1" dirty="0">
                  <a:solidFill>
                    <a:srgbClr val="182C44"/>
                  </a:solidFill>
                  <a:latin typeface="Calibri" pitchFamily="34" charset="0"/>
                  <a:cs typeface="Calibri" pitchFamily="34" charset="0"/>
                </a:rPr>
                <a:t>[...]</a:t>
              </a:r>
            </a:p>
            <a:p>
              <a:endParaRPr lang="de-AT" sz="1800" b="0" i="1" dirty="0">
                <a:solidFill>
                  <a:srgbClr val="182C44"/>
                </a:solidFill>
                <a:latin typeface="Calibri" pitchFamily="34" charset="0"/>
                <a:cs typeface="Calibri" pitchFamily="34" charset="0"/>
              </a:endParaRPr>
            </a:p>
            <a:p>
              <a:r>
                <a:rPr lang="de-AT" sz="1800" b="0" i="1" dirty="0">
                  <a:solidFill>
                    <a:srgbClr val="182C44"/>
                  </a:solidFill>
                  <a:latin typeface="Calibri" pitchFamily="34" charset="0"/>
                  <a:cs typeface="Calibri" pitchFamily="34" charset="0"/>
                </a:rPr>
                <a:t>8.5 Mit den bezahlten Entgeltleistungen sind alle Arbeitsleistungen, insbesondere Überstunden, Mehrstunden und Zuschläge, sowie Reise- und Wartezeiten auf Dienstreisen vollständig abgegolten. Alle Parteien gehen davon aus, dass die gesetzlichen Arbeitszeitgrenzen immer eingehalten werden; sollte das ausnahmsweise einmal nicht der Fall sein, sind auch solche Arbeitszeiten im obigen Sinne abgegolten.“</a:t>
              </a:r>
            </a:p>
            <a:p>
              <a:endParaRPr lang="de-AT" sz="1800" b="0" i="1" dirty="0">
                <a:solidFill>
                  <a:srgbClr val="182C44"/>
                </a:solidFill>
                <a:latin typeface="Calibri" pitchFamily="34" charset="0"/>
                <a:cs typeface="Calibri" pitchFamily="34" charset="0"/>
              </a:endParaRP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96300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19</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9 Ob A 83/22d</a:t>
            </a:r>
            <a:endParaRPr lang="de-DE" sz="2800" dirty="0">
              <a:solidFill>
                <a:srgbClr val="182C44"/>
              </a:solidFill>
              <a:latin typeface="Calibri" pitchFamily="34" charset="0"/>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129579" y="1297943"/>
            <a:ext cx="8014833" cy="4241500"/>
            <a:chOff x="235843" y="1000110"/>
            <a:chExt cx="6685791" cy="5342333"/>
          </a:xfrm>
        </p:grpSpPr>
        <p:sp>
          <p:nvSpPr>
            <p:cNvPr id="15" name="Text Box 1034"/>
            <p:cNvSpPr txBox="1">
              <a:spLocks noChangeArrowheads="1"/>
            </p:cNvSpPr>
            <p:nvPr/>
          </p:nvSpPr>
          <p:spPr bwMode="auto">
            <a:xfrm>
              <a:off x="1357290" y="1000110"/>
              <a:ext cx="5564344" cy="5342333"/>
            </a:xfrm>
            <a:prstGeom prst="rect">
              <a:avLst/>
            </a:prstGeom>
            <a:noFill/>
            <a:ln w="50800">
              <a:noFill/>
              <a:prstDash val="lgDash"/>
              <a:miter lim="800000"/>
              <a:headEnd/>
              <a:tailEnd/>
            </a:ln>
          </p:spPr>
          <p:txBody>
            <a:bodyPr wrap="square" lIns="180000" tIns="180000" rIns="180000" bIns="180000">
              <a:spAutoFit/>
            </a:bodyPr>
            <a:lstStyle/>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war als „Senior Director,“ eingestellt und in „M5“eingestuft. Er bezog ein Jahresfixgehalt von 200.000 EUR brutto bei einer wöchentlichen Arbeitszeit von 38,5 Stunden vor. </a:t>
              </a:r>
            </a:p>
            <a:p>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In einem Annex zum Dienstvertrag wurde festgehalten, dass für alle Angestellten in der Funktion „Support“ und in der Einstufung „IC“ im monatlichen Basisgehalt 15 Überstunden im Monat enthalten sind. Für alle anderen Angestellten waren 25 Überstunden im Monat enthalten. </a:t>
              </a:r>
            </a:p>
            <a:p>
              <a:pPr marL="285750" indent="-285750">
                <a:buFont typeface="Symbol" panose="05050102010706020507" pitchFamily="18" charset="2"/>
                <a:buChar char="-"/>
              </a:pPr>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verstand den Dienstvertrag so, dass jegliches von ihm geleistete Ausmaß an Arbeitsstunden durch das Pauschalentgelt im Vertrag abgegolten sei, also eine Pauschalvereinbarung vorliege.</a:t>
              </a: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226317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357313" y="3071813"/>
            <a:ext cx="6324600" cy="519112"/>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e-AT" sz="2800" dirty="0">
                <a:solidFill>
                  <a:srgbClr val="182C44"/>
                </a:solidFill>
                <a:latin typeface="Calibri" pitchFamily="34" charset="0"/>
                <a:cs typeface="Calibri" pitchFamily="34" charset="0"/>
              </a:rPr>
              <a:t>Terminologie</a:t>
            </a:r>
            <a:endParaRPr kumimoji="0" lang="de-AT" sz="2800" b="1" i="0" u="none" strike="noStrike" kern="1200" cap="none" spc="0" normalizeH="0" baseline="0" noProof="0" dirty="0">
              <a:ln>
                <a:noFill/>
              </a:ln>
              <a:solidFill>
                <a:srgbClr val="182C44"/>
              </a:solidFill>
              <a:effectLst/>
              <a:uLnTx/>
              <a:uFillTx/>
              <a:latin typeface="Calibri" pitchFamily="34" charset="0"/>
              <a:ea typeface="+mn-ea"/>
              <a:cs typeface="Calibri" pitchFamily="34" charset="0"/>
            </a:endParaRPr>
          </a:p>
        </p:txBody>
      </p:sp>
      <p:sp>
        <p:nvSpPr>
          <p:cNvPr id="24579" name="Foliennummernplatzhalter 3"/>
          <p:cNvSpPr>
            <a:spLocks noGrp="1"/>
          </p:cNvSpPr>
          <p:nvPr>
            <p:ph type="sldNum" sz="quarter" idx="12"/>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79022E-D3EE-4B6B-95E9-80649660FB9C}" type="slidenum">
              <a:rPr kumimoji="0" lang="de-DE" sz="1200" b="1" i="0" u="none" strike="noStrike" kern="1200" cap="none" spc="0" normalizeH="0" baseline="0" noProof="0" smtClean="0">
                <a:ln>
                  <a:noFill/>
                </a:ln>
                <a:solidFill>
                  <a:srgbClr val="4D4D4D"/>
                </a:solidFill>
                <a:effectLst/>
                <a:uLnTx/>
                <a:uFillTx/>
                <a:latin typeface="Calibri" pitchFamily="34" charset="0"/>
                <a:ea typeface="+mn-ea"/>
                <a:cs typeface="Calibri"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1" i="0" u="none" strike="noStrike" kern="1200" cap="none" spc="0" normalizeH="0" baseline="0" noProof="0">
              <a:ln>
                <a:noFill/>
              </a:ln>
              <a:solidFill>
                <a:srgbClr val="4D4D4D"/>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13609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20</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214290"/>
            <a:ext cx="7022584" cy="646331"/>
          </a:xfrm>
          <a:prstGeom prst="rect">
            <a:avLst/>
          </a:prstGeom>
          <a:noFill/>
          <a:ln w="9525">
            <a:noFill/>
            <a:miter lim="800000"/>
            <a:headEnd/>
            <a:tailEnd/>
          </a:ln>
          <a:effectLst/>
        </p:spPr>
        <p:txBody>
          <a:bodyPr wrap="square">
            <a:spAutoFit/>
          </a:bodyPr>
          <a:lstStyle/>
          <a:p>
            <a:endParaRPr lang="de-DE" sz="800" b="1" dirty="0">
              <a:solidFill>
                <a:srgbClr val="182C44"/>
              </a:solidFill>
              <a:latin typeface="Calibri" pitchFamily="34" charset="0"/>
            </a:endParaRPr>
          </a:p>
          <a:p>
            <a:r>
              <a:rPr lang="de-DE" sz="2800" b="1" dirty="0">
                <a:solidFill>
                  <a:srgbClr val="182C44"/>
                </a:solidFill>
                <a:latin typeface="Calibri" pitchFamily="34" charset="0"/>
                <a:sym typeface="Wingdings 3"/>
              </a:rPr>
              <a:t> </a:t>
            </a:r>
            <a:r>
              <a:rPr lang="de-AT" sz="2800" dirty="0">
                <a:solidFill>
                  <a:srgbClr val="182C44"/>
                </a:solidFill>
                <a:latin typeface="Calibri" pitchFamily="34" charset="0"/>
                <a:cs typeface="Calibri" pitchFamily="34" charset="0"/>
              </a:rPr>
              <a:t>OGH 9 Ob A 83/22d</a:t>
            </a:r>
            <a:endParaRPr lang="de-DE" sz="2800" dirty="0">
              <a:solidFill>
                <a:srgbClr val="182C44"/>
              </a:solidFill>
              <a:latin typeface="Calibri" pitchFamily="34" charset="0"/>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rPr>
              <a:t> (c) Dr. Andreas Jöst</a:t>
            </a:r>
          </a:p>
        </p:txBody>
      </p:sp>
      <p:sp>
        <p:nvSpPr>
          <p:cNvPr id="14" name="Line 5"/>
          <p:cNvSpPr>
            <a:spLocks noChangeShapeType="1"/>
          </p:cNvSpPr>
          <p:nvPr/>
        </p:nvSpPr>
        <p:spPr bwMode="auto">
          <a:xfrm>
            <a:off x="428596" y="1142984"/>
            <a:ext cx="7416800" cy="0"/>
          </a:xfrm>
          <a:prstGeom prst="line">
            <a:avLst/>
          </a:prstGeom>
          <a:noFill/>
          <a:ln w="50800">
            <a:solidFill>
              <a:schemeClr val="bg1">
                <a:lumMod val="65000"/>
              </a:schemeClr>
            </a:solidFill>
            <a:round/>
            <a:headEnd/>
            <a:tailEnd/>
          </a:ln>
          <a:effectLst/>
        </p:spPr>
        <p:txBody>
          <a:bodyPr/>
          <a:lstStyle/>
          <a:p>
            <a:endParaRPr lang="de-DE" dirty="0">
              <a:solidFill>
                <a:srgbClr val="182C44"/>
              </a:solidFill>
              <a:latin typeface="Calibri" pitchFamily="34" charset="0"/>
            </a:endParaRPr>
          </a:p>
        </p:txBody>
      </p:sp>
      <p:grpSp>
        <p:nvGrpSpPr>
          <p:cNvPr id="2" name="Gruppieren 5"/>
          <p:cNvGrpSpPr/>
          <p:nvPr/>
        </p:nvGrpSpPr>
        <p:grpSpPr>
          <a:xfrm>
            <a:off x="129579" y="1297943"/>
            <a:ext cx="8474868" cy="4795498"/>
            <a:chOff x="235843" y="1000110"/>
            <a:chExt cx="6519606" cy="6040115"/>
          </a:xfrm>
        </p:grpSpPr>
        <p:sp>
          <p:nvSpPr>
            <p:cNvPr id="15" name="Text Box 1034"/>
            <p:cNvSpPr txBox="1">
              <a:spLocks noChangeArrowheads="1"/>
            </p:cNvSpPr>
            <p:nvPr/>
          </p:nvSpPr>
          <p:spPr bwMode="auto">
            <a:xfrm>
              <a:off x="1357290" y="1000110"/>
              <a:ext cx="5398159" cy="6040115"/>
            </a:xfrm>
            <a:prstGeom prst="rect">
              <a:avLst/>
            </a:prstGeom>
            <a:noFill/>
            <a:ln w="50800">
              <a:noFill/>
              <a:prstDash val="lgDash"/>
              <a:miter lim="800000"/>
              <a:headEnd/>
              <a:tailEnd/>
            </a:ln>
          </p:spPr>
          <p:txBody>
            <a:bodyPr wrap="square" lIns="180000" tIns="180000" rIns="180000" bIns="180000">
              <a:spAutoFit/>
            </a:bodyPr>
            <a:lstStyle/>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beantragte Elternteilzeit im Ausmaß von 37,5 Wochenstunden bis zum siebenten Lebensjahr bzw zum Schuleintritt seines Sohnes.</a:t>
              </a:r>
            </a:p>
            <a:p>
              <a:pPr marL="285750" indent="-285750">
                <a:buFont typeface="Symbol" panose="05050102010706020507" pitchFamily="18" charset="2"/>
                <a:buChar char="-"/>
              </a:pPr>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dem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ausgestellte Dienstzettel sah vor, dass im nunmehrigen Jahresfixgehalt von 199.283 EUR brutto eine Mehr- und Überstundenpauschale für 24,3 Mehrarbeits- und Überstunden enthalten war. Der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war damit einverstanden.</a:t>
              </a:r>
            </a:p>
            <a:p>
              <a:pPr marL="285750" indent="-285750">
                <a:buFont typeface="Symbol" panose="05050102010706020507" pitchFamily="18" charset="2"/>
                <a:buChar char="-"/>
              </a:pPr>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Schließlich teilte der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der Bekl mit, aufgrund der Geburt seines zweiten Kindes erneut Elternteilzeit, diesmal im Ausmaß von 30,8 Wochenstunden, in Anspruch nehmen zu wollen.</a:t>
              </a:r>
            </a:p>
            <a:p>
              <a:pPr marL="285750" indent="-285750">
                <a:buFont typeface="Symbol" panose="05050102010706020507" pitchFamily="18" charset="2"/>
                <a:buChar char="-"/>
              </a:pPr>
              <a:endParaRPr lang="de-AT" sz="1800" b="0" dirty="0">
                <a:solidFill>
                  <a:srgbClr val="182C44"/>
                </a:solidFill>
                <a:latin typeface="Calibri" pitchFamily="34" charset="0"/>
                <a:cs typeface="Calibri" pitchFamily="34" charset="0"/>
              </a:endParaRPr>
            </a:p>
            <a:p>
              <a:pPr marL="285750" indent="-285750">
                <a:buFont typeface="Symbol" panose="05050102010706020507" pitchFamily="18" charset="2"/>
                <a:buChar char="-"/>
              </a:pPr>
              <a:r>
                <a:rPr lang="de-AT" sz="1800" b="0" dirty="0">
                  <a:solidFill>
                    <a:srgbClr val="182C44"/>
                  </a:solidFill>
                  <a:latin typeface="Calibri" pitchFamily="34" charset="0"/>
                  <a:cs typeface="Calibri" pitchFamily="34" charset="0"/>
                </a:rPr>
                <a:t>Der dem </a:t>
              </a:r>
              <a:r>
                <a:rPr lang="de-AT" sz="1800" b="0" dirty="0" err="1">
                  <a:solidFill>
                    <a:srgbClr val="182C44"/>
                  </a:solidFill>
                  <a:latin typeface="Calibri" pitchFamily="34" charset="0"/>
                  <a:cs typeface="Calibri" pitchFamily="34" charset="0"/>
                </a:rPr>
                <a:t>Kl</a:t>
              </a:r>
              <a:r>
                <a:rPr lang="de-AT" sz="1800" b="0" dirty="0">
                  <a:solidFill>
                    <a:srgbClr val="182C44"/>
                  </a:solidFill>
                  <a:latin typeface="Calibri" pitchFamily="34" charset="0"/>
                  <a:cs typeface="Calibri" pitchFamily="34" charset="0"/>
                </a:rPr>
                <a:t> ausgestellte Dienstzettel sah nunmehr ein Jahresfixgehalt von 143.987,50 EUR brutto vor. </a:t>
              </a:r>
            </a:p>
            <a:p>
              <a:pPr marL="285750" indent="-285750">
                <a:buFont typeface="Symbol" panose="05050102010706020507" pitchFamily="18" charset="2"/>
                <a:buChar char="-"/>
              </a:pPr>
              <a:endParaRPr lang="de-AT" sz="1800" b="0" dirty="0">
                <a:solidFill>
                  <a:srgbClr val="182C44"/>
                </a:solidFill>
                <a:latin typeface="Calibri" pitchFamily="34" charset="0"/>
                <a:cs typeface="Calibri" pitchFamily="34" charset="0"/>
              </a:endParaRPr>
            </a:p>
          </p:txBody>
        </p:sp>
        <p:grpSp>
          <p:nvGrpSpPr>
            <p:cNvPr id="3" name="Gruppieren 15"/>
            <p:cNvGrpSpPr/>
            <p:nvPr/>
          </p:nvGrpSpPr>
          <p:grpSpPr>
            <a:xfrm>
              <a:off x="235843" y="1096754"/>
              <a:ext cx="1089938" cy="1378344"/>
              <a:chOff x="378719" y="1703977"/>
              <a:chExt cx="1089938" cy="1378344"/>
            </a:xfrm>
          </p:grpSpPr>
          <p:sp>
            <p:nvSpPr>
              <p:cNvPr id="17" name="Text Box 22"/>
              <p:cNvSpPr txBox="1">
                <a:spLocks noChangeArrowheads="1"/>
              </p:cNvSpPr>
              <p:nvPr/>
            </p:nvSpPr>
            <p:spPr bwMode="auto">
              <a:xfrm>
                <a:off x="500034" y="1703977"/>
                <a:ext cx="968623" cy="1378344"/>
              </a:xfrm>
              <a:prstGeom prst="rect">
                <a:avLst/>
              </a:prstGeom>
              <a:noFill/>
              <a:ln w="9525">
                <a:noFill/>
                <a:miter lim="800000"/>
                <a:headEnd/>
                <a:tailEnd/>
              </a:ln>
            </p:spPr>
            <p:txBody>
              <a:bodyPr wrap="square" anchor="ctr">
                <a:spAutoFit/>
              </a:bodyPr>
              <a:lstStyle/>
              <a:p>
                <a:pPr marL="449263" indent="-449263" eaLnBrk="0" hangingPunct="0"/>
                <a:r>
                  <a:rPr lang="de-AT" sz="7200" b="0" dirty="0">
                    <a:solidFill>
                      <a:srgbClr val="182C44"/>
                    </a:solidFill>
                    <a:latin typeface="Calibri" pitchFamily="34" charset="0"/>
                    <a:cs typeface="Calibri" pitchFamily="34" charset="0"/>
                    <a:sym typeface="Wingdings" pitchFamily="2" charset="2"/>
                  </a:rPr>
                  <a:t></a:t>
                </a:r>
                <a:endParaRPr lang="de-AT" sz="7200" b="0" dirty="0">
                  <a:solidFill>
                    <a:srgbClr val="182C44"/>
                  </a:solidFill>
                  <a:latin typeface="Calibri" pitchFamily="34" charset="0"/>
                  <a:cs typeface="Calibri" pitchFamily="34" charset="0"/>
                </a:endParaRPr>
              </a:p>
            </p:txBody>
          </p:sp>
          <p:sp>
            <p:nvSpPr>
              <p:cNvPr id="18" name="Textfeld 17"/>
              <p:cNvSpPr txBox="1">
                <a:spLocks noChangeArrowheads="1"/>
              </p:cNvSpPr>
              <p:nvPr/>
            </p:nvSpPr>
            <p:spPr bwMode="auto">
              <a:xfrm>
                <a:off x="378719" y="2218703"/>
                <a:ext cx="857255" cy="348891"/>
              </a:xfrm>
              <a:prstGeom prst="rect">
                <a:avLst/>
              </a:prstGeom>
              <a:noFill/>
              <a:ln w="9525">
                <a:noFill/>
                <a:miter lim="800000"/>
                <a:headEnd/>
                <a:tailEnd/>
              </a:ln>
            </p:spPr>
            <p:txBody>
              <a:bodyPr wrap="square">
                <a:spAutoFit/>
              </a:bodyPr>
              <a:lstStyle/>
              <a:p>
                <a:pPr eaLnBrk="0" hangingPunct="0"/>
                <a:r>
                  <a:rPr lang="de-DE" sz="1200" b="0" dirty="0">
                    <a:solidFill>
                      <a:srgbClr val="182C44"/>
                    </a:solidFill>
                    <a:latin typeface="Calibri" pitchFamily="34" charset="0"/>
                    <a:cs typeface="Calibri" pitchFamily="34" charset="0"/>
                    <a:sym typeface="Webdings"/>
                  </a:rPr>
                  <a:t>Sachverhalt</a:t>
                </a:r>
                <a:endParaRPr lang="de-DE" sz="1200" b="0" dirty="0">
                  <a:solidFill>
                    <a:srgbClr val="182C44"/>
                  </a:solidFill>
                  <a:latin typeface="Calibri" pitchFamily="34" charset="0"/>
                  <a:cs typeface="Calibri" pitchFamily="34" charset="0"/>
                </a:endParaRPr>
              </a:p>
            </p:txBody>
          </p:sp>
        </p:grpSp>
      </p:grpSp>
    </p:spTree>
    <p:extLst>
      <p:ext uri="{BB962C8B-B14F-4D97-AF65-F5344CB8AC3E}">
        <p14:creationId xmlns:p14="http://schemas.microsoft.com/office/powerpoint/2010/main" val="170041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1"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54794" y="295869"/>
            <a:ext cx="7845598"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Grundgehalt laut § 2 AVRAG</a:t>
            </a:r>
            <a:endPar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rPr>
              <a:t> (c) Dr. Andreas Jöst</a:t>
            </a:r>
          </a:p>
        </p:txBody>
      </p:sp>
      <p:sp>
        <p:nvSpPr>
          <p:cNvPr id="14" name="Line 5"/>
          <p:cNvSpPr>
            <a:spLocks noChangeShapeType="1"/>
          </p:cNvSpPr>
          <p:nvPr/>
        </p:nvSpPr>
        <p:spPr bwMode="auto">
          <a:xfrm>
            <a:off x="397670" y="1224563"/>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5" name="Rechteck 4"/>
          <p:cNvSpPr/>
          <p:nvPr/>
        </p:nvSpPr>
        <p:spPr>
          <a:xfrm>
            <a:off x="467544" y="1628800"/>
            <a:ext cx="7272808" cy="2339102"/>
          </a:xfrm>
          <a:prstGeom prst="rect">
            <a:avLst/>
          </a:prstGeom>
        </p:spPr>
        <p:txBody>
          <a:bodyPr wrap="square">
            <a:spAutoFit/>
          </a:bodyPr>
          <a:lstStyle/>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Nach § 2 (2) Z 9 AVRAG ist das Grundgehalt im Dienstzettel (Arbeitsvertrag) </a:t>
            </a:r>
            <a:r>
              <a:rPr kumimoji="0" lang="de-DE" sz="1800" b="0" i="0" u="none" strike="noStrike" kern="1200" cap="none" spc="0" normalizeH="0" baseline="0" noProof="0" dirty="0" err="1">
                <a:ln>
                  <a:noFill/>
                </a:ln>
                <a:solidFill>
                  <a:srgbClr val="13294A"/>
                </a:solidFill>
                <a:effectLst/>
                <a:uLnTx/>
                <a:uFillTx/>
                <a:latin typeface="Calibri" panose="020F0502020204030204" pitchFamily="34" charset="0"/>
                <a:ea typeface="+mn-ea"/>
                <a:cs typeface="Calibri" panose="020F0502020204030204" pitchFamily="34" charset="0"/>
              </a:rPr>
              <a:t>betraglich</a:t>
            </a: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 anzugeben</a:t>
            </a:r>
          </a:p>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Laut Gesetzesmaterialien (</a:t>
            </a:r>
            <a:r>
              <a:rPr kumimoji="0" lang="de-AT" sz="1800" b="0" i="0" u="none" strike="noStrike" kern="1200" cap="none" spc="0" normalizeH="0" baseline="0" noProof="0" dirty="0" err="1">
                <a:ln>
                  <a:noFill/>
                </a:ln>
                <a:solidFill>
                  <a:srgbClr val="13294A"/>
                </a:solidFill>
                <a:effectLst/>
                <a:uLnTx/>
                <a:uFillTx/>
                <a:latin typeface="Calibri" panose="020F0502020204030204" pitchFamily="34" charset="0"/>
                <a:ea typeface="+mn-ea"/>
                <a:cs typeface="Calibri" panose="020F0502020204030204" pitchFamily="34" charset="0"/>
              </a:rPr>
              <a:t>ErlRV</a:t>
            </a: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 903 </a:t>
            </a:r>
            <a:r>
              <a:rPr kumimoji="0" lang="de-AT" sz="1800" b="0" i="0" u="none" strike="noStrike" kern="1200" cap="none" spc="0" normalizeH="0" baseline="0" noProof="0" dirty="0" err="1">
                <a:ln>
                  <a:noFill/>
                </a:ln>
                <a:solidFill>
                  <a:srgbClr val="13294A"/>
                </a:solidFill>
                <a:effectLst/>
                <a:uLnTx/>
                <a:uFillTx/>
                <a:latin typeface="Calibri" panose="020F0502020204030204" pitchFamily="34" charset="0"/>
                <a:ea typeface="+mn-ea"/>
                <a:cs typeface="Calibri" panose="020F0502020204030204" pitchFamily="34" charset="0"/>
              </a:rPr>
              <a:t>BlgNR</a:t>
            </a: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 25. GP) soll durch die Verpflichtung, das Grundgehalt </a:t>
            </a:r>
            <a:r>
              <a:rPr kumimoji="0" lang="de-AT" sz="1800" b="0" i="0" u="none" strike="noStrike" kern="1200" cap="none" spc="0" normalizeH="0" baseline="0" noProof="0" dirty="0" err="1">
                <a:ln>
                  <a:noFill/>
                </a:ln>
                <a:solidFill>
                  <a:srgbClr val="13294A"/>
                </a:solidFill>
                <a:effectLst/>
                <a:uLnTx/>
                <a:uFillTx/>
                <a:latin typeface="Calibri" panose="020F0502020204030204" pitchFamily="34" charset="0"/>
                <a:ea typeface="+mn-ea"/>
                <a:cs typeface="Calibri" panose="020F0502020204030204" pitchFamily="34" charset="0"/>
              </a:rPr>
              <a:t>betraglich</a:t>
            </a: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 auszuweisen, die </a:t>
            </a:r>
            <a:r>
              <a:rPr kumimoji="0" lang="de-AT" sz="1800" b="1"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Transparenz bei Entgeltvereinbarungen </a:t>
            </a: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verbessert werden. </a:t>
            </a:r>
          </a:p>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Ein Verweis auf kollektive Lohnvorschriften ist nur mehr bei den sonstigen Entgelten zugelassen.</a:t>
            </a:r>
            <a:endPar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476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1"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54794" y="295869"/>
            <a:ext cx="7845598"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Ist-Grundgehalt laut § 2g AVRAG?</a:t>
            </a:r>
            <a:endPar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rPr>
              <a:t> (c) Dr. Andreas Jöst</a:t>
            </a:r>
          </a:p>
        </p:txBody>
      </p:sp>
      <p:sp>
        <p:nvSpPr>
          <p:cNvPr id="14" name="Line 5"/>
          <p:cNvSpPr>
            <a:spLocks noChangeShapeType="1"/>
          </p:cNvSpPr>
          <p:nvPr/>
        </p:nvSpPr>
        <p:spPr bwMode="auto">
          <a:xfrm>
            <a:off x="397670" y="1224563"/>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5" name="Rechteck 4"/>
          <p:cNvSpPr/>
          <p:nvPr/>
        </p:nvSpPr>
        <p:spPr>
          <a:xfrm>
            <a:off x="539552" y="1628800"/>
            <a:ext cx="7776864" cy="2185214"/>
          </a:xfrm>
          <a:prstGeom prst="rect">
            <a:avLst/>
          </a:prstGeom>
        </p:spPr>
        <p:txBody>
          <a:bodyPr wrap="square">
            <a:spAutoFit/>
          </a:bodyPr>
          <a:lstStyle/>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Wird bei Pauschalentgeltvereinbarungen das Grundgehalt im Dienstzettel (Arbeitsvertrag) entgegen der Verpflichtung des § 2 (2) Z 9 AVRAG nicht </a:t>
            </a:r>
            <a:r>
              <a:rPr kumimoji="0" lang="de-DE" sz="1800" b="0" i="0" u="none" strike="noStrike" kern="1200" cap="none" spc="0" normalizeH="0" baseline="0" noProof="0" dirty="0" err="1">
                <a:ln>
                  <a:noFill/>
                </a:ln>
                <a:solidFill>
                  <a:srgbClr val="13294A"/>
                </a:solidFill>
                <a:effectLst/>
                <a:uLnTx/>
                <a:uFillTx/>
                <a:latin typeface="Calibri" panose="020F0502020204030204" pitchFamily="34" charset="0"/>
                <a:ea typeface="+mn-ea"/>
                <a:cs typeface="Calibri" panose="020F0502020204030204" pitchFamily="34" charset="0"/>
              </a:rPr>
              <a:t>betraglich</a:t>
            </a: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 ausgewiesen, besteht nach § 2g AVRAG ein zwingender Anspruch auf ein Ist-Grundgehalt</a:t>
            </a:r>
          </a:p>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Das Ist-Grundgehalt ist das Grundgehalt einschließlich branchen- und ortsüblicher Überzahlungen, der am Arbeitsort vergleichbaren AN von vergleichbaren AG gebührt.</a:t>
            </a:r>
          </a:p>
        </p:txBody>
      </p:sp>
    </p:spTree>
    <p:extLst>
      <p:ext uri="{BB962C8B-B14F-4D97-AF65-F5344CB8AC3E}">
        <p14:creationId xmlns:p14="http://schemas.microsoft.com/office/powerpoint/2010/main" val="295994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1"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54794" y="295869"/>
            <a:ext cx="7845598"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Normallohn laut § 10 AZG</a:t>
            </a:r>
            <a:endPar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rPr>
              <a:t> (c) Dr. Andreas Jöst</a:t>
            </a:r>
          </a:p>
        </p:txBody>
      </p:sp>
      <p:sp>
        <p:nvSpPr>
          <p:cNvPr id="14" name="Line 5"/>
          <p:cNvSpPr>
            <a:spLocks noChangeShapeType="1"/>
          </p:cNvSpPr>
          <p:nvPr/>
        </p:nvSpPr>
        <p:spPr bwMode="auto">
          <a:xfrm>
            <a:off x="397670" y="1224563"/>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5" name="Rechteck 4"/>
          <p:cNvSpPr/>
          <p:nvPr/>
        </p:nvSpPr>
        <p:spPr>
          <a:xfrm>
            <a:off x="539552" y="1628800"/>
            <a:ext cx="7776864" cy="646331"/>
          </a:xfrm>
          <a:prstGeom prst="rect">
            <a:avLst/>
          </a:prstGeom>
        </p:spPr>
        <p:txBody>
          <a:bodyPr wrap="square">
            <a:spAutoFit/>
          </a:bodyPr>
          <a:lstStyle/>
          <a:p>
            <a:pPr marL="285750" marR="0" lvl="0" indent="-28575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AT"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Der Berechnung des Überstundenzuschlages ist der auf die einzelne Arbeitsstunde entfallende Normallohn zugrunde zu legen</a:t>
            </a:r>
          </a:p>
        </p:txBody>
      </p:sp>
    </p:spTree>
    <p:extLst>
      <p:ext uri="{BB962C8B-B14F-4D97-AF65-F5344CB8AC3E}">
        <p14:creationId xmlns:p14="http://schemas.microsoft.com/office/powerpoint/2010/main" val="198379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1" i="0" u="none" strike="noStrike" kern="1200" cap="none" spc="0" normalizeH="0" baseline="0" noProof="0">
                <a:ln>
                  <a:noFill/>
                </a:ln>
                <a:solidFill>
                  <a:srgbClr val="182C44"/>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54794" y="295869"/>
            <a:ext cx="7845598"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182C44"/>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sym typeface="Wingdings 3"/>
              </a:rPr>
              <a:t> Mindestentgelt laut § 3 LSD-BG</a:t>
            </a:r>
            <a:endParaRPr kumimoji="0" lang="de-DE" sz="2800" b="1" i="0" u="none" strike="noStrike" kern="1200" cap="none" spc="0" normalizeH="0" baseline="0" noProof="0" dirty="0">
              <a:ln>
                <a:noFill/>
              </a:ln>
              <a:solidFill>
                <a:srgbClr val="182C44"/>
              </a:solidFill>
              <a:effectLst/>
              <a:uLnTx/>
              <a:uFillTx/>
              <a:latin typeface="Calibri" pitchFamily="34" charset="0"/>
              <a:ea typeface="+mn-ea"/>
              <a:cs typeface="+mn-cs"/>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182C44"/>
                </a:solidFill>
                <a:effectLst/>
                <a:uLnTx/>
                <a:uFillTx/>
                <a:latin typeface="Calibri" pitchFamily="34" charset="0"/>
                <a:ea typeface="+mn-ea"/>
                <a:cs typeface="+mn-cs"/>
              </a:rPr>
              <a:t> (c) Dr. Andreas Jöst</a:t>
            </a:r>
          </a:p>
        </p:txBody>
      </p:sp>
      <p:sp>
        <p:nvSpPr>
          <p:cNvPr id="14" name="Line 5"/>
          <p:cNvSpPr>
            <a:spLocks noChangeShapeType="1"/>
          </p:cNvSpPr>
          <p:nvPr/>
        </p:nvSpPr>
        <p:spPr bwMode="auto">
          <a:xfrm>
            <a:off x="397670" y="1224563"/>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182C44"/>
              </a:solidFill>
              <a:effectLst/>
              <a:uLnTx/>
              <a:uFillTx/>
              <a:latin typeface="Calibri" pitchFamily="34" charset="0"/>
              <a:ea typeface="+mn-ea"/>
              <a:cs typeface="+mn-cs"/>
            </a:endParaRPr>
          </a:p>
        </p:txBody>
      </p:sp>
      <p:sp>
        <p:nvSpPr>
          <p:cNvPr id="5" name="Rechteck 4"/>
          <p:cNvSpPr/>
          <p:nvPr/>
        </p:nvSpPr>
        <p:spPr>
          <a:xfrm>
            <a:off x="431341" y="1700808"/>
            <a:ext cx="7776864" cy="646331"/>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Symbol" panose="05050102010706020507" pitchFamily="18" charset="2"/>
              <a:buChar char="-"/>
              <a:tabLst/>
              <a:defRPr/>
            </a:pPr>
            <a:r>
              <a:rPr kumimoji="0" lang="de-DE" sz="1800" b="0" i="0" u="none" strike="noStrike" kern="1200" cap="none" spc="0" normalizeH="0" baseline="0" noProof="0" dirty="0">
                <a:ln>
                  <a:noFill/>
                </a:ln>
                <a:solidFill>
                  <a:srgbClr val="13294A"/>
                </a:solidFill>
                <a:effectLst/>
                <a:uLnTx/>
                <a:uFillTx/>
                <a:latin typeface="Calibri" panose="020F0502020204030204" pitchFamily="34" charset="0"/>
                <a:ea typeface="+mn-ea"/>
                <a:cs typeface="Calibri" panose="020F0502020204030204" pitchFamily="34" charset="0"/>
              </a:rPr>
              <a:t>Arbeitnehmer haben einen zwingenden Anspruch auf das nach Gesetz, Verordnung oder Kollektivvertrag zustehende Entgelt</a:t>
            </a:r>
          </a:p>
        </p:txBody>
      </p:sp>
    </p:spTree>
    <p:extLst>
      <p:ext uri="{BB962C8B-B14F-4D97-AF65-F5344CB8AC3E}">
        <p14:creationId xmlns:p14="http://schemas.microsoft.com/office/powerpoint/2010/main" val="199279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AD6EC41-57E1-457A-AE4E-A3D54F303CE6}" type="slidenum">
              <a:rPr kumimoji="0" lang="de-DE" sz="1200" b="1" i="0" u="none" strike="noStrike" kern="1200" cap="none" spc="0" normalizeH="0" baseline="0" noProof="0">
                <a:ln>
                  <a:noFill/>
                </a:ln>
                <a:solidFill>
                  <a:srgbClr val="22264E"/>
                </a:solidFill>
                <a:effectLst/>
                <a:uLnTx/>
                <a:uFillTx/>
                <a:latin typeface="Calibri"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de-DE" sz="1200" b="1" i="0" u="none" strike="noStrike" kern="1200" cap="none" spc="0" normalizeH="0" baseline="0" noProof="0" dirty="0">
              <a:ln>
                <a:noFill/>
              </a:ln>
              <a:solidFill>
                <a:srgbClr val="22264E"/>
              </a:solidFill>
              <a:effectLst/>
              <a:uLnTx/>
              <a:uFillTx/>
              <a:latin typeface="Calibri" pitchFamily="34" charset="0"/>
              <a:ea typeface="+mn-ea"/>
              <a:cs typeface="+mn-cs"/>
            </a:endParaRPr>
          </a:p>
        </p:txBody>
      </p:sp>
      <p:sp>
        <p:nvSpPr>
          <p:cNvPr id="11" name="Text Box 15"/>
          <p:cNvSpPr txBox="1">
            <a:spLocks noChangeArrowheads="1"/>
          </p:cNvSpPr>
          <p:nvPr/>
        </p:nvSpPr>
        <p:spPr bwMode="auto">
          <a:xfrm>
            <a:off x="285720" y="142852"/>
            <a:ext cx="7238608" cy="646331"/>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800" b="1" i="0" u="none" strike="noStrike" kern="1200" cap="none" spc="0" normalizeH="0" baseline="0" noProof="0" dirty="0">
              <a:ln>
                <a:noFill/>
              </a:ln>
              <a:solidFill>
                <a:srgbClr val="22264E"/>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800" b="1" i="0" u="none" strike="noStrike" kern="1200" cap="none" spc="0" normalizeH="0" baseline="0" noProof="0" dirty="0">
                <a:ln>
                  <a:noFill/>
                </a:ln>
                <a:solidFill>
                  <a:srgbClr val="22264E"/>
                </a:solidFill>
                <a:effectLst/>
                <a:uLnTx/>
                <a:uFillTx/>
                <a:latin typeface="Calibri" pitchFamily="34" charset="0"/>
                <a:ea typeface="+mn-ea"/>
                <a:cs typeface="+mn-cs"/>
                <a:sym typeface="Wingdings 3"/>
              </a:rPr>
              <a:t> All-In</a:t>
            </a:r>
            <a:endParaRPr kumimoji="0" lang="de-DE" sz="2800" b="1" i="0" u="none" strike="noStrike" kern="1200" cap="none" spc="0" normalizeH="0" baseline="0" noProof="0" dirty="0">
              <a:ln>
                <a:noFill/>
              </a:ln>
              <a:solidFill>
                <a:srgbClr val="22264E"/>
              </a:solidFill>
              <a:effectLst/>
              <a:uLnTx/>
              <a:uFillTx/>
              <a:latin typeface="Calibri" pitchFamily="34" charset="0"/>
              <a:ea typeface="+mn-ea"/>
              <a:cs typeface="+mn-cs"/>
            </a:endParaRPr>
          </a:p>
        </p:txBody>
      </p:sp>
      <p:sp>
        <p:nvSpPr>
          <p:cNvPr id="12" name="Fußzeilenplatzhalter 4"/>
          <p:cNvSpPr txBox="1">
            <a:spLocks/>
          </p:cNvSpPr>
          <p:nvPr/>
        </p:nvSpPr>
        <p:spPr bwMode="auto">
          <a:xfrm>
            <a:off x="0" y="6215082"/>
            <a:ext cx="268131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 typeface="Wingdings 3"/>
              <a:buChar char="}"/>
              <a:tabLst/>
              <a:defRPr/>
            </a:pPr>
            <a:r>
              <a:rPr kumimoji="0" lang="de-DE" sz="1200" b="1" i="0" u="none" strike="noStrike" kern="1200" cap="none" spc="0" normalizeH="0" baseline="0" noProof="0" dirty="0">
                <a:ln>
                  <a:noFill/>
                </a:ln>
                <a:solidFill>
                  <a:srgbClr val="22264E"/>
                </a:solidFill>
                <a:effectLst/>
                <a:uLnTx/>
                <a:uFillTx/>
                <a:latin typeface="Calibri" pitchFamily="34" charset="0"/>
                <a:ea typeface="+mn-ea"/>
                <a:cs typeface="+mn-cs"/>
              </a:rPr>
              <a:t> (c) Dr. Andreas Jöst</a:t>
            </a:r>
          </a:p>
        </p:txBody>
      </p:sp>
      <p:sp>
        <p:nvSpPr>
          <p:cNvPr id="14" name="Line 5"/>
          <p:cNvSpPr>
            <a:spLocks noChangeShapeType="1"/>
          </p:cNvSpPr>
          <p:nvPr/>
        </p:nvSpPr>
        <p:spPr bwMode="auto">
          <a:xfrm>
            <a:off x="428596" y="928670"/>
            <a:ext cx="7416800" cy="0"/>
          </a:xfrm>
          <a:prstGeom prst="line">
            <a:avLst/>
          </a:prstGeom>
          <a:noFill/>
          <a:ln w="50800">
            <a:solidFill>
              <a:schemeClr val="bg1">
                <a:lumMod val="65000"/>
              </a:schemeClr>
            </a:solid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grpSp>
        <p:nvGrpSpPr>
          <p:cNvPr id="2" name="Gruppieren 5"/>
          <p:cNvGrpSpPr/>
          <p:nvPr/>
        </p:nvGrpSpPr>
        <p:grpSpPr>
          <a:xfrm>
            <a:off x="266086" y="1231505"/>
            <a:ext cx="8554386" cy="5072497"/>
            <a:chOff x="285720" y="1141937"/>
            <a:chExt cx="7109446" cy="5035251"/>
          </a:xfrm>
        </p:grpSpPr>
        <p:sp>
          <p:nvSpPr>
            <p:cNvPr id="15" name="Text Box 1034"/>
            <p:cNvSpPr txBox="1">
              <a:spLocks noChangeArrowheads="1"/>
            </p:cNvSpPr>
            <p:nvPr/>
          </p:nvSpPr>
          <p:spPr bwMode="auto">
            <a:xfrm>
              <a:off x="1142975" y="1141937"/>
              <a:ext cx="6252191" cy="5035251"/>
            </a:xfrm>
            <a:prstGeom prst="rect">
              <a:avLst/>
            </a:prstGeom>
            <a:noFill/>
            <a:ln w="50800">
              <a:noFill/>
              <a:prstDash val="lgDash"/>
              <a:miter lim="800000"/>
              <a:headEnd/>
              <a:tailEnd/>
            </a:ln>
          </p:spPr>
          <p:txBody>
            <a:bodyPr wrap="square" lIns="180000" tIns="180000" rIns="180000" bIns="180000">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Die Pauschalierung von Entgeltbestandteilen oder die Vereinbarung  eines Gesamtgehaltes ist in der Judikatur und Literatur prinzipiell anerkannt.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 </a:t>
              </a:r>
            </a:p>
            <a:p>
              <a:pPr marL="285750" marR="0" lvl="0" indent="-285750" algn="l" defTabSz="914400" rtl="0" eaLnBrk="0" fontAlgn="base" latinLnBrk="0" hangingPunct="0">
                <a:lnSpc>
                  <a:spcPct val="100000"/>
                </a:lnSpc>
                <a:spcBef>
                  <a:spcPct val="0"/>
                </a:spcBef>
                <a:spcAft>
                  <a:spcPct val="0"/>
                </a:spcAft>
                <a:buClrTx/>
                <a:buSzTx/>
                <a:buFontTx/>
                <a:buChar char="-"/>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Sogenannte „All-In-Vereinbarungen“ werden in der Regel auf die Tarifierung aller Arbeitsleistungen bezogen, konkret auf Mehrarbeits- und Überstunden, aber auch auf Reise- und Bereitschaftszeiten.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Tx/>
                <a:buChar char="-"/>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Auch die Einbeziehung der laut Kollektivvertrag zustehenden aliquoten Sonderzahlungsanteile in das einzelvertraglich vereinbarte laufende Entgelt wird anerkannt.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Tx/>
                <a:buChar char="-"/>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Die Abgeltung eines offenen Urlaubsanspruches bzw die Einbeziehung des Urlaubsentgeltes in das laufende Entgelt ist allerdings rechtswidrig. Gleiches gilt für die Einbeziehung der Urlaubsersatzleistung in eine „all-in-Vereinbarung“.</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Tx/>
                <a:buChar char="-"/>
                <a:tabLst/>
                <a:defRPr/>
              </a:pPr>
              <a:r>
                <a:rPr kumimoji="0" lang="de-DE" sz="1800" b="0" i="0" u="none" strike="noStrike" kern="1200" cap="none" spc="0" normalizeH="0" baseline="0" noProof="0" dirty="0">
                  <a:ln>
                    <a:noFill/>
                  </a:ln>
                  <a:solidFill>
                    <a:srgbClr val="182C44"/>
                  </a:solidFill>
                  <a:effectLst/>
                  <a:uLnTx/>
                  <a:uFillTx/>
                  <a:latin typeface="Calibri" panose="020F0502020204030204" pitchFamily="34" charset="0"/>
                  <a:ea typeface="+mn-ea"/>
                  <a:cs typeface="+mn-cs"/>
                </a:rPr>
                <a:t>OGH 8 Ob A 32/13h</a:t>
              </a:r>
            </a:p>
          </p:txBody>
        </p:sp>
        <p:grpSp>
          <p:nvGrpSpPr>
            <p:cNvPr id="3" name="Gruppieren 15"/>
            <p:cNvGrpSpPr/>
            <p:nvPr/>
          </p:nvGrpSpPr>
          <p:grpSpPr>
            <a:xfrm>
              <a:off x="285720" y="1185761"/>
              <a:ext cx="1040061" cy="1232617"/>
              <a:chOff x="428596" y="1792984"/>
              <a:chExt cx="1040061" cy="1232617"/>
            </a:xfrm>
          </p:grpSpPr>
          <p:sp>
            <p:nvSpPr>
              <p:cNvPr id="17" name="Text Box 22"/>
              <p:cNvSpPr txBox="1">
                <a:spLocks noChangeArrowheads="1"/>
              </p:cNvSpPr>
              <p:nvPr/>
            </p:nvSpPr>
            <p:spPr bwMode="auto">
              <a:xfrm>
                <a:off x="500034" y="1792984"/>
                <a:ext cx="968623" cy="1232617"/>
              </a:xfrm>
              <a:prstGeom prst="rect">
                <a:avLst/>
              </a:prstGeom>
              <a:noFill/>
              <a:ln w="9525">
                <a:noFill/>
                <a:miter lim="800000"/>
                <a:headEnd/>
                <a:tailEnd/>
              </a:ln>
            </p:spPr>
            <p:txBody>
              <a:bodyPr wrap="square" anchor="ctr">
                <a:spAutoFit/>
              </a:bodyPr>
              <a:lstStyle/>
              <a:p>
                <a:pPr marL="449263" marR="0" lvl="0" indent="-449263" algn="l" defTabSz="914400" rtl="0" eaLnBrk="0" fontAlgn="base" latinLnBrk="0" hangingPunct="0">
                  <a:lnSpc>
                    <a:spcPct val="100000"/>
                  </a:lnSpc>
                  <a:spcBef>
                    <a:spcPct val="0"/>
                  </a:spcBef>
                  <a:spcAft>
                    <a:spcPct val="0"/>
                  </a:spcAft>
                  <a:buClrTx/>
                  <a:buSzTx/>
                  <a:buFontTx/>
                  <a:buNone/>
                  <a:tabLst/>
                  <a:defRPr/>
                </a:pPr>
                <a:r>
                  <a:rPr kumimoji="0" lang="de-AT" sz="7200" b="0" i="0" u="none" strike="noStrike" kern="1200" cap="none" spc="0" normalizeH="0" baseline="0" noProof="0" dirty="0">
                    <a:ln>
                      <a:noFill/>
                    </a:ln>
                    <a:solidFill>
                      <a:srgbClr val="1F2F3D"/>
                    </a:solidFill>
                    <a:effectLst/>
                    <a:uLnTx/>
                    <a:uFillTx/>
                    <a:latin typeface="Calibri" panose="020F0502020204030204" pitchFamily="34" charset="0"/>
                    <a:ea typeface="+mn-ea"/>
                    <a:cs typeface="+mn-cs"/>
                    <a:sym typeface="Wingdings" pitchFamily="2" charset="2"/>
                  </a:rPr>
                  <a:t></a:t>
                </a:r>
                <a:endParaRPr kumimoji="0" lang="de-AT" sz="7200" b="0" i="0" u="none" strike="noStrike" kern="1200" cap="none" spc="0" normalizeH="0" baseline="0" noProof="0" dirty="0">
                  <a:ln>
                    <a:noFill/>
                  </a:ln>
                  <a:solidFill>
                    <a:srgbClr val="1F2F3D"/>
                  </a:solidFill>
                  <a:effectLst/>
                  <a:uLnTx/>
                  <a:uFillTx/>
                  <a:latin typeface="Calibri" pitchFamily="34" charset="0"/>
                  <a:ea typeface="+mn-ea"/>
                  <a:cs typeface="+mn-cs"/>
                </a:endParaRPr>
              </a:p>
            </p:txBody>
          </p:sp>
          <p:sp>
            <p:nvSpPr>
              <p:cNvPr id="18" name="Textfeld 17"/>
              <p:cNvSpPr txBox="1">
                <a:spLocks noChangeArrowheads="1"/>
              </p:cNvSpPr>
              <p:nvPr/>
            </p:nvSpPr>
            <p:spPr bwMode="auto">
              <a:xfrm>
                <a:off x="428596" y="2245554"/>
                <a:ext cx="857255" cy="274965"/>
              </a:xfrm>
              <a:prstGeom prst="rect">
                <a:avLst/>
              </a:prstGeom>
              <a:noFill/>
              <a:ln w="9525">
                <a:noFill/>
                <a:miter lim="800000"/>
                <a:headEnd/>
                <a:tailEnd/>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1F2F3D"/>
                    </a:solidFill>
                    <a:effectLst/>
                    <a:uLnTx/>
                    <a:uFillTx/>
                    <a:latin typeface="Calibri" panose="020F0502020204030204" pitchFamily="34" charset="0"/>
                    <a:ea typeface="+mn-ea"/>
                    <a:cs typeface="+mn-cs"/>
                    <a:sym typeface="Webdings"/>
                  </a:rPr>
                  <a:t>Judikat</a:t>
                </a:r>
                <a:endParaRPr kumimoji="0" lang="de-DE" sz="1200" b="0" i="0" u="none" strike="noStrike" kern="1200" cap="none" spc="0" normalizeH="0" baseline="0" noProof="0" dirty="0">
                  <a:ln>
                    <a:noFill/>
                  </a:ln>
                  <a:solidFill>
                    <a:srgbClr val="1F2F3D"/>
                  </a:solidFill>
                  <a:effectLst/>
                  <a:uLnTx/>
                  <a:uFillTx/>
                  <a:latin typeface="Calibri" pitchFamily="34" charset="0"/>
                  <a:ea typeface="+mn-ea"/>
                  <a:cs typeface="+mn-cs"/>
                </a:endParaRPr>
              </a:p>
            </p:txBody>
          </p:sp>
        </p:grpSp>
      </p:grpSp>
    </p:spTree>
    <p:extLst>
      <p:ext uri="{BB962C8B-B14F-4D97-AF65-F5344CB8AC3E}">
        <p14:creationId xmlns:p14="http://schemas.microsoft.com/office/powerpoint/2010/main" val="119665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357313" y="3071813"/>
            <a:ext cx="6324600" cy="519112"/>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e-AT" sz="2800" dirty="0">
                <a:solidFill>
                  <a:srgbClr val="182C44"/>
                </a:solidFill>
                <a:latin typeface="Calibri" pitchFamily="34" charset="0"/>
                <a:cs typeface="Calibri" pitchFamily="34" charset="0"/>
              </a:rPr>
              <a:t>Die Deckungsprüfung</a:t>
            </a:r>
            <a:endParaRPr kumimoji="0" lang="de-AT" sz="2800" b="1" i="0" u="none" strike="noStrike" kern="1200" cap="none" spc="0" normalizeH="0" baseline="0" noProof="0" dirty="0">
              <a:ln>
                <a:noFill/>
              </a:ln>
              <a:solidFill>
                <a:srgbClr val="182C44"/>
              </a:solidFill>
              <a:effectLst/>
              <a:uLnTx/>
              <a:uFillTx/>
              <a:latin typeface="Calibri" pitchFamily="34" charset="0"/>
              <a:ea typeface="+mn-ea"/>
              <a:cs typeface="Calibri" pitchFamily="34" charset="0"/>
            </a:endParaRPr>
          </a:p>
        </p:txBody>
      </p:sp>
      <p:sp>
        <p:nvSpPr>
          <p:cNvPr id="24579" name="Foliennummernplatzhalter 3"/>
          <p:cNvSpPr>
            <a:spLocks noGrp="1"/>
          </p:cNvSpPr>
          <p:nvPr>
            <p:ph type="sldNum" sz="quarter" idx="12"/>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79022E-D3EE-4B6B-95E9-80649660FB9C}" type="slidenum">
              <a:rPr kumimoji="0" lang="de-DE" sz="1200" b="1" i="0" u="none" strike="noStrike" kern="1200" cap="none" spc="0" normalizeH="0" baseline="0" noProof="0" smtClean="0">
                <a:ln>
                  <a:noFill/>
                </a:ln>
                <a:solidFill>
                  <a:srgbClr val="4D4D4D"/>
                </a:solidFill>
                <a:effectLst/>
                <a:uLnTx/>
                <a:uFillTx/>
                <a:latin typeface="Calibri" pitchFamily="34" charset="0"/>
                <a:ea typeface="+mn-ea"/>
                <a:cs typeface="Calibri"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de-DE" sz="1200" b="1" i="0" u="none" strike="noStrike" kern="1200" cap="none" spc="0" normalizeH="0" baseline="0" noProof="0">
              <a:ln>
                <a:noFill/>
              </a:ln>
              <a:solidFill>
                <a:srgbClr val="4D4D4D"/>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2497545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5"/>
          <p:cNvSpPr>
            <a:spLocks noGrp="1"/>
          </p:cNvSpPr>
          <p:nvPr>
            <p:ph type="sldNum" sz="quarter" idx="12"/>
          </p:nvPr>
        </p:nvSpPr>
        <p:spPr/>
        <p:txBody>
          <a:bodyPr/>
          <a:lstStyle/>
          <a:p>
            <a:fld id="{9AD6EC41-57E1-457A-AE4E-A3D54F303CE6}" type="slidenum">
              <a:rPr lang="de-DE">
                <a:solidFill>
                  <a:srgbClr val="182C44"/>
                </a:solidFill>
                <a:latin typeface="Calibri" pitchFamily="34" charset="0"/>
              </a:rPr>
              <a:pPr/>
              <a:t>9</a:t>
            </a:fld>
            <a:endParaRPr lang="de-DE" dirty="0">
              <a:solidFill>
                <a:srgbClr val="182C44"/>
              </a:solidFill>
              <a:latin typeface="Calibri" pitchFamily="34" charset="0"/>
            </a:endParaRPr>
          </a:p>
        </p:txBody>
      </p:sp>
      <p:sp>
        <p:nvSpPr>
          <p:cNvPr id="11" name="Text Box 15"/>
          <p:cNvSpPr txBox="1">
            <a:spLocks noChangeArrowheads="1"/>
          </p:cNvSpPr>
          <p:nvPr/>
        </p:nvSpPr>
        <p:spPr bwMode="auto">
          <a:xfrm>
            <a:off x="285720" y="428604"/>
            <a:ext cx="7429552" cy="646331"/>
          </a:xfrm>
          <a:prstGeom prst="rect">
            <a:avLst/>
          </a:prstGeom>
          <a:noFill/>
          <a:ln w="9525">
            <a:noFill/>
            <a:miter lim="800000"/>
            <a:headEnd/>
            <a:tailEnd/>
          </a:ln>
          <a:effectLst/>
        </p:spPr>
        <p:txBody>
          <a:bodyPr wrap="square">
            <a:spAutoFit/>
          </a:bodyPr>
          <a:lstStyle/>
          <a:p>
            <a:endParaRPr lang="de-DE" sz="800" dirty="0">
              <a:solidFill>
                <a:srgbClr val="182C44"/>
              </a:solidFill>
              <a:latin typeface="Calibri" pitchFamily="34" charset="0"/>
            </a:endParaRPr>
          </a:p>
          <a:p>
            <a:r>
              <a:rPr lang="de-DE" sz="2800" dirty="0">
                <a:solidFill>
                  <a:srgbClr val="182C44"/>
                </a:solidFill>
                <a:latin typeface="Calibri" pitchFamily="34" charset="0"/>
                <a:sym typeface="Wingdings 3"/>
              </a:rPr>
              <a:t> Die zivilrechtliche Deckungsprüfung</a:t>
            </a:r>
            <a:endParaRPr lang="de-DE" sz="2800" dirty="0">
              <a:solidFill>
                <a:srgbClr val="182C44"/>
              </a:solidFill>
              <a:latin typeface="Calibri" pitchFamily="34" charset="0"/>
            </a:endParaRPr>
          </a:p>
        </p:txBody>
      </p:sp>
      <p:sp>
        <p:nvSpPr>
          <p:cNvPr id="14" name="Line 5"/>
          <p:cNvSpPr>
            <a:spLocks noChangeShapeType="1"/>
          </p:cNvSpPr>
          <p:nvPr/>
        </p:nvSpPr>
        <p:spPr bwMode="auto">
          <a:xfrm>
            <a:off x="428596" y="1357298"/>
            <a:ext cx="7416800" cy="0"/>
          </a:xfrm>
          <a:prstGeom prst="line">
            <a:avLst/>
          </a:prstGeom>
          <a:noFill/>
          <a:ln w="50800">
            <a:solidFill>
              <a:schemeClr val="bg1">
                <a:lumMod val="65000"/>
              </a:schemeClr>
            </a:solidFill>
            <a:round/>
            <a:headEnd/>
            <a:tailEnd/>
          </a:ln>
          <a:effectLst/>
        </p:spPr>
        <p:txBody>
          <a:bodyPr/>
          <a:lstStyle/>
          <a:p>
            <a:endParaRPr lang="de-DE" sz="2000" b="0" dirty="0">
              <a:solidFill>
                <a:srgbClr val="182C44"/>
              </a:solidFill>
              <a:latin typeface="Calibri" pitchFamily="34" charset="0"/>
            </a:endParaRPr>
          </a:p>
        </p:txBody>
      </p:sp>
      <p:sp>
        <p:nvSpPr>
          <p:cNvPr id="7" name="Text Box 1034"/>
          <p:cNvSpPr txBox="1">
            <a:spLocks noChangeArrowheads="1"/>
          </p:cNvSpPr>
          <p:nvPr/>
        </p:nvSpPr>
        <p:spPr bwMode="auto">
          <a:xfrm>
            <a:off x="1369507" y="1406727"/>
            <a:ext cx="7090925" cy="5195608"/>
          </a:xfrm>
          <a:prstGeom prst="rect">
            <a:avLst/>
          </a:prstGeom>
          <a:noFill/>
          <a:ln w="50800">
            <a:noFill/>
            <a:prstDash val="lgDash"/>
            <a:miter lim="800000"/>
            <a:headEnd/>
            <a:tailEnd/>
          </a:ln>
        </p:spPr>
        <p:txBody>
          <a:bodyPr wrap="square" lIns="180000" tIns="180000" rIns="180000" bIns="180000">
            <a:spAutoFit/>
          </a:bodyPr>
          <a:lstStyle/>
          <a:p>
            <a:pPr marL="285750" indent="-285750">
              <a:buFontTx/>
              <a:buChar char="-"/>
            </a:pPr>
            <a:r>
              <a:rPr lang="de-AT" sz="1800" b="0" dirty="0">
                <a:solidFill>
                  <a:srgbClr val="182C44"/>
                </a:solidFill>
                <a:latin typeface="Calibri" pitchFamily="34" charset="0"/>
                <a:cs typeface="Calibri" pitchFamily="34" charset="0"/>
              </a:rPr>
              <a:t>Eine all-in Vereinbarung enthebt den Arbeitgeber von der Bezahlung von Überstunden </a:t>
            </a:r>
            <a:r>
              <a:rPr lang="de-AT" sz="1800" dirty="0">
                <a:solidFill>
                  <a:srgbClr val="182C44"/>
                </a:solidFill>
                <a:latin typeface="Calibri" pitchFamily="34" charset="0"/>
                <a:cs typeface="Calibri" pitchFamily="34" charset="0"/>
              </a:rPr>
              <a:t>innerhalb eines durchrechenbaren Zeitraumes</a:t>
            </a:r>
            <a:r>
              <a:rPr lang="de-AT" sz="1800" b="0" dirty="0">
                <a:solidFill>
                  <a:srgbClr val="182C44"/>
                </a:solidFill>
                <a:latin typeface="Calibri" pitchFamily="34" charset="0"/>
                <a:cs typeface="Calibri" pitchFamily="34" charset="0"/>
              </a:rPr>
              <a:t>. Dieser ist im Zweifel mit einem Jahr festzusetzen. </a:t>
            </a:r>
          </a:p>
          <a:p>
            <a:endParaRPr lang="de-AT" sz="1800" b="0" dirty="0">
              <a:solidFill>
                <a:srgbClr val="182C44"/>
              </a:solidFill>
              <a:latin typeface="Calibri" pitchFamily="34" charset="0"/>
              <a:cs typeface="Calibri" pitchFamily="34" charset="0"/>
            </a:endParaRPr>
          </a:p>
          <a:p>
            <a:pPr marL="285750" indent="-285750">
              <a:buFontTx/>
              <a:buChar char="-"/>
            </a:pPr>
            <a:r>
              <a:rPr lang="de-AT" sz="1800" b="0" dirty="0">
                <a:solidFill>
                  <a:srgbClr val="182C44"/>
                </a:solidFill>
                <a:latin typeface="Calibri" pitchFamily="34" charset="0"/>
                <a:cs typeface="Calibri" pitchFamily="34" charset="0"/>
              </a:rPr>
              <a:t>Nach dem Ende des durchrechenbaren Zeitraumes, in der Regel also mit Jahresende, besteht die Pflicht des Arbeitgebers, von sich aus eine Abrechnung durchzuführen.</a:t>
            </a:r>
          </a:p>
          <a:p>
            <a:pPr marL="285750" indent="-285750">
              <a:buFontTx/>
              <a:buChar char="-"/>
            </a:pPr>
            <a:endParaRPr lang="de-AT" sz="1800" b="0" dirty="0">
              <a:solidFill>
                <a:srgbClr val="182C44"/>
              </a:solidFill>
              <a:latin typeface="Calibri" pitchFamily="34" charset="0"/>
              <a:cs typeface="Calibri" pitchFamily="34" charset="0"/>
            </a:endParaRPr>
          </a:p>
          <a:p>
            <a:pPr marL="285750" indent="-285750">
              <a:buFontTx/>
              <a:buChar char="-"/>
            </a:pPr>
            <a:r>
              <a:rPr lang="de-AT" sz="1800" b="0" dirty="0">
                <a:solidFill>
                  <a:srgbClr val="182C44"/>
                </a:solidFill>
                <a:latin typeface="Calibri" pitchFamily="34" charset="0"/>
                <a:cs typeface="Calibri" pitchFamily="34" charset="0"/>
              </a:rPr>
              <a:t>Dies soll in der Weise geschehen, dass ein Vergleich zwischen den geleisteten Arbeitsstunden auf Basis des Kollektivvertrages und den erhaltenen Entgelten erfolgt. </a:t>
            </a:r>
          </a:p>
          <a:p>
            <a:pPr marL="285750" indent="-285750">
              <a:buFontTx/>
              <a:buChar char="-"/>
            </a:pPr>
            <a:endParaRPr lang="de-AT" sz="1800" b="0" dirty="0">
              <a:solidFill>
                <a:srgbClr val="182C44"/>
              </a:solidFill>
              <a:latin typeface="Calibri" pitchFamily="34" charset="0"/>
              <a:cs typeface="Calibri" pitchFamily="34" charset="0"/>
            </a:endParaRPr>
          </a:p>
          <a:p>
            <a:pPr marL="285750" indent="-285750">
              <a:buFontTx/>
              <a:buChar char="-"/>
            </a:pPr>
            <a:r>
              <a:rPr lang="de-AT" sz="1800" b="0" dirty="0">
                <a:solidFill>
                  <a:srgbClr val="182C44"/>
                </a:solidFill>
                <a:latin typeface="Calibri" pitchFamily="34" charset="0"/>
                <a:cs typeface="Calibri" pitchFamily="34" charset="0"/>
              </a:rPr>
              <a:t>Vor diesem Zeitpunkt kann kein Verfall eintreten, eine allenfalls zustehende Abgeltung gilt bis zum Vorliegen der Abrechnung als gestundet. </a:t>
            </a:r>
          </a:p>
          <a:p>
            <a:pPr marL="285750" indent="-285750">
              <a:buFontTx/>
              <a:buChar char="-"/>
            </a:pPr>
            <a:endParaRPr lang="de-AT" sz="1800" b="0" dirty="0">
              <a:solidFill>
                <a:srgbClr val="182C44"/>
              </a:solidFill>
              <a:latin typeface="Calibri" pitchFamily="34" charset="0"/>
              <a:cs typeface="Calibri" pitchFamily="34" charset="0"/>
            </a:endParaRPr>
          </a:p>
          <a:p>
            <a:pPr marL="285750" indent="-285750">
              <a:buFontTx/>
              <a:buChar char="-"/>
            </a:pPr>
            <a:r>
              <a:rPr lang="de-AT" sz="1800" b="0" dirty="0">
                <a:solidFill>
                  <a:srgbClr val="182C44"/>
                </a:solidFill>
                <a:latin typeface="Calibri" pitchFamily="34" charset="0"/>
                <a:cs typeface="Calibri" pitchFamily="34" charset="0"/>
              </a:rPr>
              <a:t>OLG Wien 8 Ra 20/04a</a:t>
            </a:r>
          </a:p>
          <a:p>
            <a:endParaRPr lang="de-AT" sz="800" b="0" dirty="0">
              <a:solidFill>
                <a:srgbClr val="182C44"/>
              </a:solidFill>
              <a:latin typeface="Calibri" pitchFamily="34" charset="0"/>
              <a:cs typeface="Calibri" pitchFamily="34" charset="0"/>
            </a:endParaRPr>
          </a:p>
        </p:txBody>
      </p:sp>
      <p:sp>
        <p:nvSpPr>
          <p:cNvPr id="17" name="Text Box 22"/>
          <p:cNvSpPr txBox="1">
            <a:spLocks noChangeArrowheads="1"/>
          </p:cNvSpPr>
          <p:nvPr/>
        </p:nvSpPr>
        <p:spPr bwMode="auto">
          <a:xfrm>
            <a:off x="285720" y="1587979"/>
            <a:ext cx="1002314" cy="1200329"/>
          </a:xfrm>
          <a:prstGeom prst="rect">
            <a:avLst/>
          </a:prstGeom>
          <a:noFill/>
          <a:ln w="9525">
            <a:noFill/>
            <a:miter lim="800000"/>
            <a:headEnd/>
            <a:tailEnd/>
          </a:ln>
        </p:spPr>
        <p:txBody>
          <a:bodyPr wrap="square" anchor="ctr">
            <a:spAutoFit/>
          </a:bodyPr>
          <a:lstStyle/>
          <a:p>
            <a:pPr marL="449263" indent="-449263"/>
            <a:r>
              <a:rPr lang="de-AT" sz="7200" b="0" dirty="0">
                <a:solidFill>
                  <a:srgbClr val="182C44"/>
                </a:solidFill>
                <a:latin typeface="Calibri" pitchFamily="34" charset="0"/>
                <a:sym typeface="Wingdings" pitchFamily="2" charset="2"/>
              </a:rPr>
              <a:t></a:t>
            </a:r>
            <a:endParaRPr lang="de-AT" sz="7200" b="0" dirty="0">
              <a:solidFill>
                <a:srgbClr val="182C44"/>
              </a:solidFill>
              <a:latin typeface="Calibri" pitchFamily="34" charset="0"/>
            </a:endParaRPr>
          </a:p>
        </p:txBody>
      </p:sp>
      <p:sp>
        <p:nvSpPr>
          <p:cNvPr id="18" name="Textfeld 17"/>
          <p:cNvSpPr txBox="1">
            <a:spLocks noChangeArrowheads="1"/>
          </p:cNvSpPr>
          <p:nvPr/>
        </p:nvSpPr>
        <p:spPr bwMode="auto">
          <a:xfrm>
            <a:off x="279362" y="2049643"/>
            <a:ext cx="887073" cy="276999"/>
          </a:xfrm>
          <a:prstGeom prst="rect">
            <a:avLst/>
          </a:prstGeom>
          <a:noFill/>
          <a:ln w="9525">
            <a:noFill/>
            <a:miter lim="800000"/>
            <a:headEnd/>
            <a:tailEnd/>
          </a:ln>
        </p:spPr>
        <p:txBody>
          <a:bodyPr wrap="square">
            <a:spAutoFit/>
          </a:bodyPr>
          <a:lstStyle/>
          <a:p>
            <a:r>
              <a:rPr lang="de-DE" sz="1200" b="0" dirty="0">
                <a:solidFill>
                  <a:srgbClr val="182C44"/>
                </a:solidFill>
                <a:latin typeface="Calibri" pitchFamily="34" charset="0"/>
                <a:sym typeface="Webdings"/>
              </a:rPr>
              <a:t>Judikat</a:t>
            </a:r>
            <a:endParaRPr lang="de-DE" sz="1200" b="0" dirty="0">
              <a:solidFill>
                <a:srgbClr val="182C44"/>
              </a:solidFill>
              <a:latin typeface="Calibri" pitchFamily="34" charset="0"/>
            </a:endParaRPr>
          </a:p>
        </p:txBody>
      </p:sp>
      <p:sp>
        <p:nvSpPr>
          <p:cNvPr id="9" name="Fußzeilenplatzhalter 4"/>
          <p:cNvSpPr txBox="1">
            <a:spLocks/>
          </p:cNvSpPr>
          <p:nvPr/>
        </p:nvSpPr>
        <p:spPr bwMode="auto">
          <a:xfrm>
            <a:off x="107504" y="6215082"/>
            <a:ext cx="18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lnSpc>
                <a:spcPct val="150000"/>
              </a:lnSpc>
              <a:buFont typeface="Wingdings 3"/>
              <a:buChar char="}"/>
              <a:defRPr/>
            </a:pPr>
            <a:r>
              <a:rPr lang="de-DE" sz="1200" dirty="0">
                <a:solidFill>
                  <a:srgbClr val="182C44"/>
                </a:solidFill>
                <a:latin typeface="Calibri" pitchFamily="34" charset="0"/>
              </a:rPr>
              <a:t> (c) Dr. Andreas Jöst</a:t>
            </a:r>
          </a:p>
        </p:txBody>
      </p:sp>
    </p:spTree>
    <p:extLst>
      <p:ext uri="{BB962C8B-B14F-4D97-AF65-F5344CB8AC3E}">
        <p14:creationId xmlns:p14="http://schemas.microsoft.com/office/powerpoint/2010/main" val="3096046433"/>
      </p:ext>
    </p:extLst>
  </p:cSld>
  <p:clrMapOvr>
    <a:masterClrMapping/>
  </p:clrMapOvr>
</p:sld>
</file>

<file path=ppt/theme/theme1.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_slide_with_imag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legal_2013.potx" id="{CCF41933-4477-4935-A3A0-D15D5BB38C41}" vid="{18D1BE0D-5985-42C2-AD16-59020E7DC2FC}"/>
    </a:ext>
  </a:extLst>
</a:theme>
</file>

<file path=ppt/theme/theme3.xml><?xml version="1.0" encoding="utf-8"?>
<a:theme xmlns:a="http://schemas.openxmlformats.org/drawingml/2006/main" name="7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1454</Words>
  <Application>Microsoft Office PowerPoint</Application>
  <PresentationFormat>Bildschirmpräsentation (4:3)</PresentationFormat>
  <Paragraphs>193</Paragraphs>
  <Slides>20</Slides>
  <Notes>5</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20</vt:i4>
      </vt:variant>
    </vt:vector>
  </HeadingPairs>
  <TitlesOfParts>
    <vt:vector size="28" baseType="lpstr">
      <vt:lpstr>Arial</vt:lpstr>
      <vt:lpstr>Calibri</vt:lpstr>
      <vt:lpstr>Symbol</vt:lpstr>
      <vt:lpstr>Times New Roman</vt:lpstr>
      <vt:lpstr>Wingdings 3</vt:lpstr>
      <vt:lpstr>1_Standarddesign</vt:lpstr>
      <vt:lpstr>title_slide_with_image_Design</vt:lpstr>
      <vt:lpstr>7_Standarddesign</vt:lpstr>
      <vt:lpstr>„ÜP, All-In, etc“</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KfV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Recht</dc:creator>
  <cp:lastModifiedBy>Müller, Nadine (nadine.mueller@uni-graz.at)</cp:lastModifiedBy>
  <cp:revision>562</cp:revision>
  <cp:lastPrinted>2020-09-16T14:39:07Z</cp:lastPrinted>
  <dcterms:created xsi:type="dcterms:W3CDTF">2002-04-09T11:43:26Z</dcterms:created>
  <dcterms:modified xsi:type="dcterms:W3CDTF">2023-06-21T07:02:20Z</dcterms:modified>
</cp:coreProperties>
</file>