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86" r:id="rId5"/>
    <p:sldId id="259" r:id="rId6"/>
    <p:sldId id="261" r:id="rId7"/>
    <p:sldId id="262" r:id="rId8"/>
    <p:sldId id="263" r:id="rId9"/>
    <p:sldId id="264" r:id="rId10"/>
    <p:sldId id="266" r:id="rId11"/>
    <p:sldId id="265" r:id="rId12"/>
    <p:sldId id="267" r:id="rId13"/>
    <p:sldId id="268" r:id="rId14"/>
    <p:sldId id="269" r:id="rId15"/>
    <p:sldId id="271" r:id="rId16"/>
    <p:sldId id="282" r:id="rId17"/>
    <p:sldId id="272" r:id="rId18"/>
    <p:sldId id="273" r:id="rId19"/>
    <p:sldId id="274" r:id="rId20"/>
    <p:sldId id="281" r:id="rId21"/>
    <p:sldId id="287" r:id="rId22"/>
    <p:sldId id="276" r:id="rId23"/>
    <p:sldId id="277" r:id="rId24"/>
    <p:sldId id="278" r:id="rId25"/>
    <p:sldId id="279" r:id="rId26"/>
    <p:sldId id="280"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EFC4E-8F8F-4E43-8802-161BE260EA0A}" type="datetimeFigureOut">
              <a:rPr lang="de-DE" smtClean="0"/>
              <a:t>01.03.2024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2FF1A-8D1E-467F-B105-5AC4EFBC9BF5}" type="slidenum">
              <a:rPr lang="de-DE" smtClean="0"/>
              <a:t>‹Nr.›</a:t>
            </a:fld>
            <a:endParaRPr lang="de-DE"/>
          </a:p>
        </p:txBody>
      </p:sp>
    </p:spTree>
    <p:extLst>
      <p:ext uri="{BB962C8B-B14F-4D97-AF65-F5344CB8AC3E}">
        <p14:creationId xmlns:p14="http://schemas.microsoft.com/office/powerpoint/2010/main" val="16201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FD620DFC-C562-4A5D-AF2E-8E699B59021D}" type="datetime1">
              <a:rPr lang="en-US" smtClean="0"/>
              <a:t>3/1/2024</a:t>
            </a:fld>
            <a:endParaRPr lang="en-US" dirty="0"/>
          </a:p>
        </p:txBody>
      </p:sp>
      <p:sp>
        <p:nvSpPr>
          <p:cNvPr id="5" name="Footer Placeholder 4"/>
          <p:cNvSpPr>
            <a:spLocks noGrp="1"/>
          </p:cNvSpPr>
          <p:nvPr>
            <p:ph type="ftr" sz="quarter" idx="11"/>
          </p:nvPr>
        </p:nvSpPr>
        <p:spPr>
          <a:xfrm>
            <a:off x="770503" y="12109711"/>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1951B889-0F7B-4890-BDD6-7687420C937E}" type="slidenum">
              <a:rPr lang="en-US" smtClean="0"/>
              <a:pPr/>
              <a:t>‹Nr.›</a:t>
            </a:fld>
            <a:endParaRPr lang="en-US" dirty="0"/>
          </a:p>
        </p:txBody>
      </p:sp>
      <p:pic>
        <p:nvPicPr>
          <p:cNvPr id="1027" name="Bild 1" descr="image00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932" y="6073112"/>
            <a:ext cx="1676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91FC3A20-7C26-46B4-9700-FECD6F02C34E}"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9A13AF4F-3482-4A62-8E7B-8F9D8B2B8A00}"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67C68342-3423-46E2-9C23-DE3F37893CCD}"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A9D7858C-0777-4ECF-872B-DEF0D5A72785}"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C45D00EB-4D33-4C62-A1B0-FE158FAA909C}"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503083E-3A54-40B5-B605-24F08B68FEE4}"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A42B9B4-CC21-4999-BA04-469B2A2D39F4}"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p:txBody>
          <a:bodyPr/>
          <a:lstStyle/>
          <a:p>
            <a:fld id="{D1622146-FBCB-4B37-9458-D377D2B52207}"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pic>
        <p:nvPicPr>
          <p:cNvPr id="7" name="Bild 1" descr="image00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10156" y="5374612"/>
            <a:ext cx="1676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ctr">
              <a:defRPr sz="4000" b="0" cap="none"/>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8B6FD2C8-480E-49F8-88AC-ECD6BCCC6A71}" type="datetime1">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269F41C6-1C56-459D-9A60-A4570A4EEA88}" type="datetime1">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A6B2604-8D2A-4CBE-8281-7BB07F51A92F}" type="datetime1">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D2A9368A-64E4-41E9-AAAB-27596B3FE030}" type="datetime1">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0F9C-CBB2-40D3-B4F8-8D046F3B6BCD}" type="datetime1">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0909F357-90C7-4BC6-938F-752CF387A7AD}" type="datetime1">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E7441737-1E88-402D-996B-B466051BD657}" type="datetime1">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3EC56E-5A71-407A-8D5A-376BBDFE0806}" type="datetime1">
              <a:rPr lang="en-US" smtClean="0"/>
              <a:t>3/1/2024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Grundlagen des Diensterfindungsrechts</a:t>
            </a:r>
            <a:endParaRPr lang="de-DE" dirty="0"/>
          </a:p>
        </p:txBody>
      </p:sp>
      <p:sp>
        <p:nvSpPr>
          <p:cNvPr id="3" name="Untertitel 2"/>
          <p:cNvSpPr>
            <a:spLocks noGrp="1"/>
          </p:cNvSpPr>
          <p:nvPr>
            <p:ph type="subTitle" idx="1"/>
          </p:nvPr>
        </p:nvSpPr>
        <p:spPr/>
        <p:txBody>
          <a:bodyPr/>
          <a:lstStyle/>
          <a:p>
            <a:r>
              <a:rPr lang="de-AT" dirty="0" smtClean="0"/>
              <a:t>Dr. Katharina Urleb</a:t>
            </a:r>
          </a:p>
          <a:p>
            <a:r>
              <a:rPr lang="de-AT" dirty="0" smtClean="0"/>
              <a:t>Rechtsreferentin der AK Steiermark</a:t>
            </a:r>
            <a:endParaRPr lang="de-DE" dirty="0"/>
          </a:p>
        </p:txBody>
      </p:sp>
      <p:sp>
        <p:nvSpPr>
          <p:cNvPr id="4" name="Foliennummernplatzhalter 3"/>
          <p:cNvSpPr>
            <a:spLocks noGrp="1"/>
          </p:cNvSpPr>
          <p:nvPr>
            <p:ph type="sldNum" sz="quarter" idx="12"/>
          </p:nvPr>
        </p:nvSpPr>
        <p:spPr/>
        <p:txBody>
          <a:bodyPr/>
          <a:lstStyle/>
          <a:p>
            <a:fld id="{1951B889-0F7B-4890-BDD6-7687420C937E}" type="slidenum">
              <a:rPr lang="en-US" smtClean="0"/>
              <a:pPr/>
              <a:t>1</a:t>
            </a:fld>
            <a:endParaRPr lang="en-US" dirty="0"/>
          </a:p>
        </p:txBody>
      </p:sp>
    </p:spTree>
    <p:extLst>
      <p:ext uri="{BB962C8B-B14F-4D97-AF65-F5344CB8AC3E}">
        <p14:creationId xmlns:p14="http://schemas.microsoft.com/office/powerpoint/2010/main" val="29087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r"/>
            <a:r>
              <a:rPr lang="de-AT" sz="2000" dirty="0" smtClean="0"/>
              <a:t>Außeruniversitäre Forschung</a:t>
            </a:r>
            <a:endParaRPr lang="de-DE" sz="2000" dirty="0"/>
          </a:p>
        </p:txBody>
      </p:sp>
      <p:sp>
        <p:nvSpPr>
          <p:cNvPr id="3" name="Inhaltsplatzhalter 2"/>
          <p:cNvSpPr>
            <a:spLocks noGrp="1"/>
          </p:cNvSpPr>
          <p:nvPr>
            <p:ph idx="1"/>
          </p:nvPr>
        </p:nvSpPr>
        <p:spPr/>
        <p:txBody>
          <a:bodyPr>
            <a:normAutofit fontScale="85000" lnSpcReduction="10000"/>
          </a:bodyPr>
          <a:lstStyle/>
          <a:p>
            <a:pPr marL="0" indent="0">
              <a:buNone/>
            </a:pPr>
            <a:r>
              <a:rPr lang="de-DE" b="1" cap="small" dirty="0"/>
              <a:t>§ 43 Diensterfindungen</a:t>
            </a:r>
          </a:p>
          <a:p>
            <a:pPr marL="0" indent="0">
              <a:buNone/>
            </a:pPr>
            <a:r>
              <a:rPr lang="de-DE" b="1" dirty="0"/>
              <a:t>(1)</a:t>
            </a:r>
            <a:r>
              <a:rPr lang="de-DE" dirty="0"/>
              <a:t>  Der Arbeitgeber </a:t>
            </a:r>
            <a:r>
              <a:rPr lang="de-DE" dirty="0" err="1"/>
              <a:t>bzw</a:t>
            </a:r>
            <a:r>
              <a:rPr lang="de-DE" dirty="0"/>
              <a:t> die Arbeitgeberin hat Anspruch auf das Anbieten einer von einem Arbeitnehmer </a:t>
            </a:r>
            <a:r>
              <a:rPr lang="de-DE" dirty="0" err="1"/>
              <a:t>bzw</a:t>
            </a:r>
            <a:r>
              <a:rPr lang="de-DE" dirty="0"/>
              <a:t> einer Arbeitnehmerin während des Bestandes des Dienstverhältnisses gemachten Diensterfindung im Sinne des § 7 </a:t>
            </a:r>
            <a:r>
              <a:rPr lang="de-DE" dirty="0" err="1"/>
              <a:t>Abs</a:t>
            </a:r>
            <a:r>
              <a:rPr lang="de-DE" dirty="0"/>
              <a:t> 3 des österreichischen Patentgesetzes. Er </a:t>
            </a:r>
            <a:r>
              <a:rPr lang="de-DE" dirty="0" err="1"/>
              <a:t>bzw</a:t>
            </a:r>
            <a:r>
              <a:rPr lang="de-DE" dirty="0"/>
              <a:t> sie muss dazu innerhalb einer Frist von drei Monaten vom Tag des Anbietens an Stellung nehmen und erklären, ob er/sie die Diensterfindung für sich in Anspruch nehmen will. Bis zur Anmeldung der Patentrechte ist der Arbeitgeber </a:t>
            </a:r>
            <a:r>
              <a:rPr lang="de-DE" dirty="0" err="1"/>
              <a:t>bzw</a:t>
            </a:r>
            <a:r>
              <a:rPr lang="de-DE" dirty="0"/>
              <a:t> die Arbeitgeberin zur absoluten Geheimhaltung der Erfindung verpflichtet. Er </a:t>
            </a:r>
            <a:r>
              <a:rPr lang="de-DE" dirty="0" err="1"/>
              <a:t>bzw</a:t>
            </a:r>
            <a:r>
              <a:rPr lang="de-DE" dirty="0"/>
              <a:t> sie hat im Falle der Inanspruchnahme die im Gesetz vorgesehene Entschädigung an den Erfinder </a:t>
            </a:r>
            <a:r>
              <a:rPr lang="de-DE" dirty="0" err="1"/>
              <a:t>bzw</a:t>
            </a:r>
            <a:r>
              <a:rPr lang="de-DE" dirty="0"/>
              <a:t> die Erfinderin zu entrichten und alle auflaufenden Patentgebühren zu bezahlen. Auf Verlangen des Arbeitnehmers </a:t>
            </a:r>
            <a:r>
              <a:rPr lang="de-DE" dirty="0" err="1"/>
              <a:t>bzw</a:t>
            </a:r>
            <a:r>
              <a:rPr lang="de-DE" dirty="0"/>
              <a:t> der Arbeitnehmerin muss der Erfinder </a:t>
            </a:r>
            <a:r>
              <a:rPr lang="de-DE" dirty="0" err="1"/>
              <a:t>bzw</a:t>
            </a:r>
            <a:r>
              <a:rPr lang="de-DE" dirty="0"/>
              <a:t> die Erfinderin bei der Eintragung in das Patentregister genannt werden. Dies gilt auch dann, wenn der Arbeitgeber </a:t>
            </a:r>
            <a:r>
              <a:rPr lang="de-DE" dirty="0" err="1"/>
              <a:t>bzw</a:t>
            </a:r>
            <a:r>
              <a:rPr lang="de-DE" dirty="0"/>
              <a:t> die Arbeitgeberin als Anmelder </a:t>
            </a:r>
            <a:r>
              <a:rPr lang="de-DE" dirty="0" err="1"/>
              <a:t>bzw</a:t>
            </a:r>
            <a:r>
              <a:rPr lang="de-DE" dirty="0"/>
              <a:t> Anmelderin aufscheint.</a:t>
            </a:r>
          </a:p>
          <a:p>
            <a:pPr marL="0" indent="0">
              <a:buNone/>
            </a:pPr>
            <a:r>
              <a:rPr lang="de-DE" b="1" dirty="0"/>
              <a:t>(2)</a:t>
            </a:r>
            <a:r>
              <a:rPr lang="de-DE" dirty="0"/>
              <a:t>  Im Übrigen gelten die Bestimmungen des österreichischen Patentgesetzes und die gemäß diesem Gesetz getroffenen Einzelvereinbarungen. Die Bestimmungen des Kollektivvertrages können durch Betriebsvereinbarung konkretisiert werden. Vergütungen für Diensterfindungen sind gleichfalls einer Regelung durch Betriebsvereinbarung zugänglich.</a:t>
            </a:r>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6925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r"/>
            <a:r>
              <a:rPr lang="de-AT" sz="2000" dirty="0" smtClean="0"/>
              <a:t>IT-KV</a:t>
            </a:r>
            <a:endParaRPr lang="de-DE" sz="2000" dirty="0"/>
          </a:p>
        </p:txBody>
      </p:sp>
      <p:sp>
        <p:nvSpPr>
          <p:cNvPr id="3" name="Inhaltsplatzhalter 2"/>
          <p:cNvSpPr>
            <a:spLocks noGrp="1"/>
          </p:cNvSpPr>
          <p:nvPr>
            <p:ph idx="1"/>
          </p:nvPr>
        </p:nvSpPr>
        <p:spPr/>
        <p:txBody>
          <a:bodyPr>
            <a:normAutofit lnSpcReduction="10000"/>
          </a:bodyPr>
          <a:lstStyle/>
          <a:p>
            <a:pPr marL="0" indent="0">
              <a:buNone/>
            </a:pPr>
            <a:r>
              <a:rPr lang="de-DE" b="1" cap="small" dirty="0"/>
              <a:t>§ 18 Diensterfindungen</a:t>
            </a:r>
          </a:p>
          <a:p>
            <a:pPr marL="0" indent="0" algn="just">
              <a:buNone/>
            </a:pPr>
            <a:r>
              <a:rPr lang="de-DE" dirty="0" smtClean="0"/>
              <a:t>Der </a:t>
            </a:r>
            <a:r>
              <a:rPr lang="de-DE" dirty="0"/>
              <a:t>Arbeitgeber hat Anspruch auf Anbietung einer von einem Arbeitnehmer während des Bestands des Dienstverhältnisses gemachten Diensterfindung im Sinne des § 7 (3) des österreichischen Patentgesetzes. Er muss dazu innerhalb einer Frist von vier Monaten vom Tag der Anbietung an Stellung nehmen und erklären, ob er die Diensterfindung für sich in Anspruch nehmen will; bis zur Anmeldung der Patentrechte ist der Arbeitgeber zur absoluten Geheimhaltung der Erfindung verpflichtet. Er hat im Falle der Inanspruchnahme die im Gesetz vorgesehene Entschädigung an den Erfinder zu entrichten und alle auflaufenden Patentgebühren zu bezahlen. Auf Verlangen des Arbeitnehmers muss der Erfinder bei der Eintragung in das Patentregister genannt werden, auch dann, wenn der Dienstgeber als Anmelder aufscheint. Im Übrigen gelten die Bestimmungen des österreichischen Patentgesetzes und die gemäß diesem Gesetz getroffenen Einzelvereinbarungen</a:t>
            </a:r>
            <a:r>
              <a:rPr lang="de-DE" dirty="0" smtClean="0"/>
              <a:t>. </a:t>
            </a:r>
            <a:endParaRPr lang="de-DE" dirty="0"/>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73359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r"/>
            <a:r>
              <a:rPr lang="de-AT" sz="2000" dirty="0" smtClean="0"/>
              <a:t>AGES-KV (österreichische Agentur für Gesundheit</a:t>
            </a:r>
            <a:br>
              <a:rPr lang="de-AT" sz="2000" dirty="0" smtClean="0"/>
            </a:br>
            <a:r>
              <a:rPr lang="de-AT" sz="2000" dirty="0" smtClean="0"/>
              <a:t>und Ernährungssicherheit GmbH) </a:t>
            </a:r>
            <a:endParaRPr lang="de-DE" sz="2000" dirty="0"/>
          </a:p>
        </p:txBody>
      </p:sp>
      <p:sp>
        <p:nvSpPr>
          <p:cNvPr id="5" name="Rectangle 2"/>
          <p:cNvSpPr>
            <a:spLocks noGrp="1" noChangeArrowheads="1"/>
          </p:cNvSpPr>
          <p:nvPr>
            <p:ph idx="1"/>
          </p:nvPr>
        </p:nvSpPr>
        <p:spPr bwMode="auto">
          <a:xfrm>
            <a:off x="677334" y="2302202"/>
            <a:ext cx="8818358" cy="30623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XIII. Diensterfindungen und Einräumung von Werknutzungsrechten</a:t>
            </a:r>
            <a:endParaRPr kumimoji="0" lang="de-DE" altLang="de-DE"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Der AGES stehen an sämtlichen von einer Arbeitnehmerin/einem Arbeitnehmer im Zusammenhang mit dem Dienstverhältnis erworbenen Urheber-, Leistungsschutzrechten und an seinen sonstigen Schöpfungen das ausschließliche, räumlich und zeitlich unbeschränkte Wertnutzungsrecht zu, das auch das Recht zur Bearbeitung, Vervielfältigung und Änderung sowie zur Weitergabe beinhaltet. Das Werknutzungsrecht ist durch das der Arbeitnehmerin/dem Arbeitnehmer bezahlte Gehalt abgegolten. Die AGES ist berechtigt, das Werknutzungsrecht zu übertragen und Werknutzungsbewilligungen zu erteilen.</a:t>
            </a:r>
            <a:r>
              <a:rPr kumimoji="0" lang="de-DE" altLang="de-DE" sz="800" b="0" i="0" u="none" strike="noStrike" cap="none" normalizeH="0" baseline="0" dirty="0" smtClean="0">
                <a:ln>
                  <a:noFill/>
                </a:ln>
                <a:solidFill>
                  <a:schemeClr val="tx1"/>
                </a:solidFill>
                <a:effectLst/>
              </a:rPr>
              <a:t/>
            </a:r>
            <a:br>
              <a:rPr kumimoji="0" lang="de-DE" altLang="de-DE" sz="800" b="0" i="0" u="none" strike="noStrike" cap="none" normalizeH="0" baseline="0" dirty="0" smtClean="0">
                <a:ln>
                  <a:noFill/>
                </a:ln>
                <a:solidFill>
                  <a:schemeClr val="tx1"/>
                </a:solidFill>
                <a:effectLst/>
              </a:rPr>
            </a:br>
            <a:r>
              <a:rPr kumimoji="0" lang="de-DE" altLang="de-DE"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Die AGES ist berechtigt, aber nicht verpflichtet, von der Arbeitnehmerin/dem Arbeitnehmer geschaffene Urheber- und Leistungsschutzrechte zu verwerten.</a:t>
            </a:r>
            <a:r>
              <a:rPr kumimoji="0" lang="de-DE" altLang="de-DE" sz="800" b="0" i="0" u="none" strike="noStrike" cap="none" normalizeH="0" baseline="0" dirty="0" smtClean="0">
                <a:ln>
                  <a:noFill/>
                </a:ln>
                <a:solidFill>
                  <a:schemeClr val="tx1"/>
                </a:solidFill>
                <a:effectLst/>
              </a:rPr>
              <a:t/>
            </a:r>
            <a:br>
              <a:rPr kumimoji="0" lang="de-DE" altLang="de-DE" sz="800" b="0" i="0" u="none" strike="noStrike" cap="none" normalizeH="0" baseline="0" dirty="0" smtClean="0">
                <a:ln>
                  <a:noFill/>
                </a:ln>
                <a:solidFill>
                  <a:schemeClr val="tx1"/>
                </a:solidFill>
                <a:effectLst/>
              </a:rPr>
            </a:br>
            <a:r>
              <a:rPr kumimoji="0" lang="de-DE" altLang="de-DE"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An </a:t>
            </a:r>
            <a:r>
              <a:rPr lang="de-DE" altLang="de-DE" sz="1200" dirty="0" smtClean="0">
                <a:solidFill>
                  <a:srgbClr val="505050"/>
                </a:solidFill>
                <a:cs typeface="Arial" panose="020B0604020202020204" pitchFamily="34" charset="0"/>
              </a:rPr>
              <a:t>Diensterfindungen</a:t>
            </a:r>
            <a:r>
              <a:rPr lang="de-DE" altLang="de-DE" sz="1200" dirty="0">
                <a:solidFill>
                  <a:srgbClr val="505050"/>
                </a:solidFill>
                <a:cs typeface="Arial" panose="020B0604020202020204" pitchFamily="34" charset="0"/>
              </a:rPr>
              <a:t> (patentierbare Erfindungen und Gebrauchsmuster) der Arbeitnehmerin/des Arbeitnehmers steht der AGES ein ausschließliches, räumlich und zeitlich unbeschränktes Benutzungsrecht zu. Auf schriftliche Aufforderung der Arbeitnehmerin/des Arbeitnehmers erklärt die AGES in einer Frist von 3 Monaten gerechnet ab dem Ende des Monats, in dem ihr die schriftliche Aufforderung der Arbeitnehmerin/des Arbeitnehmers zugegangen ist, ob die AGES die Erfindung nutzen will. Erklärt die AGES, die Erfindung nicht nutzen zu wollen oder gibt sie eine Erklärung nicht oder nicht rechtzeitig ab, steht auch der Arbeitnehmerin/dem Arbeitnehmer das Recht zu, die </a:t>
            </a:r>
            <a:r>
              <a:rPr lang="de-DE" altLang="de-DE" sz="1200" dirty="0" smtClean="0">
                <a:solidFill>
                  <a:srgbClr val="505050"/>
                </a:solidFill>
                <a:cs typeface="Arial" panose="020B0604020202020204" pitchFamily="34" charset="0"/>
              </a:rPr>
              <a:t>Diensterfindung</a:t>
            </a:r>
            <a:r>
              <a:rPr lang="de-DE" altLang="de-DE" sz="1200" dirty="0">
                <a:solidFill>
                  <a:srgbClr val="505050"/>
                </a:solidFill>
                <a:cs typeface="Arial" panose="020B0604020202020204" pitchFamily="34" charset="0"/>
              </a:rPr>
              <a:t> selbst </a:t>
            </a:r>
            <a:r>
              <a:rPr kumimoji="0" lang="de-DE" altLang="de-DE"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zu verwerten. Die AGES ist berechtigt, das Benutzungsrecht zu übertragen und Lizenzen daran zu erteilen. Ein Vergütungsanspruch besteht jedenfalls nur dann, wenn die AGES die Erfindung verwertet.</a:t>
            </a:r>
            <a:r>
              <a:rPr kumimoji="0" lang="de-DE" altLang="de-DE" sz="800" b="0" i="0" u="none" strike="noStrike" cap="none" normalizeH="0" baseline="0" dirty="0" smtClean="0">
                <a:ln>
                  <a:noFill/>
                </a:ln>
                <a:solidFill>
                  <a:schemeClr val="tx1"/>
                </a:solidFill>
                <a:effectLst/>
              </a:rPr>
              <a:t> </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3" name="Foliennummernplatzhalter 2"/>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634026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r"/>
            <a:r>
              <a:rPr lang="de-AT" sz="2000" dirty="0" smtClean="0"/>
              <a:t>Nahrungs- und Genussmittelindustrie </a:t>
            </a:r>
            <a:r>
              <a:rPr lang="de-AT" sz="2000" dirty="0" err="1" smtClean="0"/>
              <a:t>Arbeiter:innen</a:t>
            </a:r>
            <a:r>
              <a:rPr lang="de-AT" sz="2000" dirty="0" smtClean="0"/>
              <a:t> –  </a:t>
            </a:r>
            <a:br>
              <a:rPr lang="de-AT" sz="2000" dirty="0" smtClean="0"/>
            </a:br>
            <a:r>
              <a:rPr lang="de-AT" sz="2000" dirty="0" smtClean="0"/>
              <a:t>Zusatzkollektivvertrag</a:t>
            </a:r>
            <a:endParaRPr lang="de-DE" sz="2000" dirty="0"/>
          </a:p>
        </p:txBody>
      </p:sp>
      <p:sp>
        <p:nvSpPr>
          <p:cNvPr id="3" name="Inhaltsplatzhalter 2"/>
          <p:cNvSpPr>
            <a:spLocks noGrp="1"/>
          </p:cNvSpPr>
          <p:nvPr>
            <p:ph idx="1"/>
          </p:nvPr>
        </p:nvSpPr>
        <p:spPr/>
        <p:txBody>
          <a:bodyPr>
            <a:normAutofit lnSpcReduction="10000"/>
          </a:bodyPr>
          <a:lstStyle/>
          <a:p>
            <a:pPr marL="0" indent="0">
              <a:buNone/>
            </a:pPr>
            <a:r>
              <a:rPr lang="de-DE" dirty="0"/>
              <a:t>B. </a:t>
            </a:r>
            <a:r>
              <a:rPr lang="de-DE" dirty="0" smtClean="0"/>
              <a:t>Diensterfindungen </a:t>
            </a:r>
            <a:endParaRPr lang="de-DE" dirty="0"/>
          </a:p>
          <a:p>
            <a:pPr marL="0" indent="0" algn="just">
              <a:buNone/>
            </a:pPr>
            <a:r>
              <a:rPr lang="de-DE" dirty="0"/>
              <a:t>Der Dienstgeber hat Anspruch auf Anbietung einer von einem/r </a:t>
            </a:r>
            <a:r>
              <a:rPr lang="de-DE" dirty="0" err="1"/>
              <a:t>ArbeiterIn</a:t>
            </a:r>
            <a:r>
              <a:rPr lang="de-DE" dirty="0"/>
              <a:t> während des Bestandes des Dienstverhältnisses gemachten </a:t>
            </a:r>
            <a:r>
              <a:rPr lang="de-DE" dirty="0" smtClean="0"/>
              <a:t>Diensterfindung </a:t>
            </a:r>
            <a:r>
              <a:rPr lang="de-DE" dirty="0"/>
              <a:t>im Sinne des § 7 Abs. 3 des österreichischen Patentgesetzes. Er/Sie muss dazu innerhalb einer Frist von drei Monaten vom Tag der Anbietung an Stellung nehmen und erklären, ob er/sie sie für sich in Anspruch nehmen will; bis zur Anmeldung der Patentrechte ist der Dienstgeber zur absoluten Geheimhaltung der Erfindung verpflichtet. Er hat im Falle der Inanspruchnahme die im Gesetz vorgesehene Entschädigung an den/die </a:t>
            </a:r>
            <a:r>
              <a:rPr lang="de-DE" dirty="0" err="1"/>
              <a:t>ErfinderIn</a:t>
            </a:r>
            <a:r>
              <a:rPr lang="de-DE" dirty="0"/>
              <a:t> zu entrichten und alle auflaufenden Patentgebühren zu bezahlen. Auf Verlangen des/der </a:t>
            </a:r>
            <a:r>
              <a:rPr lang="de-DE" dirty="0" err="1"/>
              <a:t>DienstnehmerIn</a:t>
            </a:r>
            <a:r>
              <a:rPr lang="de-DE" dirty="0"/>
              <a:t> muss der/die </a:t>
            </a:r>
            <a:r>
              <a:rPr lang="de-DE" dirty="0" err="1"/>
              <a:t>ErfinderIn</a:t>
            </a:r>
            <a:r>
              <a:rPr lang="de-DE" dirty="0"/>
              <a:t> bei der Eintragung in das Patentregister genannt werden, auch dann, wenn der Dienstgeber als Anmelder erscheint. Im Übrigen gelten die Bestimmungen des österreichischen Patentgesetzes und die gemäß diesem Gesetz getroffenen Einzelvereinbarungen.</a:t>
            </a:r>
          </a:p>
        </p:txBody>
      </p:sp>
      <p:sp>
        <p:nvSpPr>
          <p:cNvPr id="4" name="Foliennummernplatzhalt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08987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Vergütung</a:t>
            </a:r>
            <a:endParaRPr lang="de-DE" dirty="0"/>
          </a:p>
        </p:txBody>
      </p:sp>
      <p:sp>
        <p:nvSpPr>
          <p:cNvPr id="3" name="Inhaltsplatzhalter 2"/>
          <p:cNvSpPr>
            <a:spLocks noGrp="1"/>
          </p:cNvSpPr>
          <p:nvPr>
            <p:ph idx="1"/>
          </p:nvPr>
        </p:nvSpPr>
        <p:spPr/>
        <p:txBody>
          <a:bodyPr>
            <a:normAutofit/>
          </a:bodyPr>
          <a:lstStyle/>
          <a:p>
            <a:r>
              <a:rPr lang="de-AT" dirty="0" smtClean="0"/>
              <a:t>Rechtsgrundlage: §§ 8 ff PatG</a:t>
            </a:r>
          </a:p>
          <a:p>
            <a:pPr lvl="1"/>
            <a:r>
              <a:rPr lang="de-AT" dirty="0" smtClean="0"/>
              <a:t>§ 17 PatG: Rechte des/der DN können durch Vereinbarung nicht aufgehoben oder beschränkt werden</a:t>
            </a:r>
          </a:p>
          <a:p>
            <a:r>
              <a:rPr lang="de-AT" dirty="0"/>
              <a:t>a</a:t>
            </a:r>
            <a:r>
              <a:rPr lang="de-AT" dirty="0" smtClean="0"/>
              <a:t>ngemessene besondere Vergütung</a:t>
            </a:r>
          </a:p>
          <a:p>
            <a:r>
              <a:rPr lang="de-DE" dirty="0"/>
              <a:t>Vergütungsverpflichtung entsteht mit der Inanspruchnahme </a:t>
            </a:r>
            <a:r>
              <a:rPr lang="de-DE" dirty="0" smtClean="0"/>
              <a:t>durch DG </a:t>
            </a:r>
            <a:endParaRPr lang="de-DE" dirty="0"/>
          </a:p>
          <a:p>
            <a:r>
              <a:rPr lang="de-DE" dirty="0"/>
              <a:t>Für die Höhe der Vergütung ist zu berücksichtigen: </a:t>
            </a:r>
          </a:p>
          <a:p>
            <a:pPr lvl="1"/>
            <a:r>
              <a:rPr lang="de-DE" dirty="0"/>
              <a:t>Wirtschaftliche Bedeutung der Erfindung für das Unternehmen </a:t>
            </a:r>
          </a:p>
          <a:p>
            <a:pPr lvl="1"/>
            <a:r>
              <a:rPr lang="de-DE" dirty="0" smtClean="0"/>
              <a:t>erfolgte </a:t>
            </a:r>
            <a:r>
              <a:rPr lang="de-DE" dirty="0"/>
              <a:t>Verwertung der Erfindung im Inland oder Ausland; </a:t>
            </a:r>
          </a:p>
          <a:p>
            <a:pPr lvl="1"/>
            <a:r>
              <a:rPr lang="de-DE" dirty="0" smtClean="0"/>
              <a:t>Anteil</a:t>
            </a:r>
            <a:r>
              <a:rPr lang="de-DE" dirty="0"/>
              <a:t>, </a:t>
            </a:r>
            <a:r>
              <a:rPr lang="de-DE" dirty="0" smtClean="0"/>
              <a:t>Anregungen</a:t>
            </a:r>
            <a:r>
              <a:rPr lang="de-DE" dirty="0"/>
              <a:t>, Erfahrungen, Vorarbeiten oder Hilfsmittel </a:t>
            </a:r>
            <a:r>
              <a:rPr lang="de-DE" dirty="0" smtClean="0"/>
              <a:t>des </a:t>
            </a:r>
            <a:r>
              <a:rPr lang="de-DE" dirty="0"/>
              <a:t>Dienstgebers oder dienstliche Weisungen </a:t>
            </a:r>
            <a:r>
              <a:rPr lang="de-DE" dirty="0" smtClean="0"/>
              <a:t>am Zustandekommen </a:t>
            </a:r>
            <a:r>
              <a:rPr lang="de-DE" dirty="0"/>
              <a:t>der Erfindung</a:t>
            </a:r>
          </a:p>
          <a:p>
            <a:endParaRPr lang="de-AT" dirty="0" smtClean="0"/>
          </a:p>
          <a:p>
            <a:endParaRPr lang="de-AT" dirty="0" smtClean="0"/>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246345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Vergütung</a:t>
            </a:r>
            <a:endParaRPr lang="de-DE" dirty="0"/>
          </a:p>
        </p:txBody>
      </p:sp>
      <p:sp>
        <p:nvSpPr>
          <p:cNvPr id="3" name="Inhaltsplatzhalter 2"/>
          <p:cNvSpPr>
            <a:spLocks noGrp="1"/>
          </p:cNvSpPr>
          <p:nvPr>
            <p:ph idx="1"/>
          </p:nvPr>
        </p:nvSpPr>
        <p:spPr/>
        <p:txBody>
          <a:bodyPr/>
          <a:lstStyle/>
          <a:p>
            <a:r>
              <a:rPr lang="de-DE" dirty="0" smtClean="0"/>
              <a:t>Vergütung </a:t>
            </a:r>
            <a:r>
              <a:rPr lang="de-DE" dirty="0"/>
              <a:t>ist in jedem Fall für jede Benutzungshandlung zu </a:t>
            </a:r>
            <a:r>
              <a:rPr lang="de-DE" smtClean="0"/>
              <a:t>leisten </a:t>
            </a:r>
            <a:endParaRPr lang="de-DE" dirty="0" smtClean="0"/>
          </a:p>
          <a:p>
            <a:r>
              <a:rPr lang="de-AT" dirty="0" smtClean="0"/>
              <a:t>Nichtbenutzung durch den DG</a:t>
            </a:r>
          </a:p>
          <a:p>
            <a:r>
              <a:rPr lang="de-AT" dirty="0" smtClean="0"/>
              <a:t>Fälligkeit mit jeder Benützungshandlung</a:t>
            </a:r>
          </a:p>
          <a:p>
            <a:r>
              <a:rPr lang="de-DE" dirty="0" smtClean="0"/>
              <a:t>Ansprüche </a:t>
            </a:r>
            <a:r>
              <a:rPr lang="de-DE" dirty="0"/>
              <a:t>verjähren in drei Jahren </a:t>
            </a:r>
            <a:r>
              <a:rPr lang="de-DE" dirty="0" smtClean="0"/>
              <a:t> (OGH: bei Großserienproduktionen mit Ende Geschäftsjahr erst fällig)</a:t>
            </a:r>
          </a:p>
          <a:p>
            <a:pPr lvl="1"/>
            <a:r>
              <a:rPr lang="de-DE" dirty="0" smtClean="0"/>
              <a:t>Praxis</a:t>
            </a:r>
            <a:r>
              <a:rPr lang="de-DE" dirty="0"/>
              <a:t>: Vergütung erfolgt einmal </a:t>
            </a:r>
            <a:r>
              <a:rPr lang="de-DE" dirty="0" smtClean="0"/>
              <a:t>jährlich (Ende Geschäftsjahr)</a:t>
            </a:r>
          </a:p>
          <a:p>
            <a:r>
              <a:rPr lang="de-AT" dirty="0" smtClean="0"/>
              <a:t>Vergütungsanspruch solange die Erfindung genützt wird + Höchstdauer des Patents; arbeitsrechtliches Ende hat keinen Einfluss</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07905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Vergütung</a:t>
            </a:r>
            <a:endParaRPr lang="de-DE" dirty="0"/>
          </a:p>
        </p:txBody>
      </p:sp>
      <p:sp>
        <p:nvSpPr>
          <p:cNvPr id="3" name="Inhaltsplatzhalter 2"/>
          <p:cNvSpPr>
            <a:spLocks noGrp="1"/>
          </p:cNvSpPr>
          <p:nvPr>
            <p:ph idx="1"/>
          </p:nvPr>
        </p:nvSpPr>
        <p:spPr/>
        <p:txBody>
          <a:bodyPr/>
          <a:lstStyle/>
          <a:p>
            <a:r>
              <a:rPr lang="de-AT" dirty="0" smtClean="0"/>
              <a:t>Pauschalabgeltung der Erfindung im Vorhinein</a:t>
            </a:r>
          </a:p>
          <a:p>
            <a:r>
              <a:rPr lang="de-AT" dirty="0" smtClean="0"/>
              <a:t>Abgeltung durch überkollektivvertragliche Entlohnung </a:t>
            </a:r>
            <a:r>
              <a:rPr lang="de-AT" dirty="0" smtClean="0">
                <a:sym typeface="Wingdings" panose="05000000000000000000" pitchFamily="2" charset="2"/>
              </a:rPr>
              <a:t> analog Deckungsprüfung + nur wenn Betrag der Überzahlung für Erfindung eindeutig vereinbart</a:t>
            </a:r>
          </a:p>
          <a:p>
            <a:r>
              <a:rPr lang="de-AT" dirty="0" smtClean="0">
                <a:sym typeface="Wingdings" panose="05000000000000000000" pitchFamily="2" charset="2"/>
              </a:rPr>
              <a:t>Nachträgliche Anpassung: </a:t>
            </a:r>
          </a:p>
          <a:p>
            <a:pPr lvl="1"/>
            <a:r>
              <a:rPr lang="de-AT" dirty="0" smtClean="0">
                <a:sym typeface="Wingdings" panose="05000000000000000000" pitchFamily="2" charset="2"/>
              </a:rPr>
              <a:t>bei Änderung wesentlicher Umstände</a:t>
            </a:r>
          </a:p>
          <a:p>
            <a:pPr lvl="1"/>
            <a:r>
              <a:rPr lang="de-AT" dirty="0" smtClean="0">
                <a:sym typeface="Wingdings" panose="05000000000000000000" pitchFamily="2" charset="2"/>
              </a:rPr>
              <a:t>auf Antrag</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753602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Berechnungsmethoden</a:t>
            </a:r>
            <a:endParaRPr lang="de-DE" dirty="0"/>
          </a:p>
        </p:txBody>
      </p:sp>
      <p:sp>
        <p:nvSpPr>
          <p:cNvPr id="3" name="Inhaltsplatzhalter 2"/>
          <p:cNvSpPr>
            <a:spLocks noGrp="1"/>
          </p:cNvSpPr>
          <p:nvPr>
            <p:ph idx="1"/>
          </p:nvPr>
        </p:nvSpPr>
        <p:spPr/>
        <p:txBody>
          <a:bodyPr/>
          <a:lstStyle/>
          <a:p>
            <a:r>
              <a:rPr lang="de-DE" dirty="0" smtClean="0"/>
              <a:t>Drei </a:t>
            </a:r>
            <a:r>
              <a:rPr lang="de-DE" dirty="0"/>
              <a:t>Methoden üblich </a:t>
            </a:r>
            <a:endParaRPr lang="de-DE" dirty="0" smtClean="0"/>
          </a:p>
          <a:p>
            <a:pPr lvl="1"/>
            <a:r>
              <a:rPr lang="de-DE" dirty="0" smtClean="0"/>
              <a:t>Lizenzanalogie </a:t>
            </a:r>
            <a:r>
              <a:rPr lang="de-DE" dirty="0"/>
              <a:t>(bevorzugte Methode) </a:t>
            </a:r>
            <a:endParaRPr lang="de-DE" dirty="0" smtClean="0"/>
          </a:p>
          <a:p>
            <a:pPr lvl="1"/>
            <a:r>
              <a:rPr lang="de-DE" dirty="0" smtClean="0"/>
              <a:t> </a:t>
            </a:r>
            <a:r>
              <a:rPr lang="de-DE" dirty="0"/>
              <a:t>Berechnung auf Basis des innerbetrieblichen Nutzens </a:t>
            </a:r>
            <a:endParaRPr lang="de-DE" dirty="0" smtClean="0"/>
          </a:p>
          <a:p>
            <a:pPr lvl="1"/>
            <a:r>
              <a:rPr lang="de-DE" dirty="0" smtClean="0"/>
              <a:t>Schätzung</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979497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Allgemeine Formel</a:t>
            </a:r>
            <a:endParaRPr lang="de-DE" dirty="0"/>
          </a:p>
        </p:txBody>
      </p:sp>
      <p:sp>
        <p:nvSpPr>
          <p:cNvPr id="3" name="Inhaltsplatzhalter 2"/>
          <p:cNvSpPr>
            <a:spLocks noGrp="1"/>
          </p:cNvSpPr>
          <p:nvPr>
            <p:ph idx="1"/>
          </p:nvPr>
        </p:nvSpPr>
        <p:spPr/>
        <p:txBody>
          <a:bodyPr/>
          <a:lstStyle/>
          <a:p>
            <a:endParaRPr lang="de-DE" dirty="0"/>
          </a:p>
          <a:p>
            <a:pPr marL="0" indent="0" algn="ctr">
              <a:buNone/>
            </a:pPr>
            <a:r>
              <a:rPr lang="de-DE" sz="3600" dirty="0" smtClean="0"/>
              <a:t>V </a:t>
            </a:r>
            <a:r>
              <a:rPr lang="de-DE" sz="3600" dirty="0"/>
              <a:t>= E x R </a:t>
            </a:r>
            <a:r>
              <a:rPr lang="de-DE" sz="3600" dirty="0" smtClean="0"/>
              <a:t> </a:t>
            </a:r>
          </a:p>
          <a:p>
            <a:pPr marL="0" indent="0">
              <a:buNone/>
            </a:pPr>
            <a:endParaRPr lang="de-DE" dirty="0"/>
          </a:p>
          <a:p>
            <a:pPr marL="0" indent="0">
              <a:buNone/>
            </a:pPr>
            <a:endParaRPr lang="de-DE" dirty="0" smtClean="0"/>
          </a:p>
          <a:p>
            <a:pPr marL="0" indent="0">
              <a:buNone/>
            </a:pPr>
            <a:r>
              <a:rPr lang="de-DE" dirty="0" smtClean="0"/>
              <a:t>V… </a:t>
            </a:r>
            <a:r>
              <a:rPr lang="de-DE" dirty="0"/>
              <a:t>Vergütung </a:t>
            </a:r>
            <a:endParaRPr lang="de-DE" dirty="0" smtClean="0"/>
          </a:p>
          <a:p>
            <a:pPr marL="0" indent="0">
              <a:buNone/>
            </a:pPr>
            <a:r>
              <a:rPr lang="de-DE" dirty="0" smtClean="0"/>
              <a:t>E … Erfindungswert  </a:t>
            </a:r>
          </a:p>
          <a:p>
            <a:pPr marL="0" indent="0">
              <a:buNone/>
            </a:pPr>
            <a:r>
              <a:rPr lang="de-DE" dirty="0" smtClean="0"/>
              <a:t>R … </a:t>
            </a:r>
            <a:r>
              <a:rPr lang="de-DE" dirty="0" err="1" smtClean="0"/>
              <a:t>Reduktor</a:t>
            </a:r>
            <a:r>
              <a:rPr lang="de-DE" dirty="0" smtClean="0"/>
              <a:t> </a:t>
            </a:r>
            <a:r>
              <a:rPr lang="de-DE" dirty="0"/>
              <a:t>(</a:t>
            </a:r>
            <a:r>
              <a:rPr lang="de-DE" dirty="0" smtClean="0"/>
              <a:t>Anteilsfaktor)</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432814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Erfindungswert</a:t>
            </a:r>
            <a:endParaRPr lang="de-DE" dirty="0"/>
          </a:p>
        </p:txBody>
      </p:sp>
      <p:sp>
        <p:nvSpPr>
          <p:cNvPr id="3" name="Inhaltsplatzhalter 2"/>
          <p:cNvSpPr>
            <a:spLocks noGrp="1"/>
          </p:cNvSpPr>
          <p:nvPr>
            <p:ph idx="1"/>
          </p:nvPr>
        </p:nvSpPr>
        <p:spPr/>
        <p:txBody>
          <a:bodyPr/>
          <a:lstStyle/>
          <a:p>
            <a:pPr marL="0" indent="0" algn="ctr">
              <a:buNone/>
            </a:pPr>
            <a:endParaRPr lang="de-DE" sz="3200" dirty="0" smtClean="0"/>
          </a:p>
          <a:p>
            <a:pPr marL="0" indent="0" algn="ctr">
              <a:buNone/>
            </a:pPr>
            <a:r>
              <a:rPr lang="de-DE" sz="3200" dirty="0" smtClean="0"/>
              <a:t>E </a:t>
            </a:r>
            <a:r>
              <a:rPr lang="de-DE" sz="3200" dirty="0"/>
              <a:t>= U x B x </a:t>
            </a:r>
            <a:r>
              <a:rPr lang="de-DE" sz="3200" dirty="0" smtClean="0"/>
              <a:t>Li </a:t>
            </a:r>
          </a:p>
          <a:p>
            <a:endParaRPr lang="de-DE" dirty="0"/>
          </a:p>
          <a:p>
            <a:pPr marL="0" indent="0">
              <a:buNone/>
            </a:pPr>
            <a:r>
              <a:rPr lang="de-DE" dirty="0" smtClean="0"/>
              <a:t>E … Erfindungswert</a:t>
            </a:r>
          </a:p>
          <a:p>
            <a:pPr marL="0" indent="0">
              <a:buNone/>
            </a:pPr>
            <a:r>
              <a:rPr lang="de-DE" dirty="0" smtClean="0"/>
              <a:t>U … </a:t>
            </a:r>
            <a:r>
              <a:rPr lang="de-DE" dirty="0"/>
              <a:t>Umsatz </a:t>
            </a:r>
            <a:endParaRPr lang="de-DE" dirty="0" smtClean="0"/>
          </a:p>
          <a:p>
            <a:pPr marL="0" indent="0">
              <a:buNone/>
            </a:pPr>
            <a:r>
              <a:rPr lang="de-DE" dirty="0" smtClean="0"/>
              <a:t>B … </a:t>
            </a:r>
            <a:r>
              <a:rPr lang="de-DE" dirty="0"/>
              <a:t>technisch/wirtschaftliche Bezugsgröße </a:t>
            </a:r>
            <a:r>
              <a:rPr lang="de-DE" dirty="0" smtClean="0"/>
              <a:t> </a:t>
            </a:r>
          </a:p>
          <a:p>
            <a:pPr marL="0" indent="0">
              <a:buNone/>
            </a:pPr>
            <a:r>
              <a:rPr lang="de-DE" dirty="0" smtClean="0"/>
              <a:t>Li … Lizenzsatz</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95014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AT" dirty="0" smtClean="0"/>
              <a:t>Diensterfindung – allgemein</a:t>
            </a:r>
          </a:p>
          <a:p>
            <a:pPr lvl="1"/>
            <a:r>
              <a:rPr lang="de-AT" dirty="0" smtClean="0"/>
              <a:t>Voraussetzungen</a:t>
            </a:r>
          </a:p>
          <a:p>
            <a:pPr lvl="1"/>
            <a:r>
              <a:rPr lang="de-AT" dirty="0" smtClean="0"/>
              <a:t>Vereinbarung</a:t>
            </a:r>
          </a:p>
          <a:p>
            <a:r>
              <a:rPr lang="de-AT" dirty="0" smtClean="0"/>
              <a:t>Diensterfindung – Vergütung</a:t>
            </a:r>
          </a:p>
          <a:p>
            <a:pPr lvl="1"/>
            <a:r>
              <a:rPr lang="de-AT" dirty="0" smtClean="0"/>
              <a:t>Berechnung</a:t>
            </a:r>
          </a:p>
          <a:p>
            <a:pPr lvl="1"/>
            <a:r>
              <a:rPr lang="de-AT" dirty="0" smtClean="0"/>
              <a:t>Durchsetzung</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84300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Lizenzsatz</a:t>
            </a:r>
            <a:endParaRPr lang="de-DE" dirty="0"/>
          </a:p>
        </p:txBody>
      </p:sp>
      <p:sp>
        <p:nvSpPr>
          <p:cNvPr id="3" name="Inhaltsplatzhalter 2"/>
          <p:cNvSpPr>
            <a:spLocks noGrp="1"/>
          </p:cNvSpPr>
          <p:nvPr>
            <p:ph idx="1"/>
          </p:nvPr>
        </p:nvSpPr>
        <p:spPr/>
        <p:txBody>
          <a:bodyPr>
            <a:normAutofit fontScale="92500" lnSpcReduction="20000"/>
          </a:bodyPr>
          <a:lstStyle/>
          <a:p>
            <a:endParaRPr lang="de-AT" dirty="0" smtClean="0"/>
          </a:p>
          <a:p>
            <a:r>
              <a:rPr lang="de-AT" dirty="0"/>
              <a:t>b</a:t>
            </a:r>
            <a:r>
              <a:rPr lang="de-AT" dirty="0" smtClean="0"/>
              <a:t>ranchenübliche Sätze als Richtwerte:</a:t>
            </a:r>
          </a:p>
          <a:p>
            <a:pPr lvl="1"/>
            <a:r>
              <a:rPr lang="de-DE" dirty="0" smtClean="0"/>
              <a:t>Elektroindustrie</a:t>
            </a:r>
            <a:r>
              <a:rPr lang="de-DE" dirty="0"/>
              <a:t>: 1,2 – 4,8% </a:t>
            </a:r>
            <a:r>
              <a:rPr lang="de-DE" dirty="0" smtClean="0"/>
              <a:t> </a:t>
            </a:r>
          </a:p>
          <a:p>
            <a:pPr lvl="1"/>
            <a:r>
              <a:rPr lang="de-DE" dirty="0" smtClean="0"/>
              <a:t>Maschinen- </a:t>
            </a:r>
            <a:r>
              <a:rPr lang="de-DE" dirty="0"/>
              <a:t>und Werkzeugindustrie: 1,7 – 4,75% </a:t>
            </a:r>
            <a:endParaRPr lang="de-DE" dirty="0" smtClean="0"/>
          </a:p>
          <a:p>
            <a:pPr lvl="1"/>
            <a:r>
              <a:rPr lang="de-DE" dirty="0" smtClean="0"/>
              <a:t>Chemische </a:t>
            </a:r>
            <a:r>
              <a:rPr lang="de-DE" dirty="0"/>
              <a:t>Industrie: 1,75 – 6,8% </a:t>
            </a:r>
            <a:endParaRPr lang="de-DE" dirty="0" smtClean="0"/>
          </a:p>
          <a:p>
            <a:pPr lvl="1"/>
            <a:r>
              <a:rPr lang="de-DE" dirty="0" smtClean="0"/>
              <a:t>Pharmazeutische </a:t>
            </a:r>
            <a:r>
              <a:rPr lang="de-DE" dirty="0"/>
              <a:t>Industrie: 4 – 10% </a:t>
            </a:r>
            <a:endParaRPr lang="de-DE" dirty="0" smtClean="0"/>
          </a:p>
          <a:p>
            <a:pPr lvl="1"/>
            <a:r>
              <a:rPr lang="de-DE" dirty="0" smtClean="0"/>
              <a:t>Bauindustrie</a:t>
            </a:r>
            <a:r>
              <a:rPr lang="de-DE" dirty="0"/>
              <a:t>: 1,3 – 4% </a:t>
            </a:r>
            <a:endParaRPr lang="de-DE" dirty="0" smtClean="0"/>
          </a:p>
          <a:p>
            <a:pPr lvl="1"/>
            <a:r>
              <a:rPr lang="de-DE" dirty="0" smtClean="0"/>
              <a:t>Textilindustrie</a:t>
            </a:r>
            <a:r>
              <a:rPr lang="de-DE" dirty="0"/>
              <a:t>: 2 – 4,8% </a:t>
            </a:r>
            <a:endParaRPr lang="de-DE" dirty="0" smtClean="0"/>
          </a:p>
          <a:p>
            <a:r>
              <a:rPr lang="de-AT" dirty="0" smtClean="0"/>
              <a:t>Abstrakte Lizenzanalogie</a:t>
            </a:r>
            <a:endParaRPr lang="de-DE" dirty="0" smtClean="0"/>
          </a:p>
          <a:p>
            <a:pPr lvl="1"/>
            <a:endParaRPr lang="de-DE" dirty="0"/>
          </a:p>
          <a:p>
            <a:pPr lvl="1"/>
            <a:endParaRPr lang="de-DE" dirty="0" smtClean="0"/>
          </a:p>
          <a:p>
            <a:pPr marL="457200" lvl="1" indent="0">
              <a:buNone/>
            </a:pPr>
            <a:r>
              <a:rPr lang="de-DE" dirty="0" smtClean="0"/>
              <a:t> </a:t>
            </a:r>
            <a:r>
              <a:rPr lang="de-DE" dirty="0"/>
              <a:t>Quelle: </a:t>
            </a:r>
            <a:r>
              <a:rPr lang="de-DE" i="1" dirty="0"/>
              <a:t>Mayr</a:t>
            </a:r>
            <a:r>
              <a:rPr lang="de-DE" dirty="0"/>
              <a:t>, Vergütung für Erfindungen von Dienstnehmern (</a:t>
            </a:r>
            <a:r>
              <a:rPr lang="de-DE" dirty="0" smtClean="0"/>
              <a:t>1997)</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5795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err="1"/>
              <a:t>Reduktor</a:t>
            </a:r>
            <a:r>
              <a:rPr lang="de-DE" dirty="0"/>
              <a:t> (Berechnung nach Collin)</a:t>
            </a:r>
          </a:p>
        </p:txBody>
      </p:sp>
      <p:sp>
        <p:nvSpPr>
          <p:cNvPr id="3" name="Inhaltsplatzhalter 2"/>
          <p:cNvSpPr>
            <a:spLocks noGrp="1"/>
          </p:cNvSpPr>
          <p:nvPr>
            <p:ph idx="1"/>
          </p:nvPr>
        </p:nvSpPr>
        <p:spPr/>
        <p:txBody>
          <a:bodyPr>
            <a:normAutofit/>
          </a:bodyPr>
          <a:lstStyle/>
          <a:p>
            <a:pPr marL="0" indent="0">
              <a:buNone/>
            </a:pPr>
            <a:endParaRPr lang="de-DE" dirty="0" smtClean="0"/>
          </a:p>
          <a:p>
            <a:pPr marL="0" indent="0" algn="ctr">
              <a:buNone/>
            </a:pPr>
            <a:r>
              <a:rPr lang="de-DE" sz="3200" dirty="0" smtClean="0"/>
              <a:t>R </a:t>
            </a:r>
            <a:r>
              <a:rPr lang="de-DE" sz="3200" dirty="0"/>
              <a:t>= </a:t>
            </a:r>
            <a:r>
              <a:rPr lang="de-DE" sz="3200" dirty="0" smtClean="0"/>
              <a:t>A </a:t>
            </a:r>
            <a:r>
              <a:rPr lang="de-DE" sz="3200" dirty="0"/>
              <a:t>x </a:t>
            </a:r>
            <a:r>
              <a:rPr lang="de-DE" sz="3200" dirty="0" smtClean="0"/>
              <a:t>L </a:t>
            </a:r>
            <a:r>
              <a:rPr lang="de-DE" sz="3200" dirty="0"/>
              <a:t>x F </a:t>
            </a:r>
            <a:endParaRPr lang="de-DE" sz="3200" dirty="0" smtClean="0"/>
          </a:p>
          <a:p>
            <a:pPr marL="0" indent="0" algn="ctr">
              <a:buNone/>
            </a:pPr>
            <a:endParaRPr lang="de-DE" sz="3200" dirty="0"/>
          </a:p>
          <a:p>
            <a:pPr marL="0" indent="0">
              <a:buNone/>
            </a:pPr>
            <a:r>
              <a:rPr lang="de-DE" dirty="0" smtClean="0"/>
              <a:t>R … </a:t>
            </a:r>
            <a:r>
              <a:rPr lang="de-DE" dirty="0" err="1"/>
              <a:t>Reduktor</a:t>
            </a:r>
            <a:r>
              <a:rPr lang="de-DE" dirty="0"/>
              <a:t> (Anteilsfaktor) </a:t>
            </a:r>
            <a:endParaRPr lang="de-DE" dirty="0" smtClean="0"/>
          </a:p>
          <a:p>
            <a:pPr marL="0" indent="0">
              <a:buNone/>
            </a:pPr>
            <a:r>
              <a:rPr lang="de-DE" dirty="0" smtClean="0"/>
              <a:t>A … </a:t>
            </a:r>
            <a:r>
              <a:rPr lang="de-DE" dirty="0"/>
              <a:t>Stellung der Aufgabe </a:t>
            </a:r>
            <a:endParaRPr lang="de-DE" dirty="0" smtClean="0"/>
          </a:p>
          <a:p>
            <a:pPr marL="0" indent="0">
              <a:buNone/>
            </a:pPr>
            <a:r>
              <a:rPr lang="de-DE" dirty="0" smtClean="0"/>
              <a:t>L … </a:t>
            </a:r>
            <a:r>
              <a:rPr lang="de-DE" dirty="0"/>
              <a:t>Lösung der Aufgabe </a:t>
            </a:r>
            <a:r>
              <a:rPr lang="de-DE" dirty="0" smtClean="0"/>
              <a:t> </a:t>
            </a:r>
          </a:p>
          <a:p>
            <a:pPr marL="0" indent="0">
              <a:buNone/>
            </a:pPr>
            <a:r>
              <a:rPr lang="de-DE" dirty="0" smtClean="0"/>
              <a:t>F … </a:t>
            </a:r>
            <a:r>
              <a:rPr lang="de-DE" dirty="0"/>
              <a:t>Stellung des Erfinders im </a:t>
            </a:r>
            <a:r>
              <a:rPr lang="de-DE" dirty="0" smtClean="0"/>
              <a:t>Betrieb</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702194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smtClean="0"/>
              <a:t>Reduktor</a:t>
            </a:r>
            <a:r>
              <a:rPr lang="de-AT" dirty="0" smtClean="0"/>
              <a:t> : Faktor A</a:t>
            </a:r>
            <a:endParaRPr lang="de-DE" dirty="0"/>
          </a:p>
        </p:txBody>
      </p:sp>
      <p:sp>
        <p:nvSpPr>
          <p:cNvPr id="3" name="Inhaltsplatzhalter 2"/>
          <p:cNvSpPr>
            <a:spLocks noGrp="1"/>
          </p:cNvSpPr>
          <p:nvPr>
            <p:ph idx="1"/>
          </p:nvPr>
        </p:nvSpPr>
        <p:spPr/>
        <p:txBody>
          <a:bodyPr>
            <a:normAutofit lnSpcReduction="10000"/>
          </a:bodyPr>
          <a:lstStyle/>
          <a:p>
            <a:pPr marL="0" indent="0">
              <a:buNone/>
            </a:pPr>
            <a:endParaRPr lang="de-DE" dirty="0" smtClean="0"/>
          </a:p>
          <a:p>
            <a:r>
              <a:rPr lang="de-DE" dirty="0" smtClean="0"/>
              <a:t>Stellung der zugrunde liegenden </a:t>
            </a:r>
            <a:r>
              <a:rPr lang="de-DE" dirty="0"/>
              <a:t>Aufgabe – wie kam es zur Aufgabenstellung</a:t>
            </a:r>
            <a:r>
              <a:rPr lang="de-DE" dirty="0" smtClean="0"/>
              <a:t>?</a:t>
            </a:r>
          </a:p>
          <a:p>
            <a:r>
              <a:rPr lang="de-DE" dirty="0" smtClean="0"/>
              <a:t> zwischen </a:t>
            </a:r>
            <a:r>
              <a:rPr lang="de-DE" dirty="0"/>
              <a:t>¼ - 1 </a:t>
            </a:r>
            <a:r>
              <a:rPr lang="de-DE" dirty="0" smtClean="0"/>
              <a:t>:</a:t>
            </a:r>
          </a:p>
          <a:p>
            <a:pPr lvl="1"/>
            <a:r>
              <a:rPr lang="de-DE" dirty="0" smtClean="0"/>
              <a:t>¼ </a:t>
            </a:r>
            <a:r>
              <a:rPr lang="de-DE" dirty="0"/>
              <a:t>im Fall einer genau von einem Dritten gestellte Aufgabe, die der Erfindung zugrunde liegt; </a:t>
            </a:r>
            <a:endParaRPr lang="de-DE" dirty="0" smtClean="0"/>
          </a:p>
          <a:p>
            <a:pPr lvl="1"/>
            <a:r>
              <a:rPr lang="de-DE" dirty="0" smtClean="0"/>
              <a:t>1 </a:t>
            </a:r>
            <a:r>
              <a:rPr lang="de-DE" dirty="0"/>
              <a:t>im Fall einer vollständig selbst gestellten </a:t>
            </a:r>
            <a:r>
              <a:rPr lang="de-DE" dirty="0" smtClean="0"/>
              <a:t>Aufgabe*</a:t>
            </a:r>
          </a:p>
          <a:p>
            <a:pPr lvl="1"/>
            <a:endParaRPr lang="de-DE" dirty="0"/>
          </a:p>
          <a:p>
            <a:pPr lvl="1"/>
            <a:endParaRPr lang="de-DE" dirty="0" smtClean="0"/>
          </a:p>
          <a:p>
            <a:pPr lvl="1"/>
            <a:endParaRPr lang="de-DE" dirty="0"/>
          </a:p>
          <a:p>
            <a:pPr lvl="1"/>
            <a:endParaRPr lang="de-DE" dirty="0" smtClean="0"/>
          </a:p>
          <a:p>
            <a:pPr marL="457200" lvl="1" indent="0">
              <a:buNone/>
            </a:pPr>
            <a:r>
              <a:rPr lang="de-DE" dirty="0" smtClean="0"/>
              <a:t>*Quelle</a:t>
            </a:r>
            <a:r>
              <a:rPr lang="de-DE" dirty="0"/>
              <a:t>: </a:t>
            </a:r>
            <a:r>
              <a:rPr lang="de-DE" dirty="0" err="1"/>
              <a:t>E</a:t>
            </a:r>
            <a:r>
              <a:rPr lang="de-DE" i="1" dirty="0" err="1"/>
              <a:t>ypeltauer</a:t>
            </a:r>
            <a:r>
              <a:rPr lang="de-DE" i="1" dirty="0"/>
              <a:t>/Nemec</a:t>
            </a:r>
            <a:r>
              <a:rPr lang="de-DE" dirty="0"/>
              <a:t>, Diensterfindungsrecht (</a:t>
            </a:r>
            <a:r>
              <a:rPr lang="de-DE" dirty="0" smtClean="0"/>
              <a:t>2015)</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081298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smtClean="0"/>
              <a:t>Reduktor</a:t>
            </a:r>
            <a:r>
              <a:rPr lang="de-AT" dirty="0" smtClean="0"/>
              <a:t> : Faktor L</a:t>
            </a:r>
            <a:endParaRPr lang="de-DE" dirty="0"/>
          </a:p>
        </p:txBody>
      </p:sp>
      <p:sp>
        <p:nvSpPr>
          <p:cNvPr id="3" name="Inhaltsplatzhalter 2"/>
          <p:cNvSpPr>
            <a:spLocks noGrp="1"/>
          </p:cNvSpPr>
          <p:nvPr>
            <p:ph idx="1"/>
          </p:nvPr>
        </p:nvSpPr>
        <p:spPr/>
        <p:txBody>
          <a:bodyPr/>
          <a:lstStyle/>
          <a:p>
            <a:r>
              <a:rPr lang="de-DE" dirty="0" smtClean="0"/>
              <a:t>Lösung </a:t>
            </a:r>
            <a:r>
              <a:rPr lang="de-DE" dirty="0"/>
              <a:t>der Aufgabe – welche eigenen und innerbetrieblichen Kenntnisse bzw. Hilfsmittel wurden zur Lösung der Aufgabe benützt? </a:t>
            </a:r>
            <a:endParaRPr lang="de-DE" dirty="0" smtClean="0"/>
          </a:p>
          <a:p>
            <a:r>
              <a:rPr lang="de-DE" dirty="0" smtClean="0"/>
              <a:t>zwischen </a:t>
            </a:r>
            <a:r>
              <a:rPr lang="de-DE" dirty="0"/>
              <a:t>¼ - </a:t>
            </a:r>
            <a:r>
              <a:rPr lang="de-DE" dirty="0" smtClean="0"/>
              <a:t>1:</a:t>
            </a:r>
          </a:p>
          <a:p>
            <a:pPr lvl="1"/>
            <a:r>
              <a:rPr lang="de-DE" dirty="0" smtClean="0"/>
              <a:t>¼ </a:t>
            </a:r>
            <a:r>
              <a:rPr lang="de-DE" dirty="0"/>
              <a:t>bei besonderen Lösungshilfen aus dem </a:t>
            </a:r>
            <a:r>
              <a:rPr lang="de-DE" dirty="0" smtClean="0"/>
              <a:t>Betrieb</a:t>
            </a:r>
          </a:p>
          <a:p>
            <a:pPr lvl="1"/>
            <a:r>
              <a:rPr lang="de-DE" dirty="0" smtClean="0"/>
              <a:t>1 </a:t>
            </a:r>
            <a:r>
              <a:rPr lang="de-DE" dirty="0"/>
              <a:t>ohne besondere betriebliche Hilfsmittel gefundene </a:t>
            </a:r>
            <a:r>
              <a:rPr lang="de-DE" dirty="0" smtClean="0"/>
              <a:t>Lösung*</a:t>
            </a:r>
          </a:p>
          <a:p>
            <a:pPr lvl="1"/>
            <a:endParaRPr lang="de-DE" dirty="0"/>
          </a:p>
          <a:p>
            <a:pPr lvl="1"/>
            <a:endParaRPr lang="de-DE" dirty="0" smtClean="0"/>
          </a:p>
          <a:p>
            <a:pPr lvl="1"/>
            <a:endParaRPr lang="de-DE" dirty="0"/>
          </a:p>
          <a:p>
            <a:pPr marL="457200" lvl="1" indent="0">
              <a:buNone/>
            </a:pPr>
            <a:endParaRPr lang="de-DE" dirty="0" smtClean="0"/>
          </a:p>
          <a:p>
            <a:pPr marL="457200" lvl="1" indent="0">
              <a:buNone/>
            </a:pPr>
            <a:r>
              <a:rPr lang="de-DE" dirty="0" smtClean="0"/>
              <a:t>*Quelle</a:t>
            </a:r>
            <a:r>
              <a:rPr lang="de-DE" dirty="0"/>
              <a:t>:</a:t>
            </a:r>
            <a:r>
              <a:rPr lang="de-DE" i="1" dirty="0"/>
              <a:t> </a:t>
            </a:r>
            <a:r>
              <a:rPr lang="de-DE" i="1" dirty="0" err="1"/>
              <a:t>Eypeltauer</a:t>
            </a:r>
            <a:r>
              <a:rPr lang="de-DE" i="1" dirty="0"/>
              <a:t>/Nemec</a:t>
            </a:r>
            <a:r>
              <a:rPr lang="de-DE" dirty="0"/>
              <a:t>, Diensterfindungsrecht (2015)</a:t>
            </a:r>
          </a:p>
        </p:txBody>
      </p:sp>
      <p:sp>
        <p:nvSpPr>
          <p:cNvPr id="4" name="Foliennummernplatzhalt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85591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smtClean="0"/>
              <a:t>Reduktor</a:t>
            </a:r>
            <a:r>
              <a:rPr lang="de-AT" dirty="0" smtClean="0"/>
              <a:t> : Faktor F</a:t>
            </a:r>
            <a:endParaRPr lang="de-DE" dirty="0"/>
          </a:p>
        </p:txBody>
      </p:sp>
      <p:sp>
        <p:nvSpPr>
          <p:cNvPr id="3" name="Inhaltsplatzhalter 2"/>
          <p:cNvSpPr>
            <a:spLocks noGrp="1"/>
          </p:cNvSpPr>
          <p:nvPr>
            <p:ph idx="1"/>
          </p:nvPr>
        </p:nvSpPr>
        <p:spPr/>
        <p:txBody>
          <a:bodyPr>
            <a:normAutofit lnSpcReduction="10000"/>
          </a:bodyPr>
          <a:lstStyle/>
          <a:p>
            <a:r>
              <a:rPr lang="de-DE" dirty="0" smtClean="0"/>
              <a:t>Stellung </a:t>
            </a:r>
            <a:r>
              <a:rPr lang="de-DE" dirty="0"/>
              <a:t>des Erfinders im Betrieb – hatte der Erfinder aufgrund seiner Position eine besonders gute Möglichkeit, die Erfindung zu machen? </a:t>
            </a:r>
            <a:endParaRPr lang="de-DE" dirty="0" smtClean="0"/>
          </a:p>
          <a:p>
            <a:r>
              <a:rPr lang="de-DE" dirty="0" smtClean="0"/>
              <a:t>normalerweise </a:t>
            </a:r>
            <a:r>
              <a:rPr lang="de-DE" dirty="0"/>
              <a:t>¼ - 1 </a:t>
            </a:r>
            <a:r>
              <a:rPr lang="de-DE" dirty="0" smtClean="0"/>
              <a:t>:</a:t>
            </a:r>
          </a:p>
          <a:p>
            <a:pPr lvl="1"/>
            <a:r>
              <a:rPr lang="de-DE" dirty="0" smtClean="0"/>
              <a:t>¼ </a:t>
            </a:r>
            <a:r>
              <a:rPr lang="de-DE" dirty="0"/>
              <a:t>bei leitenden </a:t>
            </a:r>
            <a:r>
              <a:rPr lang="de-DE" dirty="0" smtClean="0"/>
              <a:t>Entwicklungsingenieuren</a:t>
            </a:r>
            <a:r>
              <a:rPr lang="de-DE" dirty="0"/>
              <a:t>, weitestgehend für Entwicklungsarbeiten freigestellte Mitarbeiter mit gutem Einblick in das betriebliche Geschehen</a:t>
            </a:r>
            <a:r>
              <a:rPr lang="de-DE" dirty="0" smtClean="0"/>
              <a:t>;</a:t>
            </a:r>
          </a:p>
          <a:p>
            <a:pPr lvl="1"/>
            <a:r>
              <a:rPr lang="de-DE" dirty="0" smtClean="0"/>
              <a:t>1 </a:t>
            </a:r>
            <a:r>
              <a:rPr lang="de-DE" dirty="0"/>
              <a:t>für Hilfsarbeiter </a:t>
            </a:r>
            <a:r>
              <a:rPr lang="de-DE" dirty="0" err="1" smtClean="0"/>
              <a:t>odgl</a:t>
            </a:r>
            <a:r>
              <a:rPr lang="de-DE" dirty="0" smtClean="0"/>
              <a:t>* </a:t>
            </a:r>
          </a:p>
          <a:p>
            <a:pPr lvl="1"/>
            <a:endParaRPr lang="de-DE" dirty="0"/>
          </a:p>
          <a:p>
            <a:pPr lvl="1"/>
            <a:endParaRPr lang="de-DE" dirty="0" smtClean="0"/>
          </a:p>
          <a:p>
            <a:pPr lvl="1"/>
            <a:endParaRPr lang="de-DE" dirty="0"/>
          </a:p>
          <a:p>
            <a:pPr lvl="1"/>
            <a:endParaRPr lang="de-DE" dirty="0" smtClean="0"/>
          </a:p>
          <a:p>
            <a:pPr marL="457200" lvl="1" indent="0">
              <a:buNone/>
            </a:pPr>
            <a:r>
              <a:rPr lang="de-DE" dirty="0" smtClean="0"/>
              <a:t>*Quelle</a:t>
            </a:r>
            <a:r>
              <a:rPr lang="de-DE" dirty="0"/>
              <a:t>: </a:t>
            </a:r>
            <a:r>
              <a:rPr lang="de-DE" i="1" dirty="0" err="1"/>
              <a:t>Eypeltauer</a:t>
            </a:r>
            <a:r>
              <a:rPr lang="de-DE" i="1" dirty="0"/>
              <a:t>/Nemec</a:t>
            </a:r>
            <a:r>
              <a:rPr lang="de-DE" dirty="0"/>
              <a:t>, Diensterfindungsrecht (</a:t>
            </a:r>
            <a:r>
              <a:rPr lang="de-DE" dirty="0" smtClean="0"/>
              <a:t>2015)</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290849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Beispiel</a:t>
            </a:r>
            <a:endParaRPr lang="de-DE" dirty="0"/>
          </a:p>
        </p:txBody>
      </p:sp>
      <p:sp>
        <p:nvSpPr>
          <p:cNvPr id="3" name="Inhaltsplatzhalter 2"/>
          <p:cNvSpPr>
            <a:spLocks noGrp="1"/>
          </p:cNvSpPr>
          <p:nvPr>
            <p:ph idx="1"/>
          </p:nvPr>
        </p:nvSpPr>
        <p:spPr/>
        <p:txBody>
          <a:bodyPr/>
          <a:lstStyle/>
          <a:p>
            <a:r>
              <a:rPr lang="de-DE" dirty="0" smtClean="0"/>
              <a:t>Umsatz </a:t>
            </a:r>
            <a:r>
              <a:rPr lang="de-DE" dirty="0"/>
              <a:t>€ </a:t>
            </a:r>
            <a:r>
              <a:rPr lang="de-DE" dirty="0" smtClean="0"/>
              <a:t>1.500.000</a:t>
            </a:r>
            <a:r>
              <a:rPr lang="de-DE" dirty="0"/>
              <a:t>,-- </a:t>
            </a:r>
            <a:endParaRPr lang="de-DE" dirty="0" smtClean="0"/>
          </a:p>
          <a:p>
            <a:r>
              <a:rPr lang="de-DE" dirty="0" smtClean="0"/>
              <a:t>Bezugsgröße </a:t>
            </a:r>
            <a:r>
              <a:rPr lang="de-DE" dirty="0"/>
              <a:t>10% </a:t>
            </a:r>
            <a:endParaRPr lang="de-DE" dirty="0" smtClean="0"/>
          </a:p>
          <a:p>
            <a:r>
              <a:rPr lang="de-DE" dirty="0" smtClean="0"/>
              <a:t>Lizenzsatz </a:t>
            </a:r>
            <a:r>
              <a:rPr lang="de-DE" dirty="0"/>
              <a:t>2% </a:t>
            </a:r>
            <a:endParaRPr lang="de-DE" dirty="0" smtClean="0"/>
          </a:p>
          <a:p>
            <a:r>
              <a:rPr lang="de-DE" dirty="0" err="1" smtClean="0"/>
              <a:t>Reduktor</a:t>
            </a:r>
            <a:r>
              <a:rPr lang="de-DE" dirty="0" smtClean="0"/>
              <a:t> </a:t>
            </a:r>
            <a:r>
              <a:rPr lang="de-DE" dirty="0"/>
              <a:t>A,L,F jeweils ½ </a:t>
            </a:r>
            <a:endParaRPr lang="de-DE" dirty="0" smtClean="0"/>
          </a:p>
          <a:p>
            <a:pPr lvl="1"/>
            <a:r>
              <a:rPr lang="de-DE" dirty="0" smtClean="0"/>
              <a:t>V = E x R</a:t>
            </a:r>
          </a:p>
          <a:p>
            <a:pPr lvl="1"/>
            <a:r>
              <a:rPr lang="de-DE" dirty="0" smtClean="0"/>
              <a:t>V = (U x B x Li) x (A x L x F)</a:t>
            </a:r>
          </a:p>
          <a:p>
            <a:pPr lvl="1"/>
            <a:r>
              <a:rPr lang="de-DE" dirty="0" smtClean="0"/>
              <a:t>V = (</a:t>
            </a:r>
            <a:r>
              <a:rPr lang="de-DE" dirty="0" smtClean="0"/>
              <a:t>1.500.000 </a:t>
            </a:r>
            <a:r>
              <a:rPr lang="de-DE" dirty="0" smtClean="0"/>
              <a:t>x 10% x 2%) x (0,5 x 0,5 x 0,5)</a:t>
            </a:r>
          </a:p>
          <a:p>
            <a:pPr lvl="1"/>
            <a:r>
              <a:rPr lang="de-DE" dirty="0" smtClean="0"/>
              <a:t>Vergütung =  </a:t>
            </a:r>
            <a:r>
              <a:rPr lang="de-DE" dirty="0"/>
              <a:t>€ </a:t>
            </a:r>
            <a:r>
              <a:rPr lang="de-DE" dirty="0" smtClean="0"/>
              <a:t>375,-- </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4015581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Prüfung der Höhe der Vergütung</a:t>
            </a:r>
          </a:p>
        </p:txBody>
      </p:sp>
      <p:sp>
        <p:nvSpPr>
          <p:cNvPr id="3" name="Inhaltsplatzhalter 2"/>
          <p:cNvSpPr>
            <a:spLocks noGrp="1"/>
          </p:cNvSpPr>
          <p:nvPr>
            <p:ph idx="1"/>
          </p:nvPr>
        </p:nvSpPr>
        <p:spPr/>
        <p:txBody>
          <a:bodyPr/>
          <a:lstStyle/>
          <a:p>
            <a:r>
              <a:rPr lang="de-DE" dirty="0" smtClean="0"/>
              <a:t>DG </a:t>
            </a:r>
            <a:r>
              <a:rPr lang="de-DE" dirty="0"/>
              <a:t>hat Auskunftspflicht über den mit der Erfindung erzielten Umsatz </a:t>
            </a:r>
            <a:endParaRPr lang="de-DE" dirty="0" smtClean="0"/>
          </a:p>
          <a:p>
            <a:r>
              <a:rPr lang="de-DE" dirty="0" smtClean="0">
                <a:sym typeface="Wingdings" panose="05000000000000000000" pitchFamily="2" charset="2"/>
              </a:rPr>
              <a:t> Schätzung der Höhe der Vergütung</a:t>
            </a:r>
          </a:p>
          <a:p>
            <a:r>
              <a:rPr lang="de-DE" dirty="0" smtClean="0"/>
              <a:t> falls Zweifel, Prüfung durch Gutachter im </a:t>
            </a:r>
            <a:r>
              <a:rPr lang="de-DE" dirty="0" smtClean="0"/>
              <a:t>Rahmen der Klage möglich</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685104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Ablauf bei Erfindung</a:t>
            </a:r>
            <a:endParaRPr lang="de-DE" dirty="0"/>
          </a:p>
        </p:txBody>
      </p:sp>
      <p:sp>
        <p:nvSpPr>
          <p:cNvPr id="3" name="Inhaltsplatzhalter 2"/>
          <p:cNvSpPr>
            <a:spLocks noGrp="1"/>
          </p:cNvSpPr>
          <p:nvPr>
            <p:ph idx="1"/>
          </p:nvPr>
        </p:nvSpPr>
        <p:spPr/>
        <p:txBody>
          <a:bodyPr>
            <a:normAutofit/>
          </a:bodyPr>
          <a:lstStyle/>
          <a:p>
            <a:r>
              <a:rPr lang="de-AT" dirty="0" smtClean="0"/>
              <a:t>Mitteilung:</a:t>
            </a:r>
          </a:p>
          <a:p>
            <a:pPr lvl="1"/>
            <a:r>
              <a:rPr lang="de-AT" dirty="0" smtClean="0"/>
              <a:t>Mitteilungspflicht über jede Erfindung die nicht offensichtlich keine Diensterfindung ist</a:t>
            </a:r>
          </a:p>
          <a:p>
            <a:pPr lvl="1"/>
            <a:r>
              <a:rPr lang="de-AT" dirty="0" smtClean="0"/>
              <a:t>Umgehende Mitteilung </a:t>
            </a:r>
          </a:p>
          <a:p>
            <a:pPr lvl="1"/>
            <a:r>
              <a:rPr lang="de-AT" dirty="0" smtClean="0"/>
              <a:t>Formfreiheit</a:t>
            </a:r>
          </a:p>
          <a:p>
            <a:pPr lvl="1"/>
            <a:r>
              <a:rPr lang="de-AT" dirty="0" smtClean="0"/>
              <a:t>Mindestinhalte: Angaben, die zur Beurteilung nötig sind, ob eine Diensterfindung vorliegt</a:t>
            </a:r>
          </a:p>
          <a:p>
            <a:pPr lvl="1"/>
            <a:r>
              <a:rPr lang="de-AT" dirty="0" smtClean="0"/>
              <a:t>Säumnisfolgen:	</a:t>
            </a:r>
          </a:p>
          <a:p>
            <a:pPr lvl="2"/>
            <a:r>
              <a:rPr lang="de-AT" dirty="0" smtClean="0"/>
              <a:t>DG kann auch ohne Mitteilung Anspruch erheben</a:t>
            </a:r>
          </a:p>
          <a:p>
            <a:pPr lvl="2"/>
            <a:r>
              <a:rPr lang="de-AT" dirty="0" smtClean="0"/>
              <a:t>Schadenersatz</a:t>
            </a:r>
          </a:p>
        </p:txBody>
      </p:sp>
      <p:sp>
        <p:nvSpPr>
          <p:cNvPr id="4" name="Foliennummernplatzhalt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253407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AT" dirty="0"/>
              <a:t>Erklärung des DG, ob er die Erfindung annimmt:</a:t>
            </a:r>
          </a:p>
          <a:p>
            <a:pPr lvl="1"/>
            <a:r>
              <a:rPr lang="de-AT" dirty="0"/>
              <a:t>4 Monatsfrist (KV Ausnahmen)</a:t>
            </a:r>
            <a:endParaRPr lang="de-DE" dirty="0"/>
          </a:p>
          <a:p>
            <a:pPr lvl="1"/>
            <a:r>
              <a:rPr lang="de-AT" dirty="0" smtClean="0"/>
              <a:t>Formfreiheit: auch schlüssig denkbar</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009689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Durchsetzung des Vergütungsanspruchs</a:t>
            </a:r>
            <a:endParaRPr lang="de-DE" dirty="0"/>
          </a:p>
        </p:txBody>
      </p:sp>
      <p:sp>
        <p:nvSpPr>
          <p:cNvPr id="3" name="Inhaltsplatzhalter 2"/>
          <p:cNvSpPr>
            <a:spLocks noGrp="1"/>
          </p:cNvSpPr>
          <p:nvPr>
            <p:ph idx="1"/>
          </p:nvPr>
        </p:nvSpPr>
        <p:spPr/>
        <p:txBody>
          <a:bodyPr/>
          <a:lstStyle/>
          <a:p>
            <a:r>
              <a:rPr lang="de-AT" dirty="0" smtClean="0"/>
              <a:t>Zuständigkeit Arbeits- und Sozialgericht</a:t>
            </a:r>
          </a:p>
          <a:p>
            <a:r>
              <a:rPr lang="de-AT" dirty="0"/>
              <a:t>a</a:t>
            </a:r>
            <a:r>
              <a:rPr lang="de-AT" smtClean="0"/>
              <a:t>uch </a:t>
            </a:r>
            <a:r>
              <a:rPr lang="de-AT" dirty="0" smtClean="0"/>
              <a:t>mehrere Klagen denkbar</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20102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Diensterfindungen - Allgemein</a:t>
            </a:r>
            <a:endParaRPr lang="de-DE" dirty="0"/>
          </a:p>
        </p:txBody>
      </p:sp>
      <p:sp>
        <p:nvSpPr>
          <p:cNvPr id="3" name="Inhaltsplatzhalter 2"/>
          <p:cNvSpPr>
            <a:spLocks noGrp="1"/>
          </p:cNvSpPr>
          <p:nvPr>
            <p:ph idx="1"/>
          </p:nvPr>
        </p:nvSpPr>
        <p:spPr/>
        <p:txBody>
          <a:bodyPr/>
          <a:lstStyle/>
          <a:p>
            <a:r>
              <a:rPr lang="de-AT" smtClean="0"/>
              <a:t>Rechtsgrundlagen: </a:t>
            </a:r>
            <a:r>
              <a:rPr lang="de-AT" dirty="0" smtClean="0"/>
              <a:t>§§ 6 &amp; 7 PatG</a:t>
            </a:r>
          </a:p>
          <a:p>
            <a:r>
              <a:rPr lang="de-AT" dirty="0" smtClean="0"/>
              <a:t>Voraussetzungen:</a:t>
            </a:r>
          </a:p>
          <a:p>
            <a:pPr lvl="1"/>
            <a:r>
              <a:rPr lang="de-AT" dirty="0" smtClean="0"/>
              <a:t>Erfindung:	</a:t>
            </a:r>
          </a:p>
          <a:p>
            <a:pPr lvl="2"/>
            <a:r>
              <a:rPr lang="de-AT" dirty="0" smtClean="0"/>
              <a:t>Patentierbar</a:t>
            </a:r>
          </a:p>
          <a:p>
            <a:pPr lvl="2"/>
            <a:r>
              <a:rPr lang="de-AT" dirty="0" smtClean="0"/>
              <a:t>Ihrem Gegenstand nach im Arbeitsgebiet des DG</a:t>
            </a:r>
          </a:p>
          <a:p>
            <a:pPr lvl="1"/>
            <a:r>
              <a:rPr lang="de-AT" dirty="0"/>
              <a:t>DN-Begriff</a:t>
            </a:r>
          </a:p>
          <a:p>
            <a:pPr lvl="1"/>
            <a:r>
              <a:rPr lang="de-AT" dirty="0" smtClean="0"/>
              <a:t>im aufrechten Dienstverhältnis</a:t>
            </a:r>
          </a:p>
        </p:txBody>
      </p:sp>
      <p:sp>
        <p:nvSpPr>
          <p:cNvPr id="4" name="Foliennummernplatzhalt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0954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Erfindung</a:t>
            </a:r>
            <a:endParaRPr lang="de-DE" dirty="0"/>
          </a:p>
        </p:txBody>
      </p:sp>
      <p:sp>
        <p:nvSpPr>
          <p:cNvPr id="3" name="Inhaltsplatzhalter 2"/>
          <p:cNvSpPr>
            <a:spLocks noGrp="1"/>
          </p:cNvSpPr>
          <p:nvPr>
            <p:ph idx="1"/>
          </p:nvPr>
        </p:nvSpPr>
        <p:spPr/>
        <p:txBody>
          <a:bodyPr/>
          <a:lstStyle/>
          <a:p>
            <a:r>
              <a:rPr lang="de-AT" dirty="0" smtClean="0"/>
              <a:t>Patentierbar:</a:t>
            </a:r>
          </a:p>
          <a:p>
            <a:pPr lvl="1"/>
            <a:r>
              <a:rPr lang="de-AT" dirty="0"/>
              <a:t>n</a:t>
            </a:r>
            <a:r>
              <a:rPr lang="de-AT" dirty="0" smtClean="0"/>
              <a:t>eu/nicht zum Stand der Technik gehörend</a:t>
            </a:r>
          </a:p>
          <a:p>
            <a:pPr lvl="1"/>
            <a:r>
              <a:rPr lang="de-AT" dirty="0"/>
              <a:t>f</a:t>
            </a:r>
            <a:r>
              <a:rPr lang="de-AT" dirty="0" smtClean="0"/>
              <a:t>ür einen Fachmann nicht in naheliegender Weise aus dem Stand der Technik ergeben</a:t>
            </a:r>
          </a:p>
          <a:p>
            <a:pPr lvl="1"/>
            <a:r>
              <a:rPr lang="de-AT" dirty="0" smtClean="0"/>
              <a:t>Gewerblich anwendbar</a:t>
            </a:r>
          </a:p>
          <a:p>
            <a:r>
              <a:rPr lang="de-AT" dirty="0" smtClean="0"/>
              <a:t>Ihrem Gegenstand nach im Arbeitsgebiet des Unternehmens:</a:t>
            </a:r>
          </a:p>
          <a:p>
            <a:pPr lvl="1"/>
            <a:r>
              <a:rPr lang="de-AT" dirty="0" smtClean="0"/>
              <a:t>Tätigkeit die zur Erfindung führt, gehört zu den dienstlichen Obliegenheiten</a:t>
            </a:r>
          </a:p>
          <a:p>
            <a:pPr lvl="1"/>
            <a:r>
              <a:rPr lang="de-AT" dirty="0" smtClean="0"/>
              <a:t> DN hatte Idee zur Erfindung aufgrund seiner dienstlichen Tätigkeit</a:t>
            </a:r>
          </a:p>
          <a:p>
            <a:pPr lvl="1"/>
            <a:r>
              <a:rPr lang="de-AT" dirty="0" smtClean="0"/>
              <a:t>Erfindung ist durch Erfahrung oder Hilfsmittel des Unternehmens erfolgt</a:t>
            </a:r>
          </a:p>
          <a:p>
            <a:pPr lvl="1"/>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02915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smtClean="0"/>
              <a:t>Dienstnehmer:innenbegriff</a:t>
            </a:r>
            <a:endParaRPr lang="de-DE" dirty="0"/>
          </a:p>
        </p:txBody>
      </p:sp>
      <p:sp>
        <p:nvSpPr>
          <p:cNvPr id="3" name="Inhaltsplatzhalter 2"/>
          <p:cNvSpPr>
            <a:spLocks noGrp="1"/>
          </p:cNvSpPr>
          <p:nvPr>
            <p:ph idx="1"/>
          </p:nvPr>
        </p:nvSpPr>
        <p:spPr/>
        <p:txBody>
          <a:bodyPr/>
          <a:lstStyle/>
          <a:p>
            <a:r>
              <a:rPr lang="de-AT" dirty="0" smtClean="0"/>
              <a:t>Angestellte und </a:t>
            </a:r>
            <a:r>
              <a:rPr lang="de-AT" dirty="0" err="1" smtClean="0"/>
              <a:t>Arbeiter:innen</a:t>
            </a:r>
            <a:r>
              <a:rPr lang="de-AT" dirty="0" smtClean="0"/>
              <a:t> jeglicher Art</a:t>
            </a:r>
          </a:p>
          <a:p>
            <a:r>
              <a:rPr lang="de-AT" dirty="0" smtClean="0"/>
              <a:t>Lehrlinge</a:t>
            </a:r>
          </a:p>
          <a:p>
            <a:r>
              <a:rPr lang="de-AT" dirty="0" smtClean="0"/>
              <a:t>Arbeitnehmerähnliche Personen</a:t>
            </a:r>
          </a:p>
          <a:p>
            <a:r>
              <a:rPr lang="de-AT" dirty="0" err="1" smtClean="0"/>
              <a:t>Leasingmitarbeiter:innen</a:t>
            </a:r>
            <a:endParaRPr lang="de-AT" dirty="0" smtClean="0"/>
          </a:p>
          <a:p>
            <a:r>
              <a:rPr lang="de-AT" dirty="0" smtClean="0"/>
              <a:t>Angestellte </a:t>
            </a:r>
            <a:r>
              <a:rPr lang="de-AT" dirty="0" err="1" smtClean="0"/>
              <a:t>Erfinder:innen</a:t>
            </a:r>
            <a:endParaRPr lang="de-AT" dirty="0" smtClean="0"/>
          </a:p>
          <a:p>
            <a:r>
              <a:rPr lang="de-AT" dirty="0" smtClean="0"/>
              <a:t>Öffentlich Bedienstete</a:t>
            </a:r>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973364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aufrechtes Dienstverhältnis</a:t>
            </a:r>
            <a:endParaRPr lang="de-DE" dirty="0"/>
          </a:p>
        </p:txBody>
      </p:sp>
      <p:sp>
        <p:nvSpPr>
          <p:cNvPr id="3" name="Inhaltsplatzhalter 2"/>
          <p:cNvSpPr>
            <a:spLocks noGrp="1"/>
          </p:cNvSpPr>
          <p:nvPr>
            <p:ph idx="1"/>
          </p:nvPr>
        </p:nvSpPr>
        <p:spPr/>
        <p:txBody>
          <a:bodyPr/>
          <a:lstStyle/>
          <a:p>
            <a:endParaRPr lang="de-AT" dirty="0"/>
          </a:p>
          <a:p>
            <a:r>
              <a:rPr lang="de-AT" dirty="0" smtClean="0"/>
              <a:t>nur im aufrechten DV</a:t>
            </a:r>
          </a:p>
          <a:p>
            <a:r>
              <a:rPr lang="de-AT" dirty="0" smtClean="0"/>
              <a:t>Anmeldungszeitraum ist nur Indiz</a:t>
            </a:r>
          </a:p>
          <a:p>
            <a:r>
              <a:rPr lang="de-AT" dirty="0" smtClean="0"/>
              <a:t>Überlassung von </a:t>
            </a:r>
            <a:r>
              <a:rPr lang="de-AT" u="sng" dirty="0" smtClean="0"/>
              <a:t>vor</a:t>
            </a:r>
            <a:r>
              <a:rPr lang="de-AT" dirty="0" smtClean="0"/>
              <a:t> Beginn des DV gemachten Erfindungen </a:t>
            </a:r>
            <a:r>
              <a:rPr lang="de-AT" dirty="0" smtClean="0">
                <a:sym typeface="Wingdings" panose="05000000000000000000" pitchFamily="2" charset="2"/>
              </a:rPr>
              <a:t> keine Diensterfindung!</a:t>
            </a:r>
          </a:p>
          <a:p>
            <a:r>
              <a:rPr lang="de-AT" dirty="0" smtClean="0">
                <a:sym typeface="Wingdings" panose="05000000000000000000" pitchFamily="2" charset="2"/>
              </a:rPr>
              <a:t>Erfindungen nach Ende des DV  auch dann keine Diensterfindung, wenn (nur) mit Hilfsmitteln des ehem. DG möglich</a:t>
            </a:r>
          </a:p>
          <a:p>
            <a:endParaRPr lang="de-AT" dirty="0">
              <a:sym typeface="Wingdings" panose="05000000000000000000" pitchFamily="2" charset="2"/>
            </a:endParaRPr>
          </a:p>
          <a:p>
            <a:r>
              <a:rPr lang="de-AT" dirty="0" smtClean="0">
                <a:sym typeface="Wingdings" panose="05000000000000000000" pitchFamily="2" charset="2"/>
              </a:rPr>
              <a:t>Beweislast, dass eine Erfindung im aufrechten DV gemacht wurde: DG</a:t>
            </a:r>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37232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Mehrere Erfinder</a:t>
            </a:r>
            <a:endParaRPr lang="de-DE" dirty="0"/>
          </a:p>
        </p:txBody>
      </p:sp>
      <p:sp>
        <p:nvSpPr>
          <p:cNvPr id="3" name="Inhaltsplatzhalter 2"/>
          <p:cNvSpPr>
            <a:spLocks noGrp="1"/>
          </p:cNvSpPr>
          <p:nvPr>
            <p:ph idx="1"/>
          </p:nvPr>
        </p:nvSpPr>
        <p:spPr/>
        <p:txBody>
          <a:bodyPr/>
          <a:lstStyle/>
          <a:p>
            <a:r>
              <a:rPr lang="de-AT" dirty="0" smtClean="0"/>
              <a:t>Für jeden einzeln zu überprüfen, ob es sich um eine Diensterfindung handelt</a:t>
            </a:r>
          </a:p>
          <a:p>
            <a:r>
              <a:rPr lang="de-AT" dirty="0" smtClean="0"/>
              <a:t>DG braucht für jeden Miterfinder eine eigene Vereinbarung</a:t>
            </a:r>
          </a:p>
          <a:p>
            <a:r>
              <a:rPr lang="de-AT" dirty="0" smtClean="0"/>
              <a:t>Bei Vergütung ein eigener Miterfinderanteil zu berechnen</a:t>
            </a:r>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643916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t>Vereinbarung</a:t>
            </a:r>
            <a:endParaRPr lang="de-DE" dirty="0"/>
          </a:p>
        </p:txBody>
      </p:sp>
      <p:sp>
        <p:nvSpPr>
          <p:cNvPr id="3" name="Inhaltsplatzhalter 2"/>
          <p:cNvSpPr>
            <a:spLocks noGrp="1"/>
          </p:cNvSpPr>
          <p:nvPr>
            <p:ph idx="1"/>
          </p:nvPr>
        </p:nvSpPr>
        <p:spPr/>
        <p:txBody>
          <a:bodyPr/>
          <a:lstStyle/>
          <a:p>
            <a:r>
              <a:rPr lang="de-AT" dirty="0" smtClean="0"/>
              <a:t>Schriftformgebot</a:t>
            </a:r>
          </a:p>
          <a:p>
            <a:pPr lvl="1"/>
            <a:r>
              <a:rPr lang="de-AT" dirty="0" smtClean="0"/>
              <a:t>Einzelvertraglich</a:t>
            </a:r>
          </a:p>
          <a:p>
            <a:pPr lvl="1"/>
            <a:r>
              <a:rPr lang="de-AT" dirty="0" smtClean="0"/>
              <a:t>In KV z.B. Metallgewerbe, Industrie-Ang, IT, Außeruniversitäre Forschung, Handwerk und Gewerbe</a:t>
            </a:r>
          </a:p>
          <a:p>
            <a:pPr lvl="1"/>
            <a:r>
              <a:rPr lang="de-AT" dirty="0" smtClean="0"/>
              <a:t>BV? </a:t>
            </a:r>
            <a:r>
              <a:rPr lang="de-AT" dirty="0" smtClean="0">
                <a:sym typeface="Wingdings" panose="05000000000000000000" pitchFamily="2" charset="2"/>
              </a:rPr>
              <a:t> unechte (freie) BV, Einzelvertragsinhalt, wenn günstiger als Gesetz</a:t>
            </a:r>
            <a:endParaRPr lang="de-AT" dirty="0" smtClean="0"/>
          </a:p>
          <a:p>
            <a:r>
              <a:rPr lang="de-AT" dirty="0"/>
              <a:t>Nur für zukünftige </a:t>
            </a:r>
            <a:r>
              <a:rPr lang="de-AT" dirty="0" smtClean="0"/>
              <a:t>Erfindungen</a:t>
            </a:r>
          </a:p>
          <a:p>
            <a:r>
              <a:rPr lang="de-AT" dirty="0" smtClean="0"/>
              <a:t>Ohne Vereinbarung gibt es keine Verpflichtung, dem/der AG die Erfindung anzubieten (Ausnahme öffentlicher Dienst)</a:t>
            </a:r>
          </a:p>
          <a:p>
            <a:r>
              <a:rPr lang="de-AT" dirty="0" smtClean="0"/>
              <a:t>Gänzliche Überlassung </a:t>
            </a:r>
            <a:r>
              <a:rPr lang="de-AT" dirty="0" err="1" smtClean="0"/>
              <a:t>vs</a:t>
            </a:r>
            <a:r>
              <a:rPr lang="de-AT" dirty="0" smtClean="0"/>
              <a:t> Benützungsrecht?</a:t>
            </a:r>
            <a:endParaRPr lang="de-AT" dirty="0"/>
          </a:p>
          <a:p>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180161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r"/>
            <a:r>
              <a:rPr lang="de-AT" sz="2000" dirty="0" smtClean="0"/>
              <a:t>Metallgewerbe</a:t>
            </a:r>
            <a:endParaRPr lang="de-DE" sz="2000" dirty="0"/>
          </a:p>
        </p:txBody>
      </p:sp>
      <p:sp>
        <p:nvSpPr>
          <p:cNvPr id="3" name="Inhaltsplatzhalter 2"/>
          <p:cNvSpPr>
            <a:spLocks noGrp="1"/>
          </p:cNvSpPr>
          <p:nvPr>
            <p:ph idx="1"/>
          </p:nvPr>
        </p:nvSpPr>
        <p:spPr/>
        <p:txBody>
          <a:bodyPr>
            <a:normAutofit lnSpcReduction="10000"/>
          </a:bodyPr>
          <a:lstStyle/>
          <a:p>
            <a:pPr marL="0" indent="0">
              <a:buNone/>
            </a:pPr>
            <a:r>
              <a:rPr lang="de-DE" b="1" cap="small" dirty="0"/>
              <a:t>§ 12 Diensterfindungen</a:t>
            </a:r>
          </a:p>
          <a:p>
            <a:pPr marL="0" indent="0" algn="just">
              <a:buNone/>
            </a:pPr>
            <a:r>
              <a:rPr lang="de-DE" dirty="0"/>
              <a:t>Der Dienstgeber hat Anspruch auf Anbietung einer von einem Angestellten während des Bestandes des Dienstverhältnisses gemachten Diensterfindung im Sinne des § 7 (3) des österreichischen Patentgesetzes. Er muss dazu innerhalb einer Frist von vier Monaten vom Tag der Anbietung an Stellung nehmen und erklären, ob er sie für sich in Anspruch nehmen will; bis zur Anmeldung der Patentrechte ist der Dienstgeber zur absoluten Geheimhaltung der Erfindung verpflichtet. Er hat im Falle der Inanspruchnahme die im Gesetz vorgesehene Entschädigung an den Erfinder zu entrichten und alle auflaufenden Patentgebühren zu bezahlen. Auf Verlangen des Dienstnehmers muss der Erfinder bei der Eintragung in das Patentregister genannt werden, auch dann, wenn der Dienstgeber als Anmelder erscheint. Im Übrigen gelten die Bestimmungen des österreichischen Patentgesetzes und die gemäß diesem Gesetz getroffenen Einzelvereinbarungen</a:t>
            </a:r>
            <a:r>
              <a:rPr lang="de-DE" dirty="0" smtClean="0"/>
              <a:t>. </a:t>
            </a:r>
            <a:endParaRPr lang="de-DE" dirty="0"/>
          </a:p>
        </p:txBody>
      </p:sp>
      <p:sp>
        <p:nvSpPr>
          <p:cNvPr id="4" name="Foliennummernplatzhalt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952858214"/>
      </p:ext>
    </p:extLst>
  </p:cSld>
  <p:clrMapOvr>
    <a:masterClrMapping/>
  </p:clrMapOvr>
</p:sld>
</file>

<file path=ppt/theme/theme1.xml><?xml version="1.0" encoding="utf-8"?>
<a:theme xmlns:a="http://schemas.openxmlformats.org/drawingml/2006/main" name="Facette">
  <a:themeElements>
    <a:clrScheme name="Rot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1855</Words>
  <Application>Microsoft Office PowerPoint</Application>
  <PresentationFormat>Breitbild</PresentationFormat>
  <Paragraphs>222</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Trebuchet MS</vt:lpstr>
      <vt:lpstr>Wingdings</vt:lpstr>
      <vt:lpstr>Wingdings 3</vt:lpstr>
      <vt:lpstr>Facette</vt:lpstr>
      <vt:lpstr>Grundlagen des Diensterfindungsrechts</vt:lpstr>
      <vt:lpstr>PowerPoint-Präsentation</vt:lpstr>
      <vt:lpstr>Diensterfindungen - Allgemein</vt:lpstr>
      <vt:lpstr>Erfindung</vt:lpstr>
      <vt:lpstr>Dienstnehmer:innenbegriff</vt:lpstr>
      <vt:lpstr>aufrechtes Dienstverhältnis</vt:lpstr>
      <vt:lpstr>Mehrere Erfinder</vt:lpstr>
      <vt:lpstr>Vereinbarung</vt:lpstr>
      <vt:lpstr>Metallgewerbe</vt:lpstr>
      <vt:lpstr>Außeruniversitäre Forschung</vt:lpstr>
      <vt:lpstr>IT-KV</vt:lpstr>
      <vt:lpstr>AGES-KV (österreichische Agentur für Gesundheit und Ernährungssicherheit GmbH) </vt:lpstr>
      <vt:lpstr>Nahrungs- und Genussmittelindustrie Arbeiter:innen –   Zusatzkollektivvertrag</vt:lpstr>
      <vt:lpstr>Vergütung</vt:lpstr>
      <vt:lpstr>Vergütung</vt:lpstr>
      <vt:lpstr>Vergütung</vt:lpstr>
      <vt:lpstr>Berechnungsmethoden</vt:lpstr>
      <vt:lpstr>Allgemeine Formel</vt:lpstr>
      <vt:lpstr>Erfindungswert</vt:lpstr>
      <vt:lpstr>Lizenzsatz</vt:lpstr>
      <vt:lpstr>Reduktor (Berechnung nach Collin)</vt:lpstr>
      <vt:lpstr>Reduktor : Faktor A</vt:lpstr>
      <vt:lpstr>Reduktor : Faktor L</vt:lpstr>
      <vt:lpstr>Reduktor : Faktor F</vt:lpstr>
      <vt:lpstr>Beispiel</vt:lpstr>
      <vt:lpstr>Prüfung der Höhe der Vergütung</vt:lpstr>
      <vt:lpstr>Ablauf bei Erfindung</vt:lpstr>
      <vt:lpstr>PowerPoint-Präsentation</vt:lpstr>
      <vt:lpstr>Durchsetzung des Vergütungsanspruchs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Diensterfindungsrecht</dc:title>
  <dc:creator>Urleb Katharina</dc:creator>
  <cp:lastModifiedBy>Urleb Katharina</cp:lastModifiedBy>
  <cp:revision>52</cp:revision>
  <dcterms:created xsi:type="dcterms:W3CDTF">2024-02-14T09:52:57Z</dcterms:created>
  <dcterms:modified xsi:type="dcterms:W3CDTF">2024-03-01T06:36:49Z</dcterms:modified>
</cp:coreProperties>
</file>