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1"/>
  </p:sldMasterIdLst>
  <p:notesMasterIdLst>
    <p:notesMasterId r:id="rId28"/>
  </p:notesMasterIdLst>
  <p:handoutMasterIdLst>
    <p:handoutMasterId r:id="rId29"/>
  </p:handoutMasterIdLst>
  <p:sldIdLst>
    <p:sldId id="898" r:id="rId2"/>
    <p:sldId id="987" r:id="rId3"/>
    <p:sldId id="988" r:id="rId4"/>
    <p:sldId id="949" r:id="rId5"/>
    <p:sldId id="989" r:id="rId6"/>
    <p:sldId id="923" r:id="rId7"/>
    <p:sldId id="972" r:id="rId8"/>
    <p:sldId id="963" r:id="rId9"/>
    <p:sldId id="964" r:id="rId10"/>
    <p:sldId id="966" r:id="rId11"/>
    <p:sldId id="947" r:id="rId12"/>
    <p:sldId id="906" r:id="rId13"/>
    <p:sldId id="981" r:id="rId14"/>
    <p:sldId id="950" r:id="rId15"/>
    <p:sldId id="938" r:id="rId16"/>
    <p:sldId id="953" r:id="rId17"/>
    <p:sldId id="912" r:id="rId18"/>
    <p:sldId id="982" r:id="rId19"/>
    <p:sldId id="948" r:id="rId20"/>
    <p:sldId id="930" r:id="rId21"/>
    <p:sldId id="931" r:id="rId22"/>
    <p:sldId id="986" r:id="rId23"/>
    <p:sldId id="976" r:id="rId24"/>
    <p:sldId id="977" r:id="rId25"/>
    <p:sldId id="968" r:id="rId26"/>
    <p:sldId id="937" r:id="rId27"/>
  </p:sldIdLst>
  <p:sldSz cx="10656888" cy="7561263"/>
  <p:notesSz cx="6669088" cy="9872663"/>
  <p:defaultTextStyle>
    <a:defPPr>
      <a:defRPr lang="de-AT"/>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3360">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144"/>
    <a:srgbClr val="FBE43B"/>
    <a:srgbClr val="FDE639"/>
    <a:srgbClr val="6699FF"/>
    <a:srgbClr val="FFCC99"/>
    <a:srgbClr val="DDDDDD"/>
    <a:srgbClr val="CC6600"/>
    <a:srgbClr val="FF00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75000" autoAdjust="0"/>
  </p:normalViewPr>
  <p:slideViewPr>
    <p:cSldViewPr snapToObjects="1">
      <p:cViewPr varScale="1">
        <p:scale>
          <a:sx n="77" d="100"/>
          <a:sy n="77" d="100"/>
        </p:scale>
        <p:origin x="2388" y="102"/>
      </p:cViewPr>
      <p:guideLst>
        <p:guide orient="horz" pos="1920"/>
        <p:guide pos="3360"/>
      </p:guideLst>
    </p:cSldViewPr>
  </p:slideViewPr>
  <p:outlineViewPr>
    <p:cViewPr>
      <p:scale>
        <a:sx n="33" d="100"/>
        <a:sy n="33" d="100"/>
      </p:scale>
      <p:origin x="0" y="-2016"/>
    </p:cViewPr>
    <p:sldLst>
      <p:sld r:id="rId1" collapse="1"/>
      <p:sld r:id="rId2" collapse="1"/>
    </p:sldLst>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92" d="100"/>
          <a:sy n="92" d="100"/>
        </p:scale>
        <p:origin x="3786" y="108"/>
      </p:cViewPr>
      <p:guideLst>
        <p:guide orient="horz" pos="310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Peter%20UNI\Habilitation\KOLLOQUIUM\Ver&#228;nderung%20Wirksamkei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Tabelle1!$B$34</c:f>
              <c:strCache>
                <c:ptCount val="1"/>
                <c:pt idx="0">
                  <c:v>EG Einstellung Engagement</c:v>
                </c:pt>
              </c:strCache>
            </c:strRef>
          </c:tx>
          <c:spPr>
            <a:ln w="38100" cap="rnd">
              <a:solidFill>
                <a:srgbClr val="00B050"/>
              </a:solidFill>
              <a:round/>
            </a:ln>
            <a:effectLst/>
          </c:spPr>
          <c:marker>
            <c:symbol val="none"/>
          </c:marker>
          <c:cat>
            <c:strRef>
              <c:f>Tabelle1!$C$33:$D$33</c:f>
              <c:strCache>
                <c:ptCount val="2"/>
                <c:pt idx="0">
                  <c:v>t1</c:v>
                </c:pt>
                <c:pt idx="1">
                  <c:v>t2</c:v>
                </c:pt>
              </c:strCache>
            </c:strRef>
          </c:cat>
          <c:val>
            <c:numRef>
              <c:f>Tabelle1!$C$34:$D$34</c:f>
              <c:numCache>
                <c:formatCode>General</c:formatCode>
                <c:ptCount val="2"/>
                <c:pt idx="0">
                  <c:v>4.6399999999999997</c:v>
                </c:pt>
                <c:pt idx="1">
                  <c:v>5.0199999999999996</c:v>
                </c:pt>
              </c:numCache>
            </c:numRef>
          </c:val>
          <c:smooth val="0"/>
          <c:extLst>
            <c:ext xmlns:c16="http://schemas.microsoft.com/office/drawing/2014/chart" uri="{C3380CC4-5D6E-409C-BE32-E72D297353CC}">
              <c16:uniqueId val="{00000000-EE4D-4A62-8BAB-503A4CA2FEF4}"/>
            </c:ext>
          </c:extLst>
        </c:ser>
        <c:ser>
          <c:idx val="3"/>
          <c:order val="1"/>
          <c:tx>
            <c:strRef>
              <c:f>Tabelle1!$B$35</c:f>
              <c:strCache>
                <c:ptCount val="1"/>
                <c:pt idx="0">
                  <c:v>KG Einstellung Engagement</c:v>
                </c:pt>
              </c:strCache>
            </c:strRef>
          </c:tx>
          <c:spPr>
            <a:ln w="38100" cap="rnd">
              <a:solidFill>
                <a:srgbClr val="00B050"/>
              </a:solidFill>
              <a:prstDash val="dash"/>
              <a:round/>
            </a:ln>
            <a:effectLst/>
          </c:spPr>
          <c:marker>
            <c:symbol val="none"/>
          </c:marker>
          <c:cat>
            <c:strRef>
              <c:f>Tabelle1!$C$33:$D$33</c:f>
              <c:strCache>
                <c:ptCount val="2"/>
                <c:pt idx="0">
                  <c:v>t1</c:v>
                </c:pt>
                <c:pt idx="1">
                  <c:v>t2</c:v>
                </c:pt>
              </c:strCache>
            </c:strRef>
          </c:cat>
          <c:val>
            <c:numRef>
              <c:f>Tabelle1!$C$35:$D$35</c:f>
              <c:numCache>
                <c:formatCode>General</c:formatCode>
                <c:ptCount val="2"/>
                <c:pt idx="0">
                  <c:v>4.76</c:v>
                </c:pt>
                <c:pt idx="1">
                  <c:v>4.6500000000000004</c:v>
                </c:pt>
              </c:numCache>
            </c:numRef>
          </c:val>
          <c:smooth val="0"/>
          <c:extLst>
            <c:ext xmlns:c16="http://schemas.microsoft.com/office/drawing/2014/chart" uri="{C3380CC4-5D6E-409C-BE32-E72D297353CC}">
              <c16:uniqueId val="{00000001-EE4D-4A62-8BAB-503A4CA2FEF4}"/>
            </c:ext>
          </c:extLst>
        </c:ser>
        <c:ser>
          <c:idx val="4"/>
          <c:order val="2"/>
          <c:tx>
            <c:strRef>
              <c:f>Tabelle1!$B$36</c:f>
              <c:strCache>
                <c:ptCount val="1"/>
                <c:pt idx="0">
                  <c:v>EG Engagementbereitschaft </c:v>
                </c:pt>
              </c:strCache>
            </c:strRef>
          </c:tx>
          <c:spPr>
            <a:ln w="38100" cap="rnd">
              <a:solidFill>
                <a:srgbClr val="FFC000"/>
              </a:solidFill>
              <a:round/>
            </a:ln>
            <a:effectLst/>
          </c:spPr>
          <c:marker>
            <c:symbol val="none"/>
          </c:marker>
          <c:cat>
            <c:strRef>
              <c:f>Tabelle1!$C$33:$D$33</c:f>
              <c:strCache>
                <c:ptCount val="2"/>
                <c:pt idx="0">
                  <c:v>t1</c:v>
                </c:pt>
                <c:pt idx="1">
                  <c:v>t2</c:v>
                </c:pt>
              </c:strCache>
            </c:strRef>
          </c:cat>
          <c:val>
            <c:numRef>
              <c:f>Tabelle1!$C$36:$D$36</c:f>
              <c:numCache>
                <c:formatCode>General</c:formatCode>
                <c:ptCount val="2"/>
                <c:pt idx="0">
                  <c:v>4.41</c:v>
                </c:pt>
                <c:pt idx="1">
                  <c:v>4.83</c:v>
                </c:pt>
              </c:numCache>
            </c:numRef>
          </c:val>
          <c:smooth val="0"/>
          <c:extLst>
            <c:ext xmlns:c16="http://schemas.microsoft.com/office/drawing/2014/chart" uri="{C3380CC4-5D6E-409C-BE32-E72D297353CC}">
              <c16:uniqueId val="{00000002-EE4D-4A62-8BAB-503A4CA2FEF4}"/>
            </c:ext>
          </c:extLst>
        </c:ser>
        <c:ser>
          <c:idx val="5"/>
          <c:order val="3"/>
          <c:tx>
            <c:strRef>
              <c:f>Tabelle1!$B$37</c:f>
              <c:strCache>
                <c:ptCount val="1"/>
                <c:pt idx="0">
                  <c:v>KG Engagementbereitschaft </c:v>
                </c:pt>
              </c:strCache>
            </c:strRef>
          </c:tx>
          <c:spPr>
            <a:ln w="38100" cap="rnd">
              <a:solidFill>
                <a:srgbClr val="FFC000"/>
              </a:solidFill>
              <a:prstDash val="dash"/>
              <a:round/>
            </a:ln>
            <a:effectLst/>
          </c:spPr>
          <c:marker>
            <c:symbol val="none"/>
          </c:marker>
          <c:cat>
            <c:strRef>
              <c:f>Tabelle1!$C$33:$D$33</c:f>
              <c:strCache>
                <c:ptCount val="2"/>
                <c:pt idx="0">
                  <c:v>t1</c:v>
                </c:pt>
                <c:pt idx="1">
                  <c:v>t2</c:v>
                </c:pt>
              </c:strCache>
            </c:strRef>
          </c:cat>
          <c:val>
            <c:numRef>
              <c:f>Tabelle1!$C$37:$D$37</c:f>
              <c:numCache>
                <c:formatCode>General</c:formatCode>
                <c:ptCount val="2"/>
                <c:pt idx="0">
                  <c:v>4.6100000000000003</c:v>
                </c:pt>
                <c:pt idx="1">
                  <c:v>4.45</c:v>
                </c:pt>
              </c:numCache>
            </c:numRef>
          </c:val>
          <c:smooth val="0"/>
          <c:extLst>
            <c:ext xmlns:c16="http://schemas.microsoft.com/office/drawing/2014/chart" uri="{C3380CC4-5D6E-409C-BE32-E72D297353CC}">
              <c16:uniqueId val="{00000003-EE4D-4A62-8BAB-503A4CA2FEF4}"/>
            </c:ext>
          </c:extLst>
        </c:ser>
        <c:ser>
          <c:idx val="0"/>
          <c:order val="4"/>
          <c:tx>
            <c:strRef>
              <c:f>Tabelle1!$B$38</c:f>
              <c:strCache>
                <c:ptCount val="1"/>
                <c:pt idx="0">
                  <c:v>EG Selbstwirksamkeit</c:v>
                </c:pt>
              </c:strCache>
            </c:strRef>
          </c:tx>
          <c:spPr>
            <a:ln w="38100" cap="rnd">
              <a:solidFill>
                <a:srgbClr val="3333FF"/>
              </a:solidFill>
              <a:round/>
            </a:ln>
            <a:effectLst/>
          </c:spPr>
          <c:marker>
            <c:symbol val="none"/>
          </c:marker>
          <c:cat>
            <c:strRef>
              <c:f>Tabelle1!$C$33:$D$33</c:f>
              <c:strCache>
                <c:ptCount val="2"/>
                <c:pt idx="0">
                  <c:v>t1</c:v>
                </c:pt>
                <c:pt idx="1">
                  <c:v>t2</c:v>
                </c:pt>
              </c:strCache>
            </c:strRef>
          </c:cat>
          <c:val>
            <c:numRef>
              <c:f>Tabelle1!$C$38:$D$38</c:f>
              <c:numCache>
                <c:formatCode>General</c:formatCode>
                <c:ptCount val="2"/>
                <c:pt idx="0">
                  <c:v>4.5</c:v>
                </c:pt>
                <c:pt idx="1">
                  <c:v>4.88</c:v>
                </c:pt>
              </c:numCache>
            </c:numRef>
          </c:val>
          <c:smooth val="0"/>
          <c:extLst>
            <c:ext xmlns:c16="http://schemas.microsoft.com/office/drawing/2014/chart" uri="{C3380CC4-5D6E-409C-BE32-E72D297353CC}">
              <c16:uniqueId val="{00000004-EE4D-4A62-8BAB-503A4CA2FEF4}"/>
            </c:ext>
          </c:extLst>
        </c:ser>
        <c:ser>
          <c:idx val="1"/>
          <c:order val="5"/>
          <c:tx>
            <c:strRef>
              <c:f>Tabelle1!$B$39</c:f>
              <c:strCache>
                <c:ptCount val="1"/>
                <c:pt idx="0">
                  <c:v>KG Selbstwirksamkeit</c:v>
                </c:pt>
              </c:strCache>
            </c:strRef>
          </c:tx>
          <c:spPr>
            <a:ln w="38100" cap="rnd">
              <a:solidFill>
                <a:srgbClr val="3333FF"/>
              </a:solidFill>
              <a:prstDash val="dash"/>
              <a:round/>
            </a:ln>
            <a:effectLst/>
          </c:spPr>
          <c:marker>
            <c:symbol val="none"/>
          </c:marker>
          <c:cat>
            <c:strRef>
              <c:f>Tabelle1!$C$33:$D$33</c:f>
              <c:strCache>
                <c:ptCount val="2"/>
                <c:pt idx="0">
                  <c:v>t1</c:v>
                </c:pt>
                <c:pt idx="1">
                  <c:v>t2</c:v>
                </c:pt>
              </c:strCache>
            </c:strRef>
          </c:cat>
          <c:val>
            <c:numRef>
              <c:f>Tabelle1!$C$39:$D$39</c:f>
              <c:numCache>
                <c:formatCode>General</c:formatCode>
                <c:ptCount val="2"/>
                <c:pt idx="0">
                  <c:v>4.45</c:v>
                </c:pt>
                <c:pt idx="1">
                  <c:v>4.46</c:v>
                </c:pt>
              </c:numCache>
            </c:numRef>
          </c:val>
          <c:smooth val="0"/>
          <c:extLst>
            <c:ext xmlns:c16="http://schemas.microsoft.com/office/drawing/2014/chart" uri="{C3380CC4-5D6E-409C-BE32-E72D297353CC}">
              <c16:uniqueId val="{00000005-EE4D-4A62-8BAB-503A4CA2FEF4}"/>
            </c:ext>
          </c:extLst>
        </c:ser>
        <c:dLbls>
          <c:showLegendKey val="0"/>
          <c:showVal val="0"/>
          <c:showCatName val="0"/>
          <c:showSerName val="0"/>
          <c:showPercent val="0"/>
          <c:showBubbleSize val="0"/>
        </c:dLbls>
        <c:smooth val="0"/>
        <c:axId val="191779968"/>
        <c:axId val="191781504"/>
      </c:lineChart>
      <c:catAx>
        <c:axId val="19177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191781504"/>
        <c:crosses val="autoZero"/>
        <c:auto val="1"/>
        <c:lblAlgn val="ctr"/>
        <c:lblOffset val="100"/>
        <c:noMultiLvlLbl val="0"/>
      </c:catAx>
      <c:valAx>
        <c:axId val="191781504"/>
        <c:scaling>
          <c:orientation val="minMax"/>
          <c:max val="5.2"/>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191779968"/>
        <c:crosses val="autoZero"/>
        <c:crossBetween val="between"/>
      </c:valAx>
      <c:spPr>
        <a:noFill/>
        <a:ln>
          <a:noFill/>
        </a:ln>
        <a:effectLst/>
      </c:spPr>
    </c:plotArea>
    <c:legend>
      <c:legendPos val="b"/>
      <c:layout>
        <c:manualLayout>
          <c:xMode val="edge"/>
          <c:yMode val="edge"/>
          <c:x val="4.4117322655075994E-2"/>
          <c:y val="0.82998108180963781"/>
          <c:w val="0.90136820991332856"/>
          <c:h val="0.1515135766550987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1" name="Rectangle 5"/>
          <p:cNvSpPr>
            <a:spLocks noGrp="1" noChangeArrowheads="1"/>
          </p:cNvSpPr>
          <p:nvPr>
            <p:ph type="sldNum" sz="quarter" idx="3"/>
          </p:nvPr>
        </p:nvSpPr>
        <p:spPr bwMode="auto">
          <a:xfrm>
            <a:off x="3778436" y="9380060"/>
            <a:ext cx="2890665" cy="492607"/>
          </a:xfrm>
          <a:prstGeom prst="rect">
            <a:avLst/>
          </a:prstGeom>
          <a:noFill/>
          <a:ln w="9525">
            <a:noFill/>
            <a:miter lim="800000"/>
            <a:headEnd/>
            <a:tailEnd/>
          </a:ln>
        </p:spPr>
        <p:txBody>
          <a:bodyPr vert="horz" wrap="square" lIns="92311" tIns="46156" rIns="92311" bIns="46156" numCol="1" anchor="b" anchorCtr="0" compatLnSpc="1">
            <a:prstTxWarp prst="textNoShape">
              <a:avLst/>
            </a:prstTxWarp>
          </a:bodyPr>
          <a:lstStyle>
            <a:lvl1pPr algn="r" defTabSz="923491">
              <a:defRPr sz="1200">
                <a:latin typeface="Arial" charset="0"/>
              </a:defRPr>
            </a:lvl1pPr>
          </a:lstStyle>
          <a:p>
            <a:pPr>
              <a:defRPr/>
            </a:pPr>
            <a:fld id="{7ED38BBE-2805-4FC1-8C55-4A3BE9E56549}" type="slidenum">
              <a:rPr lang="de-AT"/>
              <a:pPr>
                <a:defRPr/>
              </a:pPr>
              <a:t>‹Nr.›</a:t>
            </a:fld>
            <a:endParaRPr lang="de-AT"/>
          </a:p>
        </p:txBody>
      </p:sp>
    </p:spTree>
    <p:extLst>
      <p:ext uri="{BB962C8B-B14F-4D97-AF65-F5344CB8AC3E}">
        <p14:creationId xmlns:p14="http://schemas.microsoft.com/office/powerpoint/2010/main" val="354406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3" y="9"/>
            <a:ext cx="2890665" cy="492607"/>
          </a:xfrm>
          <a:prstGeom prst="rect">
            <a:avLst/>
          </a:prstGeom>
          <a:noFill/>
          <a:ln w="9525">
            <a:noFill/>
            <a:miter lim="800000"/>
            <a:headEnd/>
            <a:tailEnd/>
          </a:ln>
        </p:spPr>
        <p:txBody>
          <a:bodyPr vert="horz" wrap="square" lIns="92311" tIns="46156" rIns="92311" bIns="46156" numCol="1" anchor="t" anchorCtr="0" compatLnSpc="1">
            <a:prstTxWarp prst="textNoShape">
              <a:avLst/>
            </a:prstTxWarp>
          </a:bodyPr>
          <a:lstStyle>
            <a:lvl1pPr defTabSz="923491">
              <a:defRPr sz="1200">
                <a:latin typeface="Arial" charset="0"/>
              </a:defRPr>
            </a:lvl1pPr>
          </a:lstStyle>
          <a:p>
            <a:pPr>
              <a:defRPr/>
            </a:pPr>
            <a:endParaRPr lang="de-DE"/>
          </a:p>
        </p:txBody>
      </p:sp>
      <p:sp>
        <p:nvSpPr>
          <p:cNvPr id="10243" name="Rectangle 3"/>
          <p:cNvSpPr>
            <a:spLocks noGrp="1" noChangeArrowheads="1"/>
          </p:cNvSpPr>
          <p:nvPr>
            <p:ph type="dt" idx="1"/>
          </p:nvPr>
        </p:nvSpPr>
        <p:spPr bwMode="auto">
          <a:xfrm>
            <a:off x="3778436" y="9"/>
            <a:ext cx="2890665" cy="492607"/>
          </a:xfrm>
          <a:prstGeom prst="rect">
            <a:avLst/>
          </a:prstGeom>
          <a:noFill/>
          <a:ln w="9525">
            <a:noFill/>
            <a:miter lim="800000"/>
            <a:headEnd/>
            <a:tailEnd/>
          </a:ln>
        </p:spPr>
        <p:txBody>
          <a:bodyPr vert="horz" wrap="square" lIns="92311" tIns="46156" rIns="92311" bIns="46156" numCol="1" anchor="t" anchorCtr="0" compatLnSpc="1">
            <a:prstTxWarp prst="textNoShape">
              <a:avLst/>
            </a:prstTxWarp>
          </a:bodyPr>
          <a:lstStyle>
            <a:lvl1pPr algn="r" defTabSz="923491">
              <a:defRPr sz="1200">
                <a:latin typeface="Arial" charset="0"/>
              </a:defRPr>
            </a:lvl1pPr>
          </a:lstStyle>
          <a:p>
            <a:pPr>
              <a:defRPr/>
            </a:pPr>
            <a:fld id="{C09CF10F-7E1F-43CF-B026-E5FBD2ADFA4A}" type="datetime1">
              <a:rPr lang="de-DE"/>
              <a:pPr>
                <a:defRPr/>
              </a:pPr>
              <a:t>18.11.2020</a:t>
            </a:fld>
            <a:endParaRPr lang="de-DE" dirty="0"/>
          </a:p>
        </p:txBody>
      </p:sp>
      <p:sp>
        <p:nvSpPr>
          <p:cNvPr id="34820" name="Rectangle 4"/>
          <p:cNvSpPr>
            <a:spLocks noGrp="1" noRot="1" noChangeAspect="1" noChangeArrowheads="1" noTextEdit="1"/>
          </p:cNvSpPr>
          <p:nvPr>
            <p:ph type="sldImg" idx="2"/>
          </p:nvPr>
        </p:nvSpPr>
        <p:spPr bwMode="auto">
          <a:xfrm>
            <a:off x="723900" y="736600"/>
            <a:ext cx="5221288" cy="3706813"/>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889318" y="4687670"/>
            <a:ext cx="4890457" cy="4447671"/>
          </a:xfrm>
          <a:prstGeom prst="rect">
            <a:avLst/>
          </a:prstGeom>
          <a:noFill/>
          <a:ln w="9525">
            <a:noFill/>
            <a:miter lim="800000"/>
            <a:headEnd/>
            <a:tailEnd/>
          </a:ln>
        </p:spPr>
        <p:txBody>
          <a:bodyPr vert="horz" wrap="square" lIns="92311" tIns="46156" rIns="92311" bIns="46156" numCol="1" anchor="t" anchorCtr="0" compatLnSpc="1">
            <a:prstTxWarp prst="textNoShape">
              <a:avLst/>
            </a:prstTxWarp>
          </a:bodyPr>
          <a:lstStyle/>
          <a:p>
            <a:pPr lvl="0"/>
            <a:r>
              <a:rPr lang="de-AT" noProof="0"/>
              <a:t>Klicken Sie, um die Formate des Vorlagentextes zu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10247" name="Rectangle 7"/>
          <p:cNvSpPr>
            <a:spLocks noGrp="1" noChangeArrowheads="1"/>
          </p:cNvSpPr>
          <p:nvPr>
            <p:ph type="sldNum" sz="quarter" idx="5"/>
          </p:nvPr>
        </p:nvSpPr>
        <p:spPr bwMode="auto">
          <a:xfrm>
            <a:off x="3778436" y="9380060"/>
            <a:ext cx="2890665" cy="492607"/>
          </a:xfrm>
          <a:prstGeom prst="rect">
            <a:avLst/>
          </a:prstGeom>
          <a:noFill/>
          <a:ln w="9525">
            <a:noFill/>
            <a:miter lim="800000"/>
            <a:headEnd/>
            <a:tailEnd/>
          </a:ln>
        </p:spPr>
        <p:txBody>
          <a:bodyPr vert="horz" wrap="square" lIns="92311" tIns="46156" rIns="92311" bIns="46156" numCol="1" anchor="b" anchorCtr="0" compatLnSpc="1">
            <a:prstTxWarp prst="textNoShape">
              <a:avLst/>
            </a:prstTxWarp>
          </a:bodyPr>
          <a:lstStyle>
            <a:lvl1pPr algn="r" defTabSz="923491">
              <a:defRPr sz="1200">
                <a:latin typeface="Arial" charset="0"/>
              </a:defRPr>
            </a:lvl1pPr>
          </a:lstStyle>
          <a:p>
            <a:pPr>
              <a:defRPr/>
            </a:pPr>
            <a:fld id="{0D418D3D-6CB4-438F-AED0-8FF630172759}" type="slidenum">
              <a:rPr lang="de-AT"/>
              <a:pPr>
                <a:defRPr/>
              </a:pPr>
              <a:t>‹Nr.›</a:t>
            </a:fld>
            <a:endParaRPr lang="de-AT"/>
          </a:p>
        </p:txBody>
      </p:sp>
    </p:spTree>
    <p:extLst>
      <p:ext uri="{BB962C8B-B14F-4D97-AF65-F5344CB8AC3E}">
        <p14:creationId xmlns:p14="http://schemas.microsoft.com/office/powerpoint/2010/main" val="99959532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491">
              <a:defRPr sz="2800">
                <a:solidFill>
                  <a:schemeClr val="tx1"/>
                </a:solidFill>
                <a:latin typeface="Arial" charset="0"/>
                <a:cs typeface="Arial" charset="0"/>
              </a:defRPr>
            </a:lvl1pPr>
            <a:lvl2pPr marL="742601" indent="-285616" defTabSz="923491">
              <a:defRPr sz="2800">
                <a:solidFill>
                  <a:schemeClr val="tx1"/>
                </a:solidFill>
                <a:latin typeface="Arial" charset="0"/>
                <a:cs typeface="Arial" charset="0"/>
              </a:defRPr>
            </a:lvl2pPr>
            <a:lvl3pPr marL="1142462" indent="-228493" defTabSz="923491">
              <a:defRPr sz="2800">
                <a:solidFill>
                  <a:schemeClr val="tx1"/>
                </a:solidFill>
                <a:latin typeface="Arial" charset="0"/>
                <a:cs typeface="Arial" charset="0"/>
              </a:defRPr>
            </a:lvl3pPr>
            <a:lvl4pPr marL="1599449" indent="-228493" defTabSz="923491">
              <a:defRPr sz="2800">
                <a:solidFill>
                  <a:schemeClr val="tx1"/>
                </a:solidFill>
                <a:latin typeface="Arial" charset="0"/>
                <a:cs typeface="Arial" charset="0"/>
              </a:defRPr>
            </a:lvl4pPr>
            <a:lvl5pPr marL="2056434" indent="-228493" defTabSz="923491">
              <a:defRPr sz="2800">
                <a:solidFill>
                  <a:schemeClr val="tx1"/>
                </a:solidFill>
                <a:latin typeface="Arial" charset="0"/>
                <a:cs typeface="Arial" charset="0"/>
              </a:defRPr>
            </a:lvl5pPr>
            <a:lvl6pPr marL="2513418" indent="-228493" defTabSz="923491" fontAlgn="base">
              <a:spcBef>
                <a:spcPct val="0"/>
              </a:spcBef>
              <a:spcAft>
                <a:spcPct val="0"/>
              </a:spcAft>
              <a:defRPr sz="2800">
                <a:solidFill>
                  <a:schemeClr val="tx1"/>
                </a:solidFill>
                <a:latin typeface="Arial" charset="0"/>
                <a:cs typeface="Arial" charset="0"/>
              </a:defRPr>
            </a:lvl6pPr>
            <a:lvl7pPr marL="2970404" indent="-228493" defTabSz="923491" fontAlgn="base">
              <a:spcBef>
                <a:spcPct val="0"/>
              </a:spcBef>
              <a:spcAft>
                <a:spcPct val="0"/>
              </a:spcAft>
              <a:defRPr sz="2800">
                <a:solidFill>
                  <a:schemeClr val="tx1"/>
                </a:solidFill>
                <a:latin typeface="Arial" charset="0"/>
                <a:cs typeface="Arial" charset="0"/>
              </a:defRPr>
            </a:lvl7pPr>
            <a:lvl8pPr marL="3427389" indent="-228493" defTabSz="923491" fontAlgn="base">
              <a:spcBef>
                <a:spcPct val="0"/>
              </a:spcBef>
              <a:spcAft>
                <a:spcPct val="0"/>
              </a:spcAft>
              <a:defRPr sz="2800">
                <a:solidFill>
                  <a:schemeClr val="tx1"/>
                </a:solidFill>
                <a:latin typeface="Arial" charset="0"/>
                <a:cs typeface="Arial" charset="0"/>
              </a:defRPr>
            </a:lvl8pPr>
            <a:lvl9pPr marL="3884373" indent="-228493" defTabSz="923491" fontAlgn="base">
              <a:spcBef>
                <a:spcPct val="0"/>
              </a:spcBef>
              <a:spcAft>
                <a:spcPct val="0"/>
              </a:spcAft>
              <a:defRPr sz="2800">
                <a:solidFill>
                  <a:schemeClr val="tx1"/>
                </a:solidFill>
                <a:latin typeface="Arial" charset="0"/>
                <a:cs typeface="Arial" charset="0"/>
              </a:defRPr>
            </a:lvl9pPr>
          </a:lstStyle>
          <a:p>
            <a:fld id="{52AF9644-11D0-4DAF-AD20-94F121938FB9}" type="slidenum">
              <a:rPr lang="de-AT" sz="1200"/>
              <a:pPr/>
              <a:t>1</a:t>
            </a:fld>
            <a:endParaRPr lang="de-AT" sz="1200" dirty="0"/>
          </a:p>
        </p:txBody>
      </p:sp>
      <p:sp>
        <p:nvSpPr>
          <p:cNvPr id="6146" name="Rectangle 7"/>
          <p:cNvSpPr txBox="1">
            <a:spLocks noGrp="1" noChangeArrowheads="1"/>
          </p:cNvSpPr>
          <p:nvPr/>
        </p:nvSpPr>
        <p:spPr bwMode="auto">
          <a:xfrm>
            <a:off x="3778436" y="9380621"/>
            <a:ext cx="2890665" cy="49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11" tIns="46156" rIns="92311" bIns="46156" anchor="b"/>
          <a:lstStyle>
            <a:lvl1pPr defTabSz="923925">
              <a:defRPr sz="2800">
                <a:solidFill>
                  <a:schemeClr val="tx1"/>
                </a:solidFill>
                <a:latin typeface="Arial" charset="0"/>
                <a:cs typeface="Arial" charset="0"/>
              </a:defRPr>
            </a:lvl1pPr>
            <a:lvl2pPr marL="742950" indent="-285750" defTabSz="923925">
              <a:defRPr sz="2800">
                <a:solidFill>
                  <a:schemeClr val="tx1"/>
                </a:solidFill>
                <a:latin typeface="Arial" charset="0"/>
                <a:cs typeface="Arial" charset="0"/>
              </a:defRPr>
            </a:lvl2pPr>
            <a:lvl3pPr marL="1143000" indent="-228600" defTabSz="923925">
              <a:defRPr sz="2800">
                <a:solidFill>
                  <a:schemeClr val="tx1"/>
                </a:solidFill>
                <a:latin typeface="Arial" charset="0"/>
                <a:cs typeface="Arial" charset="0"/>
              </a:defRPr>
            </a:lvl3pPr>
            <a:lvl4pPr marL="1600200" indent="-228600" defTabSz="923925">
              <a:defRPr sz="2800">
                <a:solidFill>
                  <a:schemeClr val="tx1"/>
                </a:solidFill>
                <a:latin typeface="Arial" charset="0"/>
                <a:cs typeface="Arial" charset="0"/>
              </a:defRPr>
            </a:lvl4pPr>
            <a:lvl5pPr marL="2057400" indent="-228600" defTabSz="923925">
              <a:defRPr sz="2800">
                <a:solidFill>
                  <a:schemeClr val="tx1"/>
                </a:solidFill>
                <a:latin typeface="Arial" charset="0"/>
                <a:cs typeface="Arial" charset="0"/>
              </a:defRPr>
            </a:lvl5pPr>
            <a:lvl6pPr marL="2514600" indent="-228600" defTabSz="923925" fontAlgn="base">
              <a:spcBef>
                <a:spcPct val="0"/>
              </a:spcBef>
              <a:spcAft>
                <a:spcPct val="0"/>
              </a:spcAft>
              <a:defRPr sz="2800">
                <a:solidFill>
                  <a:schemeClr val="tx1"/>
                </a:solidFill>
                <a:latin typeface="Arial" charset="0"/>
                <a:cs typeface="Arial" charset="0"/>
              </a:defRPr>
            </a:lvl6pPr>
            <a:lvl7pPr marL="2971800" indent="-228600" defTabSz="923925" fontAlgn="base">
              <a:spcBef>
                <a:spcPct val="0"/>
              </a:spcBef>
              <a:spcAft>
                <a:spcPct val="0"/>
              </a:spcAft>
              <a:defRPr sz="2800">
                <a:solidFill>
                  <a:schemeClr val="tx1"/>
                </a:solidFill>
                <a:latin typeface="Arial" charset="0"/>
                <a:cs typeface="Arial" charset="0"/>
              </a:defRPr>
            </a:lvl7pPr>
            <a:lvl8pPr marL="3429000" indent="-228600" defTabSz="923925" fontAlgn="base">
              <a:spcBef>
                <a:spcPct val="0"/>
              </a:spcBef>
              <a:spcAft>
                <a:spcPct val="0"/>
              </a:spcAft>
              <a:defRPr sz="2800">
                <a:solidFill>
                  <a:schemeClr val="tx1"/>
                </a:solidFill>
                <a:latin typeface="Arial" charset="0"/>
                <a:cs typeface="Arial" charset="0"/>
              </a:defRPr>
            </a:lvl8pPr>
            <a:lvl9pPr marL="3886200" indent="-228600" defTabSz="923925" fontAlgn="base">
              <a:spcBef>
                <a:spcPct val="0"/>
              </a:spcBef>
              <a:spcAft>
                <a:spcPct val="0"/>
              </a:spcAft>
              <a:defRPr sz="2800">
                <a:solidFill>
                  <a:schemeClr val="tx1"/>
                </a:solidFill>
                <a:latin typeface="Arial" charset="0"/>
                <a:cs typeface="Arial" charset="0"/>
              </a:defRPr>
            </a:lvl9pPr>
          </a:lstStyle>
          <a:p>
            <a:pPr algn="r"/>
            <a:fld id="{6EB008FE-8B03-42D2-999F-773B211E769D}" type="slidenum">
              <a:rPr lang="de-AT" sz="1200"/>
              <a:pPr algn="r"/>
              <a:t>1</a:t>
            </a:fld>
            <a:endParaRPr lang="de-AT"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Tree>
    <p:extLst>
      <p:ext uri="{BB962C8B-B14F-4D97-AF65-F5344CB8AC3E}">
        <p14:creationId xmlns:p14="http://schemas.microsoft.com/office/powerpoint/2010/main" val="3893903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9681" eaLnBrk="0" hangingPunct="0">
              <a:spcBef>
                <a:spcPct val="30000"/>
              </a:spcBef>
              <a:defRPr sz="1200">
                <a:solidFill>
                  <a:schemeClr val="tx1"/>
                </a:solidFill>
                <a:latin typeface="Arial" charset="0"/>
              </a:defRPr>
            </a:lvl1pPr>
            <a:lvl2pPr marL="749795" indent="-288138" algn="l" defTabSz="929681" eaLnBrk="0" hangingPunct="0">
              <a:spcBef>
                <a:spcPct val="30000"/>
              </a:spcBef>
              <a:defRPr sz="1200">
                <a:solidFill>
                  <a:schemeClr val="tx1"/>
                </a:solidFill>
                <a:latin typeface="Arial" charset="0"/>
              </a:defRPr>
            </a:lvl2pPr>
            <a:lvl3pPr marL="1152550" indent="-229237" algn="l" defTabSz="929681" eaLnBrk="0" hangingPunct="0">
              <a:spcBef>
                <a:spcPct val="30000"/>
              </a:spcBef>
              <a:defRPr sz="1200">
                <a:solidFill>
                  <a:schemeClr val="tx1"/>
                </a:solidFill>
                <a:latin typeface="Arial" charset="0"/>
              </a:defRPr>
            </a:lvl3pPr>
            <a:lvl4pPr marL="1614207" indent="-229237" algn="l" defTabSz="929681" eaLnBrk="0" hangingPunct="0">
              <a:spcBef>
                <a:spcPct val="30000"/>
              </a:spcBef>
              <a:defRPr sz="1200">
                <a:solidFill>
                  <a:schemeClr val="tx1"/>
                </a:solidFill>
                <a:latin typeface="Arial" charset="0"/>
              </a:defRPr>
            </a:lvl4pPr>
            <a:lvl5pPr marL="2075863" indent="-229237" algn="l" defTabSz="929681" eaLnBrk="0" hangingPunct="0">
              <a:spcBef>
                <a:spcPct val="30000"/>
              </a:spcBef>
              <a:defRPr sz="1200">
                <a:solidFill>
                  <a:schemeClr val="tx1"/>
                </a:solidFill>
                <a:latin typeface="Arial" charset="0"/>
              </a:defRPr>
            </a:lvl5pPr>
            <a:lvl6pPr marL="2534336" indent="-229237" defTabSz="929681" eaLnBrk="0" fontAlgn="base" hangingPunct="0">
              <a:spcBef>
                <a:spcPct val="30000"/>
              </a:spcBef>
              <a:spcAft>
                <a:spcPct val="0"/>
              </a:spcAft>
              <a:defRPr sz="1200">
                <a:solidFill>
                  <a:schemeClr val="tx1"/>
                </a:solidFill>
                <a:latin typeface="Arial" charset="0"/>
              </a:defRPr>
            </a:lvl6pPr>
            <a:lvl7pPr marL="2992808" indent="-229237" defTabSz="929681" eaLnBrk="0" fontAlgn="base" hangingPunct="0">
              <a:spcBef>
                <a:spcPct val="30000"/>
              </a:spcBef>
              <a:spcAft>
                <a:spcPct val="0"/>
              </a:spcAft>
              <a:defRPr sz="1200">
                <a:solidFill>
                  <a:schemeClr val="tx1"/>
                </a:solidFill>
                <a:latin typeface="Arial" charset="0"/>
              </a:defRPr>
            </a:lvl7pPr>
            <a:lvl8pPr marL="3451281" indent="-229237" defTabSz="929681" eaLnBrk="0" fontAlgn="base" hangingPunct="0">
              <a:spcBef>
                <a:spcPct val="30000"/>
              </a:spcBef>
              <a:spcAft>
                <a:spcPct val="0"/>
              </a:spcAft>
              <a:defRPr sz="1200">
                <a:solidFill>
                  <a:schemeClr val="tx1"/>
                </a:solidFill>
                <a:latin typeface="Arial" charset="0"/>
              </a:defRPr>
            </a:lvl8pPr>
            <a:lvl9pPr marL="3909755" indent="-229237" defTabSz="92968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10</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0612" cy="3478212"/>
          </a:xfrm>
          <a:ln w="12700" cap="flat">
            <a:solidFill>
              <a:schemeClr val="tx1"/>
            </a:solidFill>
          </a:ln>
        </p:spPr>
      </p:sp>
      <p:sp>
        <p:nvSpPr>
          <p:cNvPr id="15364" name="Rectangle 3"/>
          <p:cNvSpPr>
            <a:spLocks noGrp="1" noChangeArrowheads="1"/>
          </p:cNvSpPr>
          <p:nvPr>
            <p:ph type="body" idx="1"/>
          </p:nvPr>
        </p:nvSpPr>
        <p:spPr>
          <a:xfrm>
            <a:off x="887424" y="4714879"/>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lstStyle/>
          <a:p>
            <a:pPr algn="l">
              <a:lnSpc>
                <a:spcPct val="100000"/>
              </a:lnSpc>
              <a:spcBef>
                <a:spcPts val="0"/>
              </a:spcBef>
            </a:pPr>
            <a:r>
              <a:rPr lang="de-AT" b="0" dirty="0"/>
              <a:t>1 LV über ein Semester, Team-Teaching abgehalten, 5tes Semester Master, Pflichtfach, mit soz. </a:t>
            </a:r>
            <a:r>
              <a:rPr lang="de-AT" b="0" dirty="0" err="1"/>
              <a:t>Org</a:t>
            </a:r>
            <a:r>
              <a:rPr lang="de-AT" b="0" dirty="0"/>
              <a:t> zusammen gearbeitet - Beispiel</a:t>
            </a:r>
          </a:p>
          <a:p>
            <a:pPr algn="l">
              <a:lnSpc>
                <a:spcPct val="100000"/>
              </a:lnSpc>
              <a:spcBef>
                <a:spcPts val="0"/>
              </a:spcBef>
            </a:pPr>
            <a:r>
              <a:rPr lang="de-AT" b="0" dirty="0"/>
              <a:t>2 Ziel: Entwickeln von Kompetenzen im Fach </a:t>
            </a:r>
            <a:r>
              <a:rPr lang="de-AT" b="0" dirty="0" err="1"/>
              <a:t>Wipäd</a:t>
            </a:r>
            <a:endParaRPr lang="de-AT" b="0" dirty="0"/>
          </a:p>
          <a:p>
            <a:pPr algn="l">
              <a:lnSpc>
                <a:spcPct val="100000"/>
              </a:lnSpc>
              <a:spcBef>
                <a:spcPts val="0"/>
              </a:spcBef>
            </a:pPr>
            <a:r>
              <a:rPr lang="de-AT" b="0" dirty="0"/>
              <a:t>3 Was getan: </a:t>
            </a:r>
            <a:r>
              <a:rPr lang="de-AT" b="0" dirty="0" err="1"/>
              <a:t>Promente</a:t>
            </a:r>
            <a:r>
              <a:rPr lang="de-AT" b="0" dirty="0"/>
              <a:t>: BW</a:t>
            </a:r>
            <a:r>
              <a:rPr lang="de-AT" b="0" baseline="0" dirty="0"/>
              <a:t> und Pädagogik-Sicht (Marketing und Schulung)</a:t>
            </a:r>
            <a:endParaRPr lang="de-AT" b="0" dirty="0"/>
          </a:p>
          <a:p>
            <a:pPr marL="0" marR="0" lvl="0" indent="0" algn="l" defTabSz="914400" rtl="0" eaLnBrk="0" fontAlgn="base" latinLnBrk="0" hangingPunct="0">
              <a:lnSpc>
                <a:spcPct val="100000"/>
              </a:lnSpc>
              <a:spcBef>
                <a:spcPts val="0"/>
              </a:spcBef>
              <a:spcAft>
                <a:spcPct val="0"/>
              </a:spcAft>
              <a:buClrTx/>
              <a:buSzTx/>
              <a:buFontTx/>
              <a:buNone/>
              <a:tabLst/>
              <a:defRPr/>
            </a:pPr>
            <a:r>
              <a:rPr lang="de-AT" b="0" dirty="0"/>
              <a:t>4 Gruppen,</a:t>
            </a:r>
            <a:r>
              <a:rPr lang="de-AT" b="0" baseline="0" dirty="0"/>
              <a:t> Start alle, Blocktermine über das Semester, </a:t>
            </a:r>
            <a:r>
              <a:rPr lang="de-AT" b="0" dirty="0"/>
              <a:t>Semesterende: </a:t>
            </a:r>
            <a:r>
              <a:rPr lang="de-AT" b="0" baseline="0" dirty="0"/>
              <a:t>Öffentliche Abschlusspräsentation</a:t>
            </a:r>
          </a:p>
          <a:p>
            <a:pPr>
              <a:lnSpc>
                <a:spcPct val="100000"/>
              </a:lnSpc>
              <a:spcBef>
                <a:spcPts val="0"/>
              </a:spcBef>
              <a:spcAft>
                <a:spcPts val="1200"/>
              </a:spcAft>
            </a:pPr>
            <a:r>
              <a:rPr lang="de-AT" sz="1200" b="0" kern="1200" baseline="0" dirty="0">
                <a:solidFill>
                  <a:schemeClr val="tx1"/>
                </a:solidFill>
                <a:latin typeface="Arial" charset="0"/>
                <a:ea typeface="+mn-ea"/>
                <a:cs typeface="+mn-cs"/>
              </a:rPr>
              <a:t>5 Wichtig ist, dass es zu einem Transfer Theorie – Praxis kommt, d.h. das gelernte in der Praxis umsetzen + Engagement</a:t>
            </a:r>
          </a:p>
        </p:txBody>
      </p:sp>
    </p:spTree>
    <p:extLst>
      <p:ext uri="{BB962C8B-B14F-4D97-AF65-F5344CB8AC3E}">
        <p14:creationId xmlns:p14="http://schemas.microsoft.com/office/powerpoint/2010/main" val="324326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DBR-Ansatz</a:t>
            </a:r>
          </a:p>
          <a:p>
            <a:r>
              <a:rPr lang="de-AT" dirty="0"/>
              <a:t>4 Semester</a:t>
            </a:r>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11</a:t>
            </a:fld>
            <a:endParaRPr lang="de-AT"/>
          </a:p>
        </p:txBody>
      </p:sp>
    </p:spTree>
    <p:extLst>
      <p:ext uri="{BB962C8B-B14F-4D97-AF65-F5344CB8AC3E}">
        <p14:creationId xmlns:p14="http://schemas.microsoft.com/office/powerpoint/2010/main" val="4159865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AT" dirty="0"/>
              <a:t>Quasi Experimentelle</a:t>
            </a:r>
            <a:r>
              <a:rPr lang="de-AT" baseline="0" dirty="0"/>
              <a:t> Erhebung</a:t>
            </a:r>
            <a:endParaRPr lang="de-AT" dirty="0"/>
          </a:p>
          <a:p>
            <a:r>
              <a:rPr lang="de-AT" baseline="0" dirty="0"/>
              <a:t>T0 – t1, Beginn und Ende des Semesters über vier Semester</a:t>
            </a:r>
          </a:p>
          <a:p>
            <a:r>
              <a:rPr lang="de-AT" dirty="0"/>
              <a:t>KG aus BWL, EG und KG nicht zufällig</a:t>
            </a:r>
          </a:p>
          <a:p>
            <a:endParaRPr lang="de-AT" dirty="0"/>
          </a:p>
          <a:p>
            <a:pPr defTabSz="914054">
              <a:defRPr/>
            </a:pPr>
            <a:r>
              <a:rPr lang="de-AT" dirty="0"/>
              <a:t>Dauer: 4 Semester; laufende Adaption des LV-Designs</a:t>
            </a:r>
          </a:p>
          <a:p>
            <a:r>
              <a:rPr lang="de-AT" dirty="0"/>
              <a:t>Keine signifikanten</a:t>
            </a:r>
            <a:r>
              <a:rPr lang="de-AT" baseline="0" dirty="0"/>
              <a:t> Unterschiede zwischen EG und KG (außer Alter, hier wurden 7 Personen aus der </a:t>
            </a:r>
            <a:r>
              <a:rPr lang="de-AT" baseline="0" dirty="0" err="1"/>
              <a:t>Wipäd</a:t>
            </a:r>
            <a:r>
              <a:rPr lang="de-AT" baseline="0" dirty="0"/>
              <a:t> raus genommen)</a:t>
            </a:r>
          </a:p>
          <a:p>
            <a:endParaRPr lang="de-AT" baseline="0" dirty="0"/>
          </a:p>
          <a:p>
            <a:endParaRPr lang="de-AT" baseline="0" dirty="0"/>
          </a:p>
          <a:p>
            <a:endParaRPr lang="de-AT" baseline="0" dirty="0"/>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12</a:t>
            </a:fld>
            <a:endParaRPr lang="de-AT"/>
          </a:p>
        </p:txBody>
      </p:sp>
    </p:spTree>
    <p:extLst>
      <p:ext uri="{BB962C8B-B14F-4D97-AF65-F5344CB8AC3E}">
        <p14:creationId xmlns:p14="http://schemas.microsoft.com/office/powerpoint/2010/main" val="290456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AT" dirty="0"/>
              <a:t>Quasi Experimentelle</a:t>
            </a:r>
            <a:r>
              <a:rPr lang="de-AT" baseline="0" dirty="0"/>
              <a:t> Erhebung</a:t>
            </a:r>
            <a:endParaRPr lang="de-AT" dirty="0"/>
          </a:p>
          <a:p>
            <a:r>
              <a:rPr lang="de-AT" baseline="0" dirty="0"/>
              <a:t>T0 – t1, Beginn und Ende des Semesters über vier Semester</a:t>
            </a:r>
          </a:p>
          <a:p>
            <a:r>
              <a:rPr lang="de-AT" dirty="0"/>
              <a:t>KG aus BWL, EG und KG nicht zufällig</a:t>
            </a:r>
          </a:p>
          <a:p>
            <a:endParaRPr lang="de-AT" dirty="0"/>
          </a:p>
          <a:p>
            <a:pPr defTabSz="914054">
              <a:defRPr/>
            </a:pPr>
            <a:r>
              <a:rPr lang="de-AT" dirty="0"/>
              <a:t>Dauer: 4 Semester; laufende Adaption des LV-Designs</a:t>
            </a:r>
          </a:p>
          <a:p>
            <a:r>
              <a:rPr lang="de-AT" dirty="0"/>
              <a:t>Keine signifikanten</a:t>
            </a:r>
            <a:r>
              <a:rPr lang="de-AT" baseline="0" dirty="0"/>
              <a:t> Unterschiede zwischen EG und KG (außer Alter, hier wurden 7 Personen aus der </a:t>
            </a:r>
            <a:r>
              <a:rPr lang="de-AT" baseline="0" dirty="0" err="1"/>
              <a:t>Wipäd</a:t>
            </a:r>
            <a:r>
              <a:rPr lang="de-AT" baseline="0" dirty="0"/>
              <a:t> raus genommen)</a:t>
            </a:r>
          </a:p>
          <a:p>
            <a:endParaRPr lang="de-AT" baseline="0" dirty="0"/>
          </a:p>
          <a:p>
            <a:endParaRPr lang="de-AT" baseline="0" dirty="0"/>
          </a:p>
          <a:p>
            <a:endParaRPr lang="de-AT" baseline="0" dirty="0"/>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13</a:t>
            </a:fld>
            <a:endParaRPr lang="de-AT"/>
          </a:p>
        </p:txBody>
      </p:sp>
    </p:spTree>
    <p:extLst>
      <p:ext uri="{BB962C8B-B14F-4D97-AF65-F5344CB8AC3E}">
        <p14:creationId xmlns:p14="http://schemas.microsoft.com/office/powerpoint/2010/main" val="2632516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AT" baseline="0" dirty="0"/>
              <a:t>Etwas zur Wirksamkeit, aber Fokus auf die didaktische Modellierung</a:t>
            </a:r>
          </a:p>
          <a:p>
            <a:endParaRPr lang="de-AT" dirty="0"/>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14</a:t>
            </a:fld>
            <a:endParaRPr lang="de-AT"/>
          </a:p>
        </p:txBody>
      </p:sp>
    </p:spTree>
    <p:extLst>
      <p:ext uri="{BB962C8B-B14F-4D97-AF65-F5344CB8AC3E}">
        <p14:creationId xmlns:p14="http://schemas.microsoft.com/office/powerpoint/2010/main" val="1524559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74120" eaLnBrk="0" hangingPunct="0">
              <a:spcBef>
                <a:spcPct val="30000"/>
              </a:spcBef>
              <a:defRPr sz="1300">
                <a:solidFill>
                  <a:schemeClr val="tx1"/>
                </a:solidFill>
                <a:latin typeface="Arial" charset="0"/>
              </a:defRPr>
            </a:lvl1pPr>
            <a:lvl2pPr marL="785635" indent="-301911" algn="l" defTabSz="974120" eaLnBrk="0" hangingPunct="0">
              <a:spcBef>
                <a:spcPct val="30000"/>
              </a:spcBef>
              <a:defRPr sz="1300">
                <a:solidFill>
                  <a:schemeClr val="tx1"/>
                </a:solidFill>
                <a:latin typeface="Arial" charset="0"/>
              </a:defRPr>
            </a:lvl2pPr>
            <a:lvl3pPr marL="1207642" indent="-240195" algn="l" defTabSz="974120" eaLnBrk="0" hangingPunct="0">
              <a:spcBef>
                <a:spcPct val="30000"/>
              </a:spcBef>
              <a:defRPr sz="1300">
                <a:solidFill>
                  <a:schemeClr val="tx1"/>
                </a:solidFill>
                <a:latin typeface="Arial" charset="0"/>
              </a:defRPr>
            </a:lvl3pPr>
            <a:lvl4pPr marL="1691366" indent="-240195" algn="l" defTabSz="974120" eaLnBrk="0" hangingPunct="0">
              <a:spcBef>
                <a:spcPct val="30000"/>
              </a:spcBef>
              <a:defRPr sz="1300">
                <a:solidFill>
                  <a:schemeClr val="tx1"/>
                </a:solidFill>
                <a:latin typeface="Arial" charset="0"/>
              </a:defRPr>
            </a:lvl4pPr>
            <a:lvl5pPr marL="2175089" indent="-240195" algn="l" defTabSz="974120" eaLnBrk="0" hangingPunct="0">
              <a:spcBef>
                <a:spcPct val="30000"/>
              </a:spcBef>
              <a:defRPr sz="1300">
                <a:solidFill>
                  <a:schemeClr val="tx1"/>
                </a:solidFill>
                <a:latin typeface="Arial" charset="0"/>
              </a:defRPr>
            </a:lvl5pPr>
            <a:lvl6pPr marL="2655477" indent="-240195" defTabSz="974120" eaLnBrk="0" fontAlgn="base" hangingPunct="0">
              <a:spcBef>
                <a:spcPct val="30000"/>
              </a:spcBef>
              <a:spcAft>
                <a:spcPct val="0"/>
              </a:spcAft>
              <a:defRPr sz="1300">
                <a:solidFill>
                  <a:schemeClr val="tx1"/>
                </a:solidFill>
                <a:latin typeface="Arial" charset="0"/>
              </a:defRPr>
            </a:lvl6pPr>
            <a:lvl7pPr marL="3135864" indent="-240195" defTabSz="974120" eaLnBrk="0" fontAlgn="base" hangingPunct="0">
              <a:spcBef>
                <a:spcPct val="30000"/>
              </a:spcBef>
              <a:spcAft>
                <a:spcPct val="0"/>
              </a:spcAft>
              <a:defRPr sz="1300">
                <a:solidFill>
                  <a:schemeClr val="tx1"/>
                </a:solidFill>
                <a:latin typeface="Arial" charset="0"/>
              </a:defRPr>
            </a:lvl7pPr>
            <a:lvl8pPr marL="3616252" indent="-240195" defTabSz="974120" eaLnBrk="0" fontAlgn="base" hangingPunct="0">
              <a:spcBef>
                <a:spcPct val="30000"/>
              </a:spcBef>
              <a:spcAft>
                <a:spcPct val="0"/>
              </a:spcAft>
              <a:defRPr sz="1300">
                <a:solidFill>
                  <a:schemeClr val="tx1"/>
                </a:solidFill>
                <a:latin typeface="Arial" charset="0"/>
              </a:defRPr>
            </a:lvl8pPr>
            <a:lvl9pPr marL="4096641" indent="-240195" defTabSz="974120"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15</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1023938" y="892175"/>
            <a:ext cx="5051425" cy="3586163"/>
          </a:xfrm>
          <a:ln w="12700" cap="flat">
            <a:solidFill>
              <a:schemeClr val="tx1"/>
            </a:solidFill>
          </a:ln>
        </p:spPr>
      </p:sp>
      <p:sp>
        <p:nvSpPr>
          <p:cNvPr id="15364" name="Rectangle 3"/>
          <p:cNvSpPr>
            <a:spLocks noGrp="1" noChangeArrowheads="1"/>
          </p:cNvSpPr>
          <p:nvPr>
            <p:ph type="body" idx="1"/>
          </p:nvPr>
        </p:nvSpPr>
        <p:spPr>
          <a:xfrm>
            <a:off x="944668" y="4861157"/>
            <a:ext cx="5208293" cy="43112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217" tIns="50109" rIns="100217" bIns="50109"/>
          <a:lstStyle/>
          <a:p>
            <a:pPr marL="0" indent="0" rtl="0" eaLnBrk="0" fontAlgn="base" hangingPunct="0">
              <a:spcBef>
                <a:spcPct val="30000"/>
              </a:spcBef>
              <a:buNone/>
            </a:pPr>
            <a:r>
              <a:rPr lang="de-AT" sz="1200" kern="1200" dirty="0">
                <a:solidFill>
                  <a:schemeClr val="tx1"/>
                </a:solidFill>
                <a:latin typeface="Arial" charset="0"/>
                <a:ea typeface="+mn-ea"/>
                <a:cs typeface="+mn-cs"/>
              </a:rPr>
              <a:t>Auszug an Skalen</a:t>
            </a:r>
          </a:p>
          <a:p>
            <a:pPr marL="0" indent="0" rtl="0" eaLnBrk="0" fontAlgn="base" hangingPunct="0">
              <a:spcBef>
                <a:spcPct val="30000"/>
              </a:spcBef>
              <a:buNone/>
            </a:pPr>
            <a:r>
              <a:rPr lang="de-AT" sz="1200" kern="1200" dirty="0">
                <a:solidFill>
                  <a:schemeClr val="tx1"/>
                </a:solidFill>
                <a:latin typeface="Arial" charset="0"/>
                <a:ea typeface="+mn-ea"/>
                <a:cs typeface="+mn-cs"/>
              </a:rPr>
              <a:t>1 Ziel: ungewohnte soziale Situationen; selbsttätig Lösungen für Problemstellungen. Studie: Auswirkungen, auf die Persönlichkeitsentwicklung der Studierenden.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AT" sz="1200" kern="1200" dirty="0">
                <a:solidFill>
                  <a:schemeClr val="tx1"/>
                </a:solidFill>
                <a:latin typeface="Arial" charset="0"/>
                <a:ea typeface="+mn-ea"/>
                <a:cs typeface="+mn-cs"/>
              </a:rPr>
              <a:t>2 Auswirkungen auf unterschiedlichen Ebenen der PE:  SW und Engagement. (SW</a:t>
            </a:r>
            <a:r>
              <a:rPr lang="de-AT" sz="1200" kern="1200" baseline="0" dirty="0">
                <a:solidFill>
                  <a:schemeClr val="tx1"/>
                </a:solidFill>
                <a:latin typeface="Arial" charset="0"/>
                <a:ea typeface="+mn-ea"/>
                <a:cs typeface="+mn-cs"/>
              </a:rPr>
              <a:t> als Qualitätskriterium für den Ermöglichungsraum)</a:t>
            </a:r>
            <a:endParaRPr lang="de-AT" sz="1200" kern="120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AT" sz="1200" kern="1200" dirty="0">
                <a:solidFill>
                  <a:schemeClr val="tx1"/>
                </a:solidFill>
                <a:latin typeface="Arial" charset="0"/>
                <a:ea typeface="+mn-ea"/>
                <a:cs typeface="+mn-cs"/>
              </a:rPr>
              <a:t>3 </a:t>
            </a:r>
            <a:r>
              <a:rPr lang="de-AT" sz="1200" kern="1200" dirty="0" err="1">
                <a:solidFill>
                  <a:schemeClr val="tx1"/>
                </a:solidFill>
                <a:latin typeface="Arial" charset="0"/>
                <a:ea typeface="+mn-ea"/>
                <a:cs typeface="+mn-cs"/>
              </a:rPr>
              <a:t>Weiters</a:t>
            </a:r>
            <a:r>
              <a:rPr lang="de-AT" sz="1200" kern="1200" dirty="0">
                <a:solidFill>
                  <a:schemeClr val="tx1"/>
                </a:solidFill>
                <a:latin typeface="Arial" charset="0"/>
                <a:ea typeface="+mn-ea"/>
                <a:cs typeface="+mn-cs"/>
              </a:rPr>
              <a:t>: Erwartungen die Studierenden an die LV gehabt haben und inwiefern diese eingelöst wurden. Subjektiver Lernerfolg (Abgleich zwischen den Erwartungen, mit den tatsächlich gemachten Erfahrungen). Selbstbild misst den Abgleich der Erwartungen, ob das Modul sie selbst, ihre Erwartungen, Handlungen und ihre Sicht auf sich selbst verändern wird, mit den in der LV dann gemachten Erfahrungen.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AT" sz="1200" kern="1200" dirty="0">
                <a:solidFill>
                  <a:schemeClr val="tx1"/>
                </a:solidFill>
                <a:latin typeface="Arial" charset="0"/>
                <a:ea typeface="+mn-ea"/>
                <a:cs typeface="+mn-cs"/>
              </a:rPr>
              <a:t>Innere Konsistenz der Skalen ist zufriedenstellend.</a:t>
            </a:r>
          </a:p>
        </p:txBody>
      </p:sp>
    </p:spTree>
    <p:extLst>
      <p:ext uri="{BB962C8B-B14F-4D97-AF65-F5344CB8AC3E}">
        <p14:creationId xmlns:p14="http://schemas.microsoft.com/office/powerpoint/2010/main" val="405383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74120" eaLnBrk="0" hangingPunct="0">
              <a:spcBef>
                <a:spcPct val="30000"/>
              </a:spcBef>
              <a:defRPr sz="1300">
                <a:solidFill>
                  <a:schemeClr val="tx1"/>
                </a:solidFill>
                <a:latin typeface="Arial" charset="0"/>
              </a:defRPr>
            </a:lvl1pPr>
            <a:lvl2pPr marL="785635" indent="-301911" algn="l" defTabSz="974120" eaLnBrk="0" hangingPunct="0">
              <a:spcBef>
                <a:spcPct val="30000"/>
              </a:spcBef>
              <a:defRPr sz="1300">
                <a:solidFill>
                  <a:schemeClr val="tx1"/>
                </a:solidFill>
                <a:latin typeface="Arial" charset="0"/>
              </a:defRPr>
            </a:lvl2pPr>
            <a:lvl3pPr marL="1207642" indent="-240195" algn="l" defTabSz="974120" eaLnBrk="0" hangingPunct="0">
              <a:spcBef>
                <a:spcPct val="30000"/>
              </a:spcBef>
              <a:defRPr sz="1300">
                <a:solidFill>
                  <a:schemeClr val="tx1"/>
                </a:solidFill>
                <a:latin typeface="Arial" charset="0"/>
              </a:defRPr>
            </a:lvl3pPr>
            <a:lvl4pPr marL="1691366" indent="-240195" algn="l" defTabSz="974120" eaLnBrk="0" hangingPunct="0">
              <a:spcBef>
                <a:spcPct val="30000"/>
              </a:spcBef>
              <a:defRPr sz="1300">
                <a:solidFill>
                  <a:schemeClr val="tx1"/>
                </a:solidFill>
                <a:latin typeface="Arial" charset="0"/>
              </a:defRPr>
            </a:lvl4pPr>
            <a:lvl5pPr marL="2175089" indent="-240195" algn="l" defTabSz="974120" eaLnBrk="0" hangingPunct="0">
              <a:spcBef>
                <a:spcPct val="30000"/>
              </a:spcBef>
              <a:defRPr sz="1300">
                <a:solidFill>
                  <a:schemeClr val="tx1"/>
                </a:solidFill>
                <a:latin typeface="Arial" charset="0"/>
              </a:defRPr>
            </a:lvl5pPr>
            <a:lvl6pPr marL="2655477" indent="-240195" defTabSz="974120" eaLnBrk="0" fontAlgn="base" hangingPunct="0">
              <a:spcBef>
                <a:spcPct val="30000"/>
              </a:spcBef>
              <a:spcAft>
                <a:spcPct val="0"/>
              </a:spcAft>
              <a:defRPr sz="1300">
                <a:solidFill>
                  <a:schemeClr val="tx1"/>
                </a:solidFill>
                <a:latin typeface="Arial" charset="0"/>
              </a:defRPr>
            </a:lvl6pPr>
            <a:lvl7pPr marL="3135864" indent="-240195" defTabSz="974120" eaLnBrk="0" fontAlgn="base" hangingPunct="0">
              <a:spcBef>
                <a:spcPct val="30000"/>
              </a:spcBef>
              <a:spcAft>
                <a:spcPct val="0"/>
              </a:spcAft>
              <a:defRPr sz="1300">
                <a:solidFill>
                  <a:schemeClr val="tx1"/>
                </a:solidFill>
                <a:latin typeface="Arial" charset="0"/>
              </a:defRPr>
            </a:lvl7pPr>
            <a:lvl8pPr marL="3616252" indent="-240195" defTabSz="974120" eaLnBrk="0" fontAlgn="base" hangingPunct="0">
              <a:spcBef>
                <a:spcPct val="30000"/>
              </a:spcBef>
              <a:spcAft>
                <a:spcPct val="0"/>
              </a:spcAft>
              <a:defRPr sz="1300">
                <a:solidFill>
                  <a:schemeClr val="tx1"/>
                </a:solidFill>
                <a:latin typeface="Arial" charset="0"/>
              </a:defRPr>
            </a:lvl8pPr>
            <a:lvl9pPr marL="4096641" indent="-240195" defTabSz="974120"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16</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1023938" y="892175"/>
            <a:ext cx="5051425" cy="3586163"/>
          </a:xfrm>
          <a:ln w="12700" cap="flat">
            <a:solidFill>
              <a:schemeClr val="tx1"/>
            </a:solidFill>
          </a:ln>
        </p:spPr>
      </p:sp>
      <p:sp>
        <p:nvSpPr>
          <p:cNvPr id="15364" name="Rectangle 3"/>
          <p:cNvSpPr>
            <a:spLocks noGrp="1" noChangeArrowheads="1"/>
          </p:cNvSpPr>
          <p:nvPr>
            <p:ph type="body" idx="1"/>
          </p:nvPr>
        </p:nvSpPr>
        <p:spPr>
          <a:xfrm>
            <a:off x="944668" y="4861157"/>
            <a:ext cx="5208293" cy="43112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217" tIns="50109" rIns="100217" bIns="50109"/>
          <a:lstStyle/>
          <a:p>
            <a:pPr defTabSz="958108" eaLnBrk="1" hangingPunct="1">
              <a:defRPr/>
            </a:pPr>
            <a:r>
              <a:rPr lang="de-AT" dirty="0"/>
              <a:t>Überrascht hat starke</a:t>
            </a:r>
            <a:r>
              <a:rPr lang="de-AT" baseline="0" dirty="0"/>
              <a:t> Steigerung bei der Selbstwirksamkeit (beide Gruppen Projekte mit der Praxis)</a:t>
            </a:r>
            <a:endParaRPr lang="de-AT" dirty="0"/>
          </a:p>
          <a:p>
            <a:pPr eaLnBrk="1" hangingPunct="1"/>
            <a:endParaRPr lang="de-DE" altLang="de-DE" dirty="0"/>
          </a:p>
          <a:p>
            <a:pPr eaLnBrk="1" hangingPunct="1"/>
            <a:r>
              <a:rPr lang="de-DE" altLang="de-DE" dirty="0"/>
              <a:t>Warum</a:t>
            </a:r>
            <a:r>
              <a:rPr lang="de-DE" altLang="de-DE" baseline="0" dirty="0"/>
              <a:t> diese Steigerungen, was hilft den Studierenden beim Lernen, erste Antworten qualitative Ergebnisse</a:t>
            </a:r>
            <a:endParaRPr lang="de-DE" altLang="de-DE" dirty="0"/>
          </a:p>
        </p:txBody>
      </p:sp>
    </p:spTree>
    <p:extLst>
      <p:ext uri="{BB962C8B-B14F-4D97-AF65-F5344CB8AC3E}">
        <p14:creationId xmlns:p14="http://schemas.microsoft.com/office/powerpoint/2010/main" val="1762870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9681" eaLnBrk="0" hangingPunct="0">
              <a:spcBef>
                <a:spcPct val="30000"/>
              </a:spcBef>
              <a:defRPr sz="1200">
                <a:solidFill>
                  <a:schemeClr val="tx1"/>
                </a:solidFill>
                <a:latin typeface="Arial" charset="0"/>
              </a:defRPr>
            </a:lvl1pPr>
            <a:lvl2pPr marL="749795" indent="-288138" algn="l" defTabSz="929681" eaLnBrk="0" hangingPunct="0">
              <a:spcBef>
                <a:spcPct val="30000"/>
              </a:spcBef>
              <a:defRPr sz="1200">
                <a:solidFill>
                  <a:schemeClr val="tx1"/>
                </a:solidFill>
                <a:latin typeface="Arial" charset="0"/>
              </a:defRPr>
            </a:lvl2pPr>
            <a:lvl3pPr marL="1152550" indent="-229237" algn="l" defTabSz="929681" eaLnBrk="0" hangingPunct="0">
              <a:spcBef>
                <a:spcPct val="30000"/>
              </a:spcBef>
              <a:defRPr sz="1200">
                <a:solidFill>
                  <a:schemeClr val="tx1"/>
                </a:solidFill>
                <a:latin typeface="Arial" charset="0"/>
              </a:defRPr>
            </a:lvl3pPr>
            <a:lvl4pPr marL="1614207" indent="-229237" algn="l" defTabSz="929681" eaLnBrk="0" hangingPunct="0">
              <a:spcBef>
                <a:spcPct val="30000"/>
              </a:spcBef>
              <a:defRPr sz="1200">
                <a:solidFill>
                  <a:schemeClr val="tx1"/>
                </a:solidFill>
                <a:latin typeface="Arial" charset="0"/>
              </a:defRPr>
            </a:lvl4pPr>
            <a:lvl5pPr marL="2075863" indent="-229237" algn="l" defTabSz="929681" eaLnBrk="0" hangingPunct="0">
              <a:spcBef>
                <a:spcPct val="30000"/>
              </a:spcBef>
              <a:defRPr sz="1200">
                <a:solidFill>
                  <a:schemeClr val="tx1"/>
                </a:solidFill>
                <a:latin typeface="Arial" charset="0"/>
              </a:defRPr>
            </a:lvl5pPr>
            <a:lvl6pPr marL="2534336" indent="-229237" defTabSz="929681" eaLnBrk="0" fontAlgn="base" hangingPunct="0">
              <a:spcBef>
                <a:spcPct val="30000"/>
              </a:spcBef>
              <a:spcAft>
                <a:spcPct val="0"/>
              </a:spcAft>
              <a:defRPr sz="1200">
                <a:solidFill>
                  <a:schemeClr val="tx1"/>
                </a:solidFill>
                <a:latin typeface="Arial" charset="0"/>
              </a:defRPr>
            </a:lvl6pPr>
            <a:lvl7pPr marL="2992808" indent="-229237" defTabSz="929681" eaLnBrk="0" fontAlgn="base" hangingPunct="0">
              <a:spcBef>
                <a:spcPct val="30000"/>
              </a:spcBef>
              <a:spcAft>
                <a:spcPct val="0"/>
              </a:spcAft>
              <a:defRPr sz="1200">
                <a:solidFill>
                  <a:schemeClr val="tx1"/>
                </a:solidFill>
                <a:latin typeface="Arial" charset="0"/>
              </a:defRPr>
            </a:lvl7pPr>
            <a:lvl8pPr marL="3451281" indent="-229237" defTabSz="929681" eaLnBrk="0" fontAlgn="base" hangingPunct="0">
              <a:spcBef>
                <a:spcPct val="30000"/>
              </a:spcBef>
              <a:spcAft>
                <a:spcPct val="0"/>
              </a:spcAft>
              <a:defRPr sz="1200">
                <a:solidFill>
                  <a:schemeClr val="tx1"/>
                </a:solidFill>
                <a:latin typeface="Arial" charset="0"/>
              </a:defRPr>
            </a:lvl8pPr>
            <a:lvl9pPr marL="3909755" indent="-229237" defTabSz="92968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17</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0612" cy="3478212"/>
          </a:xfrm>
          <a:ln w="12700" cap="flat">
            <a:solidFill>
              <a:schemeClr val="tx1"/>
            </a:solidFill>
          </a:ln>
        </p:spPr>
      </p:sp>
      <p:sp>
        <p:nvSpPr>
          <p:cNvPr id="15364" name="Rectangle 3"/>
          <p:cNvSpPr>
            <a:spLocks noGrp="1" noChangeArrowheads="1"/>
          </p:cNvSpPr>
          <p:nvPr>
            <p:ph type="body" idx="1"/>
          </p:nvPr>
        </p:nvSpPr>
        <p:spPr>
          <a:xfrm>
            <a:off x="887424" y="4714879"/>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lstStyle/>
          <a:p>
            <a:r>
              <a:rPr lang="de-AT" dirty="0"/>
              <a:t>Der Nutzen für die Studierenden liegt aus Sicht der Organisationen im Einblick, den sie in andere soziale Schichten und Lebensformen erhalten. </a:t>
            </a:r>
            <a:r>
              <a:rPr lang="de-DE" dirty="0"/>
              <a:t>Die Studierenden verweisen darauf, dass Einblick in eine soziale Organisation sowie die Tatsache einmal mit Armut im Land konfrontiert zu werden besonders sinnvoll sei. </a:t>
            </a:r>
            <a:r>
              <a:rPr lang="de-AT" dirty="0"/>
              <a:t>Die im Konzept Service-Learning zentrale Sensibilisierung für soziale Aspekte der Gesellschaft, scheint erreicht worden zu sein. ZITAT</a:t>
            </a:r>
          </a:p>
          <a:p>
            <a:r>
              <a:rPr lang="de-AT" dirty="0"/>
              <a:t>Die Studierenden sprechen in diesem Zusammenhang davon, dass ihnen die eigene privilegierte Stellung wieder zu Bewusstsein gekommen sei. Hier sprechen die Studierenden auch davon, dass wirtschaftliche Aspekte zugunsten von sozialen Aspekten in den Hintergrund gerückt wären. ZITAT</a:t>
            </a:r>
            <a:endParaRPr lang="de-AT" i="1" dirty="0"/>
          </a:p>
          <a:p>
            <a:r>
              <a:rPr lang="de-AT" dirty="0"/>
              <a:t>Angesprochen wird die Einbindung in die Organisation und vor allem der persönliche Kontakt zu den </a:t>
            </a:r>
            <a:r>
              <a:rPr lang="de-AT" dirty="0" err="1"/>
              <a:t>KlientInnen</a:t>
            </a:r>
            <a:r>
              <a:rPr lang="de-AT" dirty="0"/>
              <a:t> zu sein. ZITAT</a:t>
            </a:r>
          </a:p>
          <a:p>
            <a:r>
              <a:rPr lang="de-AT" dirty="0"/>
              <a:t>SL</a:t>
            </a:r>
            <a:r>
              <a:rPr lang="de-AT" baseline="0" dirty="0"/>
              <a:t> Wirkt – Die Frage die mich beschäftigt hat: Wie genau?</a:t>
            </a:r>
            <a:endParaRPr lang="de-AT" dirty="0"/>
          </a:p>
        </p:txBody>
      </p:sp>
    </p:spTree>
    <p:extLst>
      <p:ext uri="{BB962C8B-B14F-4D97-AF65-F5344CB8AC3E}">
        <p14:creationId xmlns:p14="http://schemas.microsoft.com/office/powerpoint/2010/main" val="1406686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9681" eaLnBrk="0" hangingPunct="0">
              <a:spcBef>
                <a:spcPct val="30000"/>
              </a:spcBef>
              <a:defRPr sz="1200">
                <a:solidFill>
                  <a:schemeClr val="tx1"/>
                </a:solidFill>
                <a:latin typeface="Arial" charset="0"/>
              </a:defRPr>
            </a:lvl1pPr>
            <a:lvl2pPr marL="749795" indent="-288138" algn="l" defTabSz="929681" eaLnBrk="0" hangingPunct="0">
              <a:spcBef>
                <a:spcPct val="30000"/>
              </a:spcBef>
              <a:defRPr sz="1200">
                <a:solidFill>
                  <a:schemeClr val="tx1"/>
                </a:solidFill>
                <a:latin typeface="Arial" charset="0"/>
              </a:defRPr>
            </a:lvl2pPr>
            <a:lvl3pPr marL="1152550" indent="-229237" algn="l" defTabSz="929681" eaLnBrk="0" hangingPunct="0">
              <a:spcBef>
                <a:spcPct val="30000"/>
              </a:spcBef>
              <a:defRPr sz="1200">
                <a:solidFill>
                  <a:schemeClr val="tx1"/>
                </a:solidFill>
                <a:latin typeface="Arial" charset="0"/>
              </a:defRPr>
            </a:lvl3pPr>
            <a:lvl4pPr marL="1614207" indent="-229237" algn="l" defTabSz="929681" eaLnBrk="0" hangingPunct="0">
              <a:spcBef>
                <a:spcPct val="30000"/>
              </a:spcBef>
              <a:defRPr sz="1200">
                <a:solidFill>
                  <a:schemeClr val="tx1"/>
                </a:solidFill>
                <a:latin typeface="Arial" charset="0"/>
              </a:defRPr>
            </a:lvl4pPr>
            <a:lvl5pPr marL="2075863" indent="-229237" algn="l" defTabSz="929681" eaLnBrk="0" hangingPunct="0">
              <a:spcBef>
                <a:spcPct val="30000"/>
              </a:spcBef>
              <a:defRPr sz="1200">
                <a:solidFill>
                  <a:schemeClr val="tx1"/>
                </a:solidFill>
                <a:latin typeface="Arial" charset="0"/>
              </a:defRPr>
            </a:lvl5pPr>
            <a:lvl6pPr marL="2534336" indent="-229237" defTabSz="929681" eaLnBrk="0" fontAlgn="base" hangingPunct="0">
              <a:spcBef>
                <a:spcPct val="30000"/>
              </a:spcBef>
              <a:spcAft>
                <a:spcPct val="0"/>
              </a:spcAft>
              <a:defRPr sz="1200">
                <a:solidFill>
                  <a:schemeClr val="tx1"/>
                </a:solidFill>
                <a:latin typeface="Arial" charset="0"/>
              </a:defRPr>
            </a:lvl6pPr>
            <a:lvl7pPr marL="2992808" indent="-229237" defTabSz="929681" eaLnBrk="0" fontAlgn="base" hangingPunct="0">
              <a:spcBef>
                <a:spcPct val="30000"/>
              </a:spcBef>
              <a:spcAft>
                <a:spcPct val="0"/>
              </a:spcAft>
              <a:defRPr sz="1200">
                <a:solidFill>
                  <a:schemeClr val="tx1"/>
                </a:solidFill>
                <a:latin typeface="Arial" charset="0"/>
              </a:defRPr>
            </a:lvl7pPr>
            <a:lvl8pPr marL="3451281" indent="-229237" defTabSz="929681" eaLnBrk="0" fontAlgn="base" hangingPunct="0">
              <a:spcBef>
                <a:spcPct val="30000"/>
              </a:spcBef>
              <a:spcAft>
                <a:spcPct val="0"/>
              </a:spcAft>
              <a:defRPr sz="1200">
                <a:solidFill>
                  <a:schemeClr val="tx1"/>
                </a:solidFill>
                <a:latin typeface="Arial" charset="0"/>
              </a:defRPr>
            </a:lvl8pPr>
            <a:lvl9pPr marL="3909755" indent="-229237" defTabSz="92968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18</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0612" cy="3478212"/>
          </a:xfrm>
          <a:ln w="12700" cap="flat">
            <a:solidFill>
              <a:schemeClr val="tx1"/>
            </a:solidFill>
          </a:ln>
        </p:spPr>
      </p:sp>
      <p:sp>
        <p:nvSpPr>
          <p:cNvPr id="15364" name="Rectangle 3"/>
          <p:cNvSpPr>
            <a:spLocks noGrp="1" noChangeArrowheads="1"/>
          </p:cNvSpPr>
          <p:nvPr>
            <p:ph type="body" idx="1"/>
          </p:nvPr>
        </p:nvSpPr>
        <p:spPr>
          <a:xfrm>
            <a:off x="887424" y="4714879"/>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AT" sz="1200" dirty="0"/>
              <a:t>1 Auch Design Experiments oder Design Research, zentral Ausrichtung auf die Optimierung pädagogischer Interventionen.</a:t>
            </a:r>
          </a:p>
          <a:p>
            <a:r>
              <a:rPr lang="de-AT" sz="1200" dirty="0"/>
              <a:t>2 Ziel: innovative pädagogische Konzepte/Interventionen in einer realen Anwendungssituation systematisch erproben und verbessern (vgl. Bell 2004)</a:t>
            </a:r>
          </a:p>
          <a:p>
            <a:r>
              <a:rPr lang="de-AT" sz="1200" dirty="0"/>
              <a:t>3 Keine (bzw. nur geringe) empirisch geprüften Gestaltungsempfehlungen für Interventionen vorhanden</a:t>
            </a:r>
          </a:p>
          <a:p>
            <a:endParaRPr lang="de-AT" sz="1200" dirty="0"/>
          </a:p>
          <a:p>
            <a:r>
              <a:rPr lang="de-AT" sz="1200" dirty="0"/>
              <a:t>Gestaltungselemente für die didaktische Modellierung,</a:t>
            </a:r>
            <a:r>
              <a:rPr lang="de-AT" sz="1200" baseline="0" dirty="0"/>
              <a:t> Prototypen und Theorie als Ergebnis</a:t>
            </a:r>
            <a:endParaRPr lang="de-AT"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AT" sz="1200" dirty="0" err="1"/>
          </a:p>
          <a:p>
            <a:pPr marL="0" marR="0" lvl="0" indent="0" algn="l" defTabSz="914400" rtl="0" eaLnBrk="0" fontAlgn="base" latinLnBrk="0" hangingPunct="0">
              <a:lnSpc>
                <a:spcPct val="100000"/>
              </a:lnSpc>
              <a:spcBef>
                <a:spcPct val="30000"/>
              </a:spcBef>
              <a:spcAft>
                <a:spcPct val="0"/>
              </a:spcAft>
              <a:buClrTx/>
              <a:buSzTx/>
              <a:buFontTx/>
              <a:buNone/>
              <a:tabLst/>
              <a:defRPr/>
            </a:pPr>
            <a:r>
              <a:rPr lang="de-AT" sz="1200" dirty="0" err="1"/>
              <a:t>Kontextualisierte</a:t>
            </a:r>
            <a:r>
              <a:rPr lang="de-AT" sz="1200" dirty="0"/>
              <a:t> Theorien (</a:t>
            </a:r>
            <a:r>
              <a:rPr lang="de-AT" sz="1200" dirty="0" err="1"/>
              <a:t>Edelson</a:t>
            </a:r>
            <a:r>
              <a:rPr lang="de-AT" sz="1200" dirty="0"/>
              <a:t> 2002): Erklären, wie die Intervention funktioniert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AT" sz="1200" dirty="0"/>
          </a:p>
          <a:p>
            <a:r>
              <a:rPr lang="de-AT" sz="1200" dirty="0"/>
              <a:t>Hier: Intervention Service-Learning</a:t>
            </a:r>
            <a:r>
              <a:rPr lang="de-AT" sz="1200" baseline="0" dirty="0"/>
              <a:t> über 4 Semester</a:t>
            </a:r>
            <a:endParaRPr lang="de-AT" sz="1200" dirty="0"/>
          </a:p>
          <a:p>
            <a:endParaRPr lang="de-AT" dirty="0"/>
          </a:p>
          <a:p>
            <a:endParaRPr lang="de-AT" dirty="0"/>
          </a:p>
          <a:p>
            <a:endParaRPr lang="de-AT" dirty="0"/>
          </a:p>
        </p:txBody>
      </p:sp>
    </p:spTree>
    <p:extLst>
      <p:ext uri="{BB962C8B-B14F-4D97-AF65-F5344CB8AC3E}">
        <p14:creationId xmlns:p14="http://schemas.microsoft.com/office/powerpoint/2010/main" val="3117665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sind die GE an denen ich drehen</a:t>
            </a:r>
            <a:r>
              <a:rPr lang="de-AT" baseline="0" dirty="0"/>
              <a:t> kann? Bzw. was bestimmt die didaktische Modellierung</a:t>
            </a:r>
            <a:endParaRPr lang="de-AT" dirty="0"/>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19</a:t>
            </a:fld>
            <a:endParaRPr lang="de-AT"/>
          </a:p>
        </p:txBody>
      </p:sp>
    </p:spTree>
    <p:extLst>
      <p:ext uri="{BB962C8B-B14F-4D97-AF65-F5344CB8AC3E}">
        <p14:creationId xmlns:p14="http://schemas.microsoft.com/office/powerpoint/2010/main" val="244164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ist ein Lernraum? </a:t>
            </a:r>
          </a:p>
          <a:p>
            <a:endParaRPr lang="de-AT" dirty="0"/>
          </a:p>
          <a:p>
            <a:r>
              <a:rPr lang="de-AT" dirty="0"/>
              <a:t>Unterschiedliche Zugänge/Verwendungen:</a:t>
            </a:r>
          </a:p>
          <a:p>
            <a:r>
              <a:rPr lang="de-AT" dirty="0"/>
              <a:t>Lederer</a:t>
            </a:r>
            <a:r>
              <a:rPr lang="de-AT" baseline="0" dirty="0"/>
              <a:t> spricht LR als Teil der öffentlichen Baukultur,</a:t>
            </a:r>
          </a:p>
          <a:p>
            <a:r>
              <a:rPr lang="de-AT" baseline="0" dirty="0"/>
              <a:t>Kohl-Frey UB als LR</a:t>
            </a:r>
          </a:p>
          <a:p>
            <a:r>
              <a:rPr lang="de-AT" baseline="0" dirty="0"/>
              <a:t>Raum als „dritter Pädagoge“ nach </a:t>
            </a:r>
            <a:r>
              <a:rPr lang="de-AT" baseline="0" dirty="0" err="1"/>
              <a:t>Malaguzzi</a:t>
            </a:r>
            <a:endParaRPr lang="de-AT" baseline="0" dirty="0"/>
          </a:p>
          <a:p>
            <a:r>
              <a:rPr lang="de-AT" baseline="0" dirty="0"/>
              <a:t>Bis zu den stark diskutierten virtuellen Lernräumen (Schlenker, </a:t>
            </a:r>
            <a:r>
              <a:rPr lang="de-AT" baseline="0" dirty="0" err="1"/>
              <a:t>Thissen</a:t>
            </a:r>
            <a:r>
              <a:rPr lang="de-AT" baseline="0" dirty="0"/>
              <a:t>)</a:t>
            </a:r>
            <a:endParaRPr lang="de-AT" dirty="0"/>
          </a:p>
          <a:p>
            <a:endParaRPr lang="de-AT" dirty="0"/>
          </a:p>
          <a:p>
            <a:r>
              <a:rPr lang="de-AT" dirty="0"/>
              <a:t>Ich habe über</a:t>
            </a:r>
            <a:r>
              <a:rPr lang="de-AT" baseline="0" dirty="0"/>
              <a:t> den </a:t>
            </a:r>
            <a:r>
              <a:rPr lang="de-AT" dirty="0"/>
              <a:t>Raumbegriff von Löw eine etwas andere Sichtweise</a:t>
            </a:r>
            <a:r>
              <a:rPr lang="de-AT" baseline="0" dirty="0"/>
              <a:t> gewählt</a:t>
            </a:r>
            <a:endParaRPr lang="de-AT" dirty="0"/>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2</a:t>
            </a:fld>
            <a:endParaRPr lang="de-AT"/>
          </a:p>
        </p:txBody>
      </p:sp>
    </p:spTree>
    <p:extLst>
      <p:ext uri="{BB962C8B-B14F-4D97-AF65-F5344CB8AC3E}">
        <p14:creationId xmlns:p14="http://schemas.microsoft.com/office/powerpoint/2010/main" val="1285387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9681" eaLnBrk="0" hangingPunct="0">
              <a:spcBef>
                <a:spcPct val="30000"/>
              </a:spcBef>
              <a:defRPr sz="1200">
                <a:solidFill>
                  <a:schemeClr val="tx1"/>
                </a:solidFill>
                <a:latin typeface="Arial" charset="0"/>
              </a:defRPr>
            </a:lvl1pPr>
            <a:lvl2pPr marL="749795" indent="-288138" algn="l" defTabSz="929681" eaLnBrk="0" hangingPunct="0">
              <a:spcBef>
                <a:spcPct val="30000"/>
              </a:spcBef>
              <a:defRPr sz="1200">
                <a:solidFill>
                  <a:schemeClr val="tx1"/>
                </a:solidFill>
                <a:latin typeface="Arial" charset="0"/>
              </a:defRPr>
            </a:lvl2pPr>
            <a:lvl3pPr marL="1152550" indent="-229237" algn="l" defTabSz="929681" eaLnBrk="0" hangingPunct="0">
              <a:spcBef>
                <a:spcPct val="30000"/>
              </a:spcBef>
              <a:defRPr sz="1200">
                <a:solidFill>
                  <a:schemeClr val="tx1"/>
                </a:solidFill>
                <a:latin typeface="Arial" charset="0"/>
              </a:defRPr>
            </a:lvl3pPr>
            <a:lvl4pPr marL="1614207" indent="-229237" algn="l" defTabSz="929681" eaLnBrk="0" hangingPunct="0">
              <a:spcBef>
                <a:spcPct val="30000"/>
              </a:spcBef>
              <a:defRPr sz="1200">
                <a:solidFill>
                  <a:schemeClr val="tx1"/>
                </a:solidFill>
                <a:latin typeface="Arial" charset="0"/>
              </a:defRPr>
            </a:lvl4pPr>
            <a:lvl5pPr marL="2075863" indent="-229237" algn="l" defTabSz="929681" eaLnBrk="0" hangingPunct="0">
              <a:spcBef>
                <a:spcPct val="30000"/>
              </a:spcBef>
              <a:defRPr sz="1200">
                <a:solidFill>
                  <a:schemeClr val="tx1"/>
                </a:solidFill>
                <a:latin typeface="Arial" charset="0"/>
              </a:defRPr>
            </a:lvl5pPr>
            <a:lvl6pPr marL="2534336" indent="-229237" defTabSz="929681" eaLnBrk="0" fontAlgn="base" hangingPunct="0">
              <a:spcBef>
                <a:spcPct val="30000"/>
              </a:spcBef>
              <a:spcAft>
                <a:spcPct val="0"/>
              </a:spcAft>
              <a:defRPr sz="1200">
                <a:solidFill>
                  <a:schemeClr val="tx1"/>
                </a:solidFill>
                <a:latin typeface="Arial" charset="0"/>
              </a:defRPr>
            </a:lvl6pPr>
            <a:lvl7pPr marL="2992808" indent="-229237" defTabSz="929681" eaLnBrk="0" fontAlgn="base" hangingPunct="0">
              <a:spcBef>
                <a:spcPct val="30000"/>
              </a:spcBef>
              <a:spcAft>
                <a:spcPct val="0"/>
              </a:spcAft>
              <a:defRPr sz="1200">
                <a:solidFill>
                  <a:schemeClr val="tx1"/>
                </a:solidFill>
                <a:latin typeface="Arial" charset="0"/>
              </a:defRPr>
            </a:lvl7pPr>
            <a:lvl8pPr marL="3451281" indent="-229237" defTabSz="929681" eaLnBrk="0" fontAlgn="base" hangingPunct="0">
              <a:spcBef>
                <a:spcPct val="30000"/>
              </a:spcBef>
              <a:spcAft>
                <a:spcPct val="0"/>
              </a:spcAft>
              <a:defRPr sz="1200">
                <a:solidFill>
                  <a:schemeClr val="tx1"/>
                </a:solidFill>
                <a:latin typeface="Arial" charset="0"/>
              </a:defRPr>
            </a:lvl8pPr>
            <a:lvl9pPr marL="3909755" indent="-229237" defTabSz="92968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20</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0612" cy="3478212"/>
          </a:xfrm>
          <a:ln w="12700" cap="flat">
            <a:solidFill>
              <a:schemeClr val="tx1"/>
            </a:solidFill>
          </a:ln>
        </p:spPr>
      </p:sp>
      <p:sp>
        <p:nvSpPr>
          <p:cNvPr id="15364" name="Rectangle 3"/>
          <p:cNvSpPr>
            <a:spLocks noGrp="1" noChangeArrowheads="1"/>
          </p:cNvSpPr>
          <p:nvPr>
            <p:ph type="body" idx="1"/>
          </p:nvPr>
        </p:nvSpPr>
        <p:spPr>
          <a:xfrm>
            <a:off x="887424" y="4714879"/>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lstStyle/>
          <a:p>
            <a:pPr defTabSz="914054">
              <a:defRPr/>
            </a:pPr>
            <a:endParaRPr lang="de-AT" dirty="0"/>
          </a:p>
        </p:txBody>
      </p:sp>
    </p:spTree>
    <p:extLst>
      <p:ext uri="{BB962C8B-B14F-4D97-AF65-F5344CB8AC3E}">
        <p14:creationId xmlns:p14="http://schemas.microsoft.com/office/powerpoint/2010/main" val="57245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9681" eaLnBrk="0" hangingPunct="0">
              <a:spcBef>
                <a:spcPct val="30000"/>
              </a:spcBef>
              <a:defRPr sz="1200">
                <a:solidFill>
                  <a:schemeClr val="tx1"/>
                </a:solidFill>
                <a:latin typeface="Arial" charset="0"/>
              </a:defRPr>
            </a:lvl1pPr>
            <a:lvl2pPr marL="749795" indent="-288138" algn="l" defTabSz="929681" eaLnBrk="0" hangingPunct="0">
              <a:spcBef>
                <a:spcPct val="30000"/>
              </a:spcBef>
              <a:defRPr sz="1200">
                <a:solidFill>
                  <a:schemeClr val="tx1"/>
                </a:solidFill>
                <a:latin typeface="Arial" charset="0"/>
              </a:defRPr>
            </a:lvl2pPr>
            <a:lvl3pPr marL="1152550" indent="-229237" algn="l" defTabSz="929681" eaLnBrk="0" hangingPunct="0">
              <a:spcBef>
                <a:spcPct val="30000"/>
              </a:spcBef>
              <a:defRPr sz="1200">
                <a:solidFill>
                  <a:schemeClr val="tx1"/>
                </a:solidFill>
                <a:latin typeface="Arial" charset="0"/>
              </a:defRPr>
            </a:lvl3pPr>
            <a:lvl4pPr marL="1614207" indent="-229237" algn="l" defTabSz="929681" eaLnBrk="0" hangingPunct="0">
              <a:spcBef>
                <a:spcPct val="30000"/>
              </a:spcBef>
              <a:defRPr sz="1200">
                <a:solidFill>
                  <a:schemeClr val="tx1"/>
                </a:solidFill>
                <a:latin typeface="Arial" charset="0"/>
              </a:defRPr>
            </a:lvl4pPr>
            <a:lvl5pPr marL="2075863" indent="-229237" algn="l" defTabSz="929681" eaLnBrk="0" hangingPunct="0">
              <a:spcBef>
                <a:spcPct val="30000"/>
              </a:spcBef>
              <a:defRPr sz="1200">
                <a:solidFill>
                  <a:schemeClr val="tx1"/>
                </a:solidFill>
                <a:latin typeface="Arial" charset="0"/>
              </a:defRPr>
            </a:lvl5pPr>
            <a:lvl6pPr marL="2534336" indent="-229237" defTabSz="929681" eaLnBrk="0" fontAlgn="base" hangingPunct="0">
              <a:spcBef>
                <a:spcPct val="30000"/>
              </a:spcBef>
              <a:spcAft>
                <a:spcPct val="0"/>
              </a:spcAft>
              <a:defRPr sz="1200">
                <a:solidFill>
                  <a:schemeClr val="tx1"/>
                </a:solidFill>
                <a:latin typeface="Arial" charset="0"/>
              </a:defRPr>
            </a:lvl6pPr>
            <a:lvl7pPr marL="2992808" indent="-229237" defTabSz="929681" eaLnBrk="0" fontAlgn="base" hangingPunct="0">
              <a:spcBef>
                <a:spcPct val="30000"/>
              </a:spcBef>
              <a:spcAft>
                <a:spcPct val="0"/>
              </a:spcAft>
              <a:defRPr sz="1200">
                <a:solidFill>
                  <a:schemeClr val="tx1"/>
                </a:solidFill>
                <a:latin typeface="Arial" charset="0"/>
              </a:defRPr>
            </a:lvl7pPr>
            <a:lvl8pPr marL="3451281" indent="-229237" defTabSz="929681" eaLnBrk="0" fontAlgn="base" hangingPunct="0">
              <a:spcBef>
                <a:spcPct val="30000"/>
              </a:spcBef>
              <a:spcAft>
                <a:spcPct val="0"/>
              </a:spcAft>
              <a:defRPr sz="1200">
                <a:solidFill>
                  <a:schemeClr val="tx1"/>
                </a:solidFill>
                <a:latin typeface="Arial" charset="0"/>
              </a:defRPr>
            </a:lvl8pPr>
            <a:lvl9pPr marL="3909755" indent="-229237" defTabSz="92968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21</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0612" cy="3478212"/>
          </a:xfrm>
          <a:ln w="12700" cap="flat">
            <a:solidFill>
              <a:schemeClr val="tx1"/>
            </a:solidFill>
          </a:ln>
        </p:spPr>
      </p:sp>
      <p:sp>
        <p:nvSpPr>
          <p:cNvPr id="15364" name="Rectangle 3"/>
          <p:cNvSpPr>
            <a:spLocks noGrp="1" noChangeArrowheads="1"/>
          </p:cNvSpPr>
          <p:nvPr>
            <p:ph type="body" idx="1"/>
          </p:nvPr>
        </p:nvSpPr>
        <p:spPr>
          <a:xfrm>
            <a:off x="887424" y="4714879"/>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lstStyle/>
          <a:p>
            <a:pPr rtl="0" eaLnBrk="1" fontAlgn="t" latinLnBrk="0" hangingPunct="1"/>
            <a:r>
              <a:rPr lang="de-AT" sz="1200" b="0" i="0" u="none" strike="noStrike" kern="1200" dirty="0">
                <a:solidFill>
                  <a:schemeClr val="tx1"/>
                </a:solidFill>
                <a:effectLst/>
                <a:latin typeface="Arial" charset="0"/>
                <a:ea typeface="+mn-ea"/>
                <a:cs typeface="+mn-cs"/>
              </a:rPr>
              <a:t>Nehme 2</a:t>
            </a:r>
            <a:r>
              <a:rPr lang="de-AT" sz="1200" b="0" i="0" u="none" strike="noStrike" kern="1200" baseline="0" dirty="0">
                <a:solidFill>
                  <a:schemeClr val="tx1"/>
                </a:solidFill>
                <a:effectLst/>
                <a:latin typeface="Arial" charset="0"/>
                <a:ea typeface="+mn-ea"/>
                <a:cs typeface="+mn-cs"/>
              </a:rPr>
              <a:t> GE heraus!</a:t>
            </a:r>
            <a:endParaRPr lang="de-AT" sz="1200" b="0" i="0" u="none" strike="noStrike" kern="1200" dirty="0">
              <a:solidFill>
                <a:schemeClr val="tx1"/>
              </a:solidFill>
              <a:effectLst/>
              <a:latin typeface="Arial" charset="0"/>
              <a:ea typeface="+mn-ea"/>
              <a:cs typeface="+mn-cs"/>
            </a:endParaRPr>
          </a:p>
          <a:p>
            <a:pPr rtl="0" eaLnBrk="1" fontAlgn="t" latinLnBrk="0" hangingPunct="1"/>
            <a:r>
              <a:rPr lang="de-AT" sz="1200" b="0" i="0" u="none" strike="noStrike" kern="1200" dirty="0">
                <a:solidFill>
                  <a:schemeClr val="tx1"/>
                </a:solidFill>
                <a:effectLst/>
                <a:latin typeface="Arial" charset="0"/>
                <a:ea typeface="+mn-ea"/>
                <a:cs typeface="+mn-cs"/>
              </a:rPr>
              <a:t>Offene Problemsituation: Fall</a:t>
            </a:r>
            <a:r>
              <a:rPr lang="de-AT" sz="1200" b="0" i="0" u="none" strike="noStrike" kern="1200" baseline="0" dirty="0">
                <a:solidFill>
                  <a:schemeClr val="tx1"/>
                </a:solidFill>
                <a:effectLst/>
                <a:latin typeface="Arial" charset="0"/>
                <a:ea typeface="+mn-ea"/>
                <a:cs typeface="+mn-cs"/>
              </a:rPr>
              <a:t> 1: </a:t>
            </a:r>
            <a:r>
              <a:rPr lang="de-AT" sz="1200" b="0" i="0" u="none" strike="noStrike" kern="1200" dirty="0">
                <a:solidFill>
                  <a:schemeClr val="tx1"/>
                </a:solidFill>
                <a:effectLst/>
                <a:latin typeface="Arial" charset="0"/>
                <a:ea typeface="+mn-ea"/>
                <a:cs typeface="+mn-cs"/>
              </a:rPr>
              <a:t>Absprache mit den Organisationen vor LV-Beginn über die genaue Problemstellung, </a:t>
            </a:r>
            <a:r>
              <a:rPr lang="de-AT" sz="1200" b="0" i="0" u="none" strike="noStrike" kern="1200" baseline="0" dirty="0">
                <a:solidFill>
                  <a:schemeClr val="tx1"/>
                </a:solidFill>
                <a:effectLst/>
                <a:latin typeface="Arial" charset="0"/>
                <a:ea typeface="+mn-ea"/>
                <a:cs typeface="+mn-cs"/>
              </a:rPr>
              <a:t>Ende: Ping-</a:t>
            </a:r>
            <a:r>
              <a:rPr lang="de-AT" sz="1200" b="0" i="0" u="none" strike="noStrike" kern="1200" baseline="0" dirty="0" err="1">
                <a:solidFill>
                  <a:schemeClr val="tx1"/>
                </a:solidFill>
                <a:effectLst/>
                <a:latin typeface="Arial" charset="0"/>
                <a:ea typeface="+mn-ea"/>
                <a:cs typeface="+mn-cs"/>
              </a:rPr>
              <a:t>Pong</a:t>
            </a:r>
            <a:endParaRPr lang="de-AT" sz="1200" b="0" i="0" u="none" strike="noStrike" kern="1200" dirty="0">
              <a:solidFill>
                <a:schemeClr val="tx1"/>
              </a:solidFill>
              <a:effectLst/>
              <a:latin typeface="Arial" charset="0"/>
              <a:ea typeface="+mn-ea"/>
              <a:cs typeface="+mn-cs"/>
            </a:endParaRPr>
          </a:p>
          <a:p>
            <a:pPr rtl="0" eaLnBrk="1" fontAlgn="t" latinLnBrk="0" hangingPunct="1"/>
            <a:r>
              <a:rPr lang="de-AT" sz="1200" b="0" i="0" u="none" strike="noStrike" kern="1200" dirty="0">
                <a:solidFill>
                  <a:schemeClr val="tx1"/>
                </a:solidFill>
                <a:effectLst/>
                <a:latin typeface="Arial" charset="0"/>
                <a:ea typeface="+mn-ea"/>
                <a:cs typeface="+mn-cs"/>
              </a:rPr>
              <a:t>Fall 2:Transparenz dass es zwei Ansprech-</a:t>
            </a:r>
            <a:r>
              <a:rPr lang="de-AT" sz="1200" b="0" i="0" u="none" strike="noStrike" kern="1200" dirty="0" err="1">
                <a:solidFill>
                  <a:schemeClr val="tx1"/>
                </a:solidFill>
                <a:effectLst/>
                <a:latin typeface="Arial" charset="0"/>
                <a:ea typeface="+mn-ea"/>
                <a:cs typeface="+mn-cs"/>
              </a:rPr>
              <a:t>partnerInnen</a:t>
            </a:r>
            <a:r>
              <a:rPr lang="de-AT" sz="1200" b="0" i="0" u="none" strike="noStrike" kern="1200" dirty="0">
                <a:solidFill>
                  <a:schemeClr val="tx1"/>
                </a:solidFill>
                <a:effectLst/>
                <a:latin typeface="Arial" charset="0"/>
                <a:ea typeface="+mn-ea"/>
                <a:cs typeface="+mn-cs"/>
              </a:rPr>
              <a:t> gibt,</a:t>
            </a:r>
            <a:r>
              <a:rPr lang="de-AT" sz="1200" b="0" i="0" u="none" strike="noStrike" kern="1200" baseline="0" dirty="0">
                <a:solidFill>
                  <a:schemeClr val="tx1"/>
                </a:solidFill>
                <a:effectLst/>
                <a:latin typeface="Arial" charset="0"/>
                <a:ea typeface="+mn-ea"/>
                <a:cs typeface="+mn-cs"/>
              </a:rPr>
              <a:t> Ende: Projekt ist nicht klar, Problemstellung zu offen, (1) Handeln unter Unsicherheit</a:t>
            </a:r>
          </a:p>
          <a:p>
            <a:pPr marL="0" marR="0" lvl="0" indent="0" algn="l" defTabSz="914400" rtl="0" eaLnBrk="1" fontAlgn="t" latinLnBrk="0" hangingPunct="1">
              <a:lnSpc>
                <a:spcPct val="100000"/>
              </a:lnSpc>
              <a:spcBef>
                <a:spcPct val="30000"/>
              </a:spcBef>
              <a:spcAft>
                <a:spcPct val="0"/>
              </a:spcAft>
              <a:buClrTx/>
              <a:buSzTx/>
              <a:buFontTx/>
              <a:buNone/>
              <a:tabLst/>
              <a:defRPr/>
            </a:pPr>
            <a:r>
              <a:rPr lang="de-AT" sz="1200" b="0" i="0" u="none" strike="noStrike" kern="1200" baseline="0" dirty="0">
                <a:solidFill>
                  <a:schemeClr val="tx1"/>
                </a:solidFill>
                <a:effectLst/>
                <a:latin typeface="Arial" charset="0"/>
                <a:ea typeface="+mn-ea"/>
                <a:cs typeface="+mn-cs"/>
              </a:rPr>
              <a:t>Fall 3: Problemstellung nicht geklärt, Unsicherheit vergrößert, (2) Ausmaß der Steuerung (</a:t>
            </a:r>
            <a:r>
              <a:rPr lang="de-AT" sz="1200" b="0" i="0" u="none" strike="noStrike" kern="1200" dirty="0">
                <a:solidFill>
                  <a:schemeClr val="tx1"/>
                </a:solidFill>
                <a:effectLst/>
                <a:latin typeface="Arial" charset="0"/>
                <a:ea typeface="+mn-ea"/>
                <a:cs typeface="+mn-cs"/>
              </a:rPr>
              <a:t>Projektsteuerung wurde stärker an die Organisationen gegeben)</a:t>
            </a:r>
          </a:p>
          <a:p>
            <a:pPr rtl="0" eaLnBrk="1" fontAlgn="t" latinLnBrk="0" hangingPunct="1"/>
            <a:r>
              <a:rPr lang="de-AT" sz="1200" b="0" i="0" u="none" strike="noStrike" kern="1200" baseline="0" dirty="0">
                <a:solidFill>
                  <a:schemeClr val="tx1"/>
                </a:solidFill>
                <a:effectLst/>
                <a:latin typeface="Arial" charset="0"/>
                <a:ea typeface="+mn-ea"/>
                <a:cs typeface="+mn-cs"/>
              </a:rPr>
              <a:t>und mehr (3) Individuelles Coaching/Beratung</a:t>
            </a:r>
          </a:p>
          <a:p>
            <a:pPr rtl="0" eaLnBrk="1" fontAlgn="t" latinLnBrk="0" hangingPunct="1"/>
            <a:endParaRPr lang="de-AT" altLang="de-DE" sz="1200" b="0" i="0" u="none" strike="noStrike" kern="1200" dirty="0">
              <a:solidFill>
                <a:schemeClr val="tx1"/>
              </a:solidFill>
              <a:effectLst/>
              <a:latin typeface="Arial" charset="0"/>
              <a:ea typeface="+mn-ea"/>
              <a:cs typeface="+mn-cs"/>
            </a:endParaRPr>
          </a:p>
          <a:p>
            <a:pPr rtl="0" eaLnBrk="1" fontAlgn="t" latinLnBrk="0" hangingPunct="1"/>
            <a:r>
              <a:rPr lang="de-AT" altLang="de-DE" sz="1200" b="0" i="0" u="none" strike="noStrike" kern="1200" dirty="0">
                <a:solidFill>
                  <a:schemeClr val="tx1"/>
                </a:solidFill>
                <a:effectLst/>
                <a:latin typeface="Arial" charset="0"/>
                <a:ea typeface="+mn-ea"/>
                <a:cs typeface="+mn-cs"/>
              </a:rPr>
              <a:t>Veränderungen über die Semester: Signifikante Unterschiede</a:t>
            </a:r>
            <a:r>
              <a:rPr lang="de-AT" altLang="de-DE" sz="1200" b="0" i="0" u="none" strike="noStrike" kern="1200" baseline="0" dirty="0">
                <a:solidFill>
                  <a:schemeClr val="tx1"/>
                </a:solidFill>
                <a:effectLst/>
                <a:latin typeface="Arial" charset="0"/>
                <a:ea typeface="+mn-ea"/>
                <a:cs typeface="+mn-cs"/>
              </a:rPr>
              <a:t> in den einzelnen Semestern gerade was die Selbstwirksamkeitserwartung betrifft, diese liegen, nach den Interviews ganz stark an diesen beiden </a:t>
            </a:r>
            <a:r>
              <a:rPr lang="de-AT" altLang="de-DE" sz="1200" b="0" i="0" u="none" strike="noStrike" kern="1200" baseline="0" dirty="0" err="1">
                <a:solidFill>
                  <a:schemeClr val="tx1"/>
                </a:solidFill>
                <a:effectLst/>
                <a:latin typeface="Arial" charset="0"/>
                <a:ea typeface="+mn-ea"/>
                <a:cs typeface="+mn-cs"/>
              </a:rPr>
              <a:t>Gestaltungslementen</a:t>
            </a:r>
            <a:endParaRPr lang="de-DE" altLang="de-DE" dirty="0"/>
          </a:p>
        </p:txBody>
      </p:sp>
    </p:spTree>
    <p:extLst>
      <p:ext uri="{BB962C8B-B14F-4D97-AF65-F5344CB8AC3E}">
        <p14:creationId xmlns:p14="http://schemas.microsoft.com/office/powerpoint/2010/main" val="61866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AT" baseline="0" dirty="0"/>
              <a:t>Etwas zur Wirksamkeit, aber Fokus auf die didaktische Modellierung</a:t>
            </a:r>
          </a:p>
          <a:p>
            <a:endParaRPr lang="de-AT" dirty="0"/>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22</a:t>
            </a:fld>
            <a:endParaRPr lang="de-AT"/>
          </a:p>
        </p:txBody>
      </p:sp>
    </p:spTree>
    <p:extLst>
      <p:ext uri="{BB962C8B-B14F-4D97-AF65-F5344CB8AC3E}">
        <p14:creationId xmlns:p14="http://schemas.microsoft.com/office/powerpoint/2010/main" val="354075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033" eaLnBrk="0" hangingPunct="0">
              <a:spcBef>
                <a:spcPct val="30000"/>
              </a:spcBef>
              <a:defRPr sz="1200">
                <a:solidFill>
                  <a:schemeClr val="tx1"/>
                </a:solidFill>
                <a:latin typeface="Arial" charset="0"/>
              </a:defRPr>
            </a:lvl1pPr>
            <a:lvl2pPr marL="750079" indent="-288247" algn="l" defTabSz="930033" eaLnBrk="0" hangingPunct="0">
              <a:spcBef>
                <a:spcPct val="30000"/>
              </a:spcBef>
              <a:defRPr sz="1200">
                <a:solidFill>
                  <a:schemeClr val="tx1"/>
                </a:solidFill>
                <a:latin typeface="Arial" charset="0"/>
              </a:defRPr>
            </a:lvl2pPr>
            <a:lvl3pPr marL="1152986" indent="-229323" algn="l" defTabSz="930033" eaLnBrk="0" hangingPunct="0">
              <a:spcBef>
                <a:spcPct val="30000"/>
              </a:spcBef>
              <a:defRPr sz="1200">
                <a:solidFill>
                  <a:schemeClr val="tx1"/>
                </a:solidFill>
                <a:latin typeface="Arial" charset="0"/>
              </a:defRPr>
            </a:lvl3pPr>
            <a:lvl4pPr marL="1614818" indent="-229323" algn="l" defTabSz="930033" eaLnBrk="0" hangingPunct="0">
              <a:spcBef>
                <a:spcPct val="30000"/>
              </a:spcBef>
              <a:defRPr sz="1200">
                <a:solidFill>
                  <a:schemeClr val="tx1"/>
                </a:solidFill>
                <a:latin typeface="Arial" charset="0"/>
              </a:defRPr>
            </a:lvl4pPr>
            <a:lvl5pPr marL="2076649" indent="-229323" algn="l" defTabSz="930033" eaLnBrk="0" hangingPunct="0">
              <a:spcBef>
                <a:spcPct val="30000"/>
              </a:spcBef>
              <a:defRPr sz="1200">
                <a:solidFill>
                  <a:schemeClr val="tx1"/>
                </a:solidFill>
                <a:latin typeface="Arial" charset="0"/>
              </a:defRPr>
            </a:lvl5pPr>
            <a:lvl6pPr marL="2535296" indent="-229323" defTabSz="930033" eaLnBrk="0" fontAlgn="base" hangingPunct="0">
              <a:spcBef>
                <a:spcPct val="30000"/>
              </a:spcBef>
              <a:spcAft>
                <a:spcPct val="0"/>
              </a:spcAft>
              <a:defRPr sz="1200">
                <a:solidFill>
                  <a:schemeClr val="tx1"/>
                </a:solidFill>
                <a:latin typeface="Arial" charset="0"/>
              </a:defRPr>
            </a:lvl6pPr>
            <a:lvl7pPr marL="2993942" indent="-229323" defTabSz="930033" eaLnBrk="0" fontAlgn="base" hangingPunct="0">
              <a:spcBef>
                <a:spcPct val="30000"/>
              </a:spcBef>
              <a:spcAft>
                <a:spcPct val="0"/>
              </a:spcAft>
              <a:defRPr sz="1200">
                <a:solidFill>
                  <a:schemeClr val="tx1"/>
                </a:solidFill>
                <a:latin typeface="Arial" charset="0"/>
              </a:defRPr>
            </a:lvl7pPr>
            <a:lvl8pPr marL="3452588" indent="-229323" defTabSz="930033" eaLnBrk="0" fontAlgn="base" hangingPunct="0">
              <a:spcBef>
                <a:spcPct val="30000"/>
              </a:spcBef>
              <a:spcAft>
                <a:spcPct val="0"/>
              </a:spcAft>
              <a:defRPr sz="1200">
                <a:solidFill>
                  <a:schemeClr val="tx1"/>
                </a:solidFill>
                <a:latin typeface="Arial" charset="0"/>
              </a:defRPr>
            </a:lvl8pPr>
            <a:lvl9pPr marL="3911235" indent="-229323" defTabSz="93003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23</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2200" cy="3478212"/>
          </a:xfrm>
          <a:ln w="12700" cap="flat">
            <a:solidFill>
              <a:schemeClr val="tx1"/>
            </a:solidFill>
          </a:ln>
        </p:spPr>
      </p:sp>
      <p:sp>
        <p:nvSpPr>
          <p:cNvPr id="15364" name="Rectangle 3"/>
          <p:cNvSpPr>
            <a:spLocks noGrp="1" noChangeArrowheads="1"/>
          </p:cNvSpPr>
          <p:nvPr>
            <p:ph type="body" idx="1"/>
          </p:nvPr>
        </p:nvSpPr>
        <p:spPr>
          <a:xfrm>
            <a:off x="887415" y="4714878"/>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1" tIns="47841" rIns="95681" bIns="47841"/>
          <a:lstStyle/>
          <a:p>
            <a:pPr eaLnBrk="1" hangingPunct="1"/>
            <a:endParaRPr lang="de-DE" altLang="de-DE" dirty="0"/>
          </a:p>
        </p:txBody>
      </p:sp>
    </p:spTree>
    <p:extLst>
      <p:ext uri="{BB962C8B-B14F-4D97-AF65-F5344CB8AC3E}">
        <p14:creationId xmlns:p14="http://schemas.microsoft.com/office/powerpoint/2010/main" val="3883457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033" eaLnBrk="0" hangingPunct="0">
              <a:spcBef>
                <a:spcPct val="30000"/>
              </a:spcBef>
              <a:defRPr sz="1200">
                <a:solidFill>
                  <a:schemeClr val="tx1"/>
                </a:solidFill>
                <a:latin typeface="Arial" charset="0"/>
              </a:defRPr>
            </a:lvl1pPr>
            <a:lvl2pPr marL="750079" indent="-288247" algn="l" defTabSz="930033" eaLnBrk="0" hangingPunct="0">
              <a:spcBef>
                <a:spcPct val="30000"/>
              </a:spcBef>
              <a:defRPr sz="1200">
                <a:solidFill>
                  <a:schemeClr val="tx1"/>
                </a:solidFill>
                <a:latin typeface="Arial" charset="0"/>
              </a:defRPr>
            </a:lvl2pPr>
            <a:lvl3pPr marL="1152986" indent="-229323" algn="l" defTabSz="930033" eaLnBrk="0" hangingPunct="0">
              <a:spcBef>
                <a:spcPct val="30000"/>
              </a:spcBef>
              <a:defRPr sz="1200">
                <a:solidFill>
                  <a:schemeClr val="tx1"/>
                </a:solidFill>
                <a:latin typeface="Arial" charset="0"/>
              </a:defRPr>
            </a:lvl3pPr>
            <a:lvl4pPr marL="1614818" indent="-229323" algn="l" defTabSz="930033" eaLnBrk="0" hangingPunct="0">
              <a:spcBef>
                <a:spcPct val="30000"/>
              </a:spcBef>
              <a:defRPr sz="1200">
                <a:solidFill>
                  <a:schemeClr val="tx1"/>
                </a:solidFill>
                <a:latin typeface="Arial" charset="0"/>
              </a:defRPr>
            </a:lvl4pPr>
            <a:lvl5pPr marL="2076649" indent="-229323" algn="l" defTabSz="930033" eaLnBrk="0" hangingPunct="0">
              <a:spcBef>
                <a:spcPct val="30000"/>
              </a:spcBef>
              <a:defRPr sz="1200">
                <a:solidFill>
                  <a:schemeClr val="tx1"/>
                </a:solidFill>
                <a:latin typeface="Arial" charset="0"/>
              </a:defRPr>
            </a:lvl5pPr>
            <a:lvl6pPr marL="2535296" indent="-229323" defTabSz="930033" eaLnBrk="0" fontAlgn="base" hangingPunct="0">
              <a:spcBef>
                <a:spcPct val="30000"/>
              </a:spcBef>
              <a:spcAft>
                <a:spcPct val="0"/>
              </a:spcAft>
              <a:defRPr sz="1200">
                <a:solidFill>
                  <a:schemeClr val="tx1"/>
                </a:solidFill>
                <a:latin typeface="Arial" charset="0"/>
              </a:defRPr>
            </a:lvl6pPr>
            <a:lvl7pPr marL="2993942" indent="-229323" defTabSz="930033" eaLnBrk="0" fontAlgn="base" hangingPunct="0">
              <a:spcBef>
                <a:spcPct val="30000"/>
              </a:spcBef>
              <a:spcAft>
                <a:spcPct val="0"/>
              </a:spcAft>
              <a:defRPr sz="1200">
                <a:solidFill>
                  <a:schemeClr val="tx1"/>
                </a:solidFill>
                <a:latin typeface="Arial" charset="0"/>
              </a:defRPr>
            </a:lvl7pPr>
            <a:lvl8pPr marL="3452588" indent="-229323" defTabSz="930033" eaLnBrk="0" fontAlgn="base" hangingPunct="0">
              <a:spcBef>
                <a:spcPct val="30000"/>
              </a:spcBef>
              <a:spcAft>
                <a:spcPct val="0"/>
              </a:spcAft>
              <a:defRPr sz="1200">
                <a:solidFill>
                  <a:schemeClr val="tx1"/>
                </a:solidFill>
                <a:latin typeface="Arial" charset="0"/>
              </a:defRPr>
            </a:lvl8pPr>
            <a:lvl9pPr marL="3911235" indent="-229323" defTabSz="93003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24</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2200" cy="3478212"/>
          </a:xfrm>
          <a:ln w="12700" cap="flat">
            <a:solidFill>
              <a:schemeClr val="tx1"/>
            </a:solidFill>
          </a:ln>
        </p:spPr>
      </p:sp>
      <p:sp>
        <p:nvSpPr>
          <p:cNvPr id="15364" name="Rectangle 3"/>
          <p:cNvSpPr>
            <a:spLocks noGrp="1" noChangeArrowheads="1"/>
          </p:cNvSpPr>
          <p:nvPr>
            <p:ph type="body" idx="1"/>
          </p:nvPr>
        </p:nvSpPr>
        <p:spPr>
          <a:xfrm>
            <a:off x="887415" y="4714878"/>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1" tIns="47841" rIns="95681" bIns="47841"/>
          <a:lstStyle/>
          <a:p>
            <a:pPr eaLnBrk="1" hangingPunct="1"/>
            <a:endParaRPr lang="de-DE" altLang="de-DE"/>
          </a:p>
        </p:txBody>
      </p:sp>
    </p:spTree>
    <p:extLst>
      <p:ext uri="{BB962C8B-B14F-4D97-AF65-F5344CB8AC3E}">
        <p14:creationId xmlns:p14="http://schemas.microsoft.com/office/powerpoint/2010/main" val="2844830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491">
              <a:defRPr sz="2800">
                <a:solidFill>
                  <a:schemeClr val="tx1"/>
                </a:solidFill>
                <a:latin typeface="Arial" charset="0"/>
                <a:cs typeface="Arial" charset="0"/>
              </a:defRPr>
            </a:lvl1pPr>
            <a:lvl2pPr marL="742601" indent="-285616" defTabSz="923491">
              <a:defRPr sz="2800">
                <a:solidFill>
                  <a:schemeClr val="tx1"/>
                </a:solidFill>
                <a:latin typeface="Arial" charset="0"/>
                <a:cs typeface="Arial" charset="0"/>
              </a:defRPr>
            </a:lvl2pPr>
            <a:lvl3pPr marL="1142462" indent="-228493" defTabSz="923491">
              <a:defRPr sz="2800">
                <a:solidFill>
                  <a:schemeClr val="tx1"/>
                </a:solidFill>
                <a:latin typeface="Arial" charset="0"/>
                <a:cs typeface="Arial" charset="0"/>
              </a:defRPr>
            </a:lvl3pPr>
            <a:lvl4pPr marL="1599449" indent="-228493" defTabSz="923491">
              <a:defRPr sz="2800">
                <a:solidFill>
                  <a:schemeClr val="tx1"/>
                </a:solidFill>
                <a:latin typeface="Arial" charset="0"/>
                <a:cs typeface="Arial" charset="0"/>
              </a:defRPr>
            </a:lvl4pPr>
            <a:lvl5pPr marL="2056434" indent="-228493" defTabSz="923491">
              <a:defRPr sz="2800">
                <a:solidFill>
                  <a:schemeClr val="tx1"/>
                </a:solidFill>
                <a:latin typeface="Arial" charset="0"/>
                <a:cs typeface="Arial" charset="0"/>
              </a:defRPr>
            </a:lvl5pPr>
            <a:lvl6pPr marL="2513418" indent="-228493" defTabSz="923491" fontAlgn="base">
              <a:spcBef>
                <a:spcPct val="0"/>
              </a:spcBef>
              <a:spcAft>
                <a:spcPct val="0"/>
              </a:spcAft>
              <a:defRPr sz="2800">
                <a:solidFill>
                  <a:schemeClr val="tx1"/>
                </a:solidFill>
                <a:latin typeface="Arial" charset="0"/>
                <a:cs typeface="Arial" charset="0"/>
              </a:defRPr>
            </a:lvl6pPr>
            <a:lvl7pPr marL="2970404" indent="-228493" defTabSz="923491" fontAlgn="base">
              <a:spcBef>
                <a:spcPct val="0"/>
              </a:spcBef>
              <a:spcAft>
                <a:spcPct val="0"/>
              </a:spcAft>
              <a:defRPr sz="2800">
                <a:solidFill>
                  <a:schemeClr val="tx1"/>
                </a:solidFill>
                <a:latin typeface="Arial" charset="0"/>
                <a:cs typeface="Arial" charset="0"/>
              </a:defRPr>
            </a:lvl7pPr>
            <a:lvl8pPr marL="3427389" indent="-228493" defTabSz="923491" fontAlgn="base">
              <a:spcBef>
                <a:spcPct val="0"/>
              </a:spcBef>
              <a:spcAft>
                <a:spcPct val="0"/>
              </a:spcAft>
              <a:defRPr sz="2800">
                <a:solidFill>
                  <a:schemeClr val="tx1"/>
                </a:solidFill>
                <a:latin typeface="Arial" charset="0"/>
                <a:cs typeface="Arial" charset="0"/>
              </a:defRPr>
            </a:lvl8pPr>
            <a:lvl9pPr marL="3884373" indent="-228493" defTabSz="923491" fontAlgn="base">
              <a:spcBef>
                <a:spcPct val="0"/>
              </a:spcBef>
              <a:spcAft>
                <a:spcPct val="0"/>
              </a:spcAft>
              <a:defRPr sz="2800">
                <a:solidFill>
                  <a:schemeClr val="tx1"/>
                </a:solidFill>
                <a:latin typeface="Arial" charset="0"/>
                <a:cs typeface="Arial" charset="0"/>
              </a:defRPr>
            </a:lvl9pPr>
          </a:lstStyle>
          <a:p>
            <a:fld id="{52AF9644-11D0-4DAF-AD20-94F121938FB9}" type="slidenum">
              <a:rPr lang="de-AT" sz="1200"/>
              <a:pPr/>
              <a:t>25</a:t>
            </a:fld>
            <a:endParaRPr lang="de-AT" sz="1200" dirty="0"/>
          </a:p>
        </p:txBody>
      </p:sp>
      <p:sp>
        <p:nvSpPr>
          <p:cNvPr id="6146" name="Rectangle 7"/>
          <p:cNvSpPr txBox="1">
            <a:spLocks noGrp="1" noChangeArrowheads="1"/>
          </p:cNvSpPr>
          <p:nvPr/>
        </p:nvSpPr>
        <p:spPr bwMode="auto">
          <a:xfrm>
            <a:off x="3778436" y="9380621"/>
            <a:ext cx="2890665" cy="49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11" tIns="46156" rIns="92311" bIns="46156" anchor="b"/>
          <a:lstStyle>
            <a:lvl1pPr defTabSz="923925">
              <a:defRPr sz="2800">
                <a:solidFill>
                  <a:schemeClr val="tx1"/>
                </a:solidFill>
                <a:latin typeface="Arial" charset="0"/>
                <a:cs typeface="Arial" charset="0"/>
              </a:defRPr>
            </a:lvl1pPr>
            <a:lvl2pPr marL="742950" indent="-285750" defTabSz="923925">
              <a:defRPr sz="2800">
                <a:solidFill>
                  <a:schemeClr val="tx1"/>
                </a:solidFill>
                <a:latin typeface="Arial" charset="0"/>
                <a:cs typeface="Arial" charset="0"/>
              </a:defRPr>
            </a:lvl2pPr>
            <a:lvl3pPr marL="1143000" indent="-228600" defTabSz="923925">
              <a:defRPr sz="2800">
                <a:solidFill>
                  <a:schemeClr val="tx1"/>
                </a:solidFill>
                <a:latin typeface="Arial" charset="0"/>
                <a:cs typeface="Arial" charset="0"/>
              </a:defRPr>
            </a:lvl3pPr>
            <a:lvl4pPr marL="1600200" indent="-228600" defTabSz="923925">
              <a:defRPr sz="2800">
                <a:solidFill>
                  <a:schemeClr val="tx1"/>
                </a:solidFill>
                <a:latin typeface="Arial" charset="0"/>
                <a:cs typeface="Arial" charset="0"/>
              </a:defRPr>
            </a:lvl4pPr>
            <a:lvl5pPr marL="2057400" indent="-228600" defTabSz="923925">
              <a:defRPr sz="2800">
                <a:solidFill>
                  <a:schemeClr val="tx1"/>
                </a:solidFill>
                <a:latin typeface="Arial" charset="0"/>
                <a:cs typeface="Arial" charset="0"/>
              </a:defRPr>
            </a:lvl5pPr>
            <a:lvl6pPr marL="2514600" indent="-228600" defTabSz="923925" fontAlgn="base">
              <a:spcBef>
                <a:spcPct val="0"/>
              </a:spcBef>
              <a:spcAft>
                <a:spcPct val="0"/>
              </a:spcAft>
              <a:defRPr sz="2800">
                <a:solidFill>
                  <a:schemeClr val="tx1"/>
                </a:solidFill>
                <a:latin typeface="Arial" charset="0"/>
                <a:cs typeface="Arial" charset="0"/>
              </a:defRPr>
            </a:lvl6pPr>
            <a:lvl7pPr marL="2971800" indent="-228600" defTabSz="923925" fontAlgn="base">
              <a:spcBef>
                <a:spcPct val="0"/>
              </a:spcBef>
              <a:spcAft>
                <a:spcPct val="0"/>
              </a:spcAft>
              <a:defRPr sz="2800">
                <a:solidFill>
                  <a:schemeClr val="tx1"/>
                </a:solidFill>
                <a:latin typeface="Arial" charset="0"/>
                <a:cs typeface="Arial" charset="0"/>
              </a:defRPr>
            </a:lvl7pPr>
            <a:lvl8pPr marL="3429000" indent="-228600" defTabSz="923925" fontAlgn="base">
              <a:spcBef>
                <a:spcPct val="0"/>
              </a:spcBef>
              <a:spcAft>
                <a:spcPct val="0"/>
              </a:spcAft>
              <a:defRPr sz="2800">
                <a:solidFill>
                  <a:schemeClr val="tx1"/>
                </a:solidFill>
                <a:latin typeface="Arial" charset="0"/>
                <a:cs typeface="Arial" charset="0"/>
              </a:defRPr>
            </a:lvl8pPr>
            <a:lvl9pPr marL="3886200" indent="-228600" defTabSz="923925" fontAlgn="base">
              <a:spcBef>
                <a:spcPct val="0"/>
              </a:spcBef>
              <a:spcAft>
                <a:spcPct val="0"/>
              </a:spcAft>
              <a:defRPr sz="2800">
                <a:solidFill>
                  <a:schemeClr val="tx1"/>
                </a:solidFill>
                <a:latin typeface="Arial" charset="0"/>
                <a:cs typeface="Arial" charset="0"/>
              </a:defRPr>
            </a:lvl9pPr>
          </a:lstStyle>
          <a:p>
            <a:pPr algn="r"/>
            <a:fld id="{6EB008FE-8B03-42D2-999F-773B211E769D}" type="slidenum">
              <a:rPr lang="de-AT" sz="1200"/>
              <a:pPr algn="r"/>
              <a:t>25</a:t>
            </a:fld>
            <a:endParaRPr lang="de-AT"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Tree>
    <p:extLst>
      <p:ext uri="{BB962C8B-B14F-4D97-AF65-F5344CB8AC3E}">
        <p14:creationId xmlns:p14="http://schemas.microsoft.com/office/powerpoint/2010/main" val="3091718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9681" eaLnBrk="0" hangingPunct="0">
              <a:spcBef>
                <a:spcPct val="30000"/>
              </a:spcBef>
              <a:defRPr sz="1200">
                <a:solidFill>
                  <a:schemeClr val="tx1"/>
                </a:solidFill>
                <a:latin typeface="Arial" charset="0"/>
              </a:defRPr>
            </a:lvl1pPr>
            <a:lvl2pPr marL="749795" indent="-288138" algn="l" defTabSz="929681" eaLnBrk="0" hangingPunct="0">
              <a:spcBef>
                <a:spcPct val="30000"/>
              </a:spcBef>
              <a:defRPr sz="1200">
                <a:solidFill>
                  <a:schemeClr val="tx1"/>
                </a:solidFill>
                <a:latin typeface="Arial" charset="0"/>
              </a:defRPr>
            </a:lvl2pPr>
            <a:lvl3pPr marL="1152550" indent="-229237" algn="l" defTabSz="929681" eaLnBrk="0" hangingPunct="0">
              <a:spcBef>
                <a:spcPct val="30000"/>
              </a:spcBef>
              <a:defRPr sz="1200">
                <a:solidFill>
                  <a:schemeClr val="tx1"/>
                </a:solidFill>
                <a:latin typeface="Arial" charset="0"/>
              </a:defRPr>
            </a:lvl3pPr>
            <a:lvl4pPr marL="1614207" indent="-229237" algn="l" defTabSz="929681" eaLnBrk="0" hangingPunct="0">
              <a:spcBef>
                <a:spcPct val="30000"/>
              </a:spcBef>
              <a:defRPr sz="1200">
                <a:solidFill>
                  <a:schemeClr val="tx1"/>
                </a:solidFill>
                <a:latin typeface="Arial" charset="0"/>
              </a:defRPr>
            </a:lvl4pPr>
            <a:lvl5pPr marL="2075863" indent="-229237" algn="l" defTabSz="929681" eaLnBrk="0" hangingPunct="0">
              <a:spcBef>
                <a:spcPct val="30000"/>
              </a:spcBef>
              <a:defRPr sz="1200">
                <a:solidFill>
                  <a:schemeClr val="tx1"/>
                </a:solidFill>
                <a:latin typeface="Arial" charset="0"/>
              </a:defRPr>
            </a:lvl5pPr>
            <a:lvl6pPr marL="2534336" indent="-229237" defTabSz="929681" eaLnBrk="0" fontAlgn="base" hangingPunct="0">
              <a:spcBef>
                <a:spcPct val="30000"/>
              </a:spcBef>
              <a:spcAft>
                <a:spcPct val="0"/>
              </a:spcAft>
              <a:defRPr sz="1200">
                <a:solidFill>
                  <a:schemeClr val="tx1"/>
                </a:solidFill>
                <a:latin typeface="Arial" charset="0"/>
              </a:defRPr>
            </a:lvl6pPr>
            <a:lvl7pPr marL="2992808" indent="-229237" defTabSz="929681" eaLnBrk="0" fontAlgn="base" hangingPunct="0">
              <a:spcBef>
                <a:spcPct val="30000"/>
              </a:spcBef>
              <a:spcAft>
                <a:spcPct val="0"/>
              </a:spcAft>
              <a:defRPr sz="1200">
                <a:solidFill>
                  <a:schemeClr val="tx1"/>
                </a:solidFill>
                <a:latin typeface="Arial" charset="0"/>
              </a:defRPr>
            </a:lvl7pPr>
            <a:lvl8pPr marL="3451281" indent="-229237" defTabSz="929681" eaLnBrk="0" fontAlgn="base" hangingPunct="0">
              <a:spcBef>
                <a:spcPct val="30000"/>
              </a:spcBef>
              <a:spcAft>
                <a:spcPct val="0"/>
              </a:spcAft>
              <a:defRPr sz="1200">
                <a:solidFill>
                  <a:schemeClr val="tx1"/>
                </a:solidFill>
                <a:latin typeface="Arial" charset="0"/>
              </a:defRPr>
            </a:lvl8pPr>
            <a:lvl9pPr marL="3909755" indent="-229237" defTabSz="92968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26</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0612" cy="3478212"/>
          </a:xfrm>
          <a:ln w="12700" cap="flat">
            <a:solidFill>
              <a:schemeClr val="tx1"/>
            </a:solidFill>
          </a:ln>
        </p:spPr>
      </p:sp>
      <p:sp>
        <p:nvSpPr>
          <p:cNvPr id="15364" name="Rectangle 3"/>
          <p:cNvSpPr>
            <a:spLocks noGrp="1" noChangeArrowheads="1"/>
          </p:cNvSpPr>
          <p:nvPr>
            <p:ph type="body" idx="1"/>
          </p:nvPr>
        </p:nvSpPr>
        <p:spPr>
          <a:xfrm>
            <a:off x="887424" y="4714879"/>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lstStyle/>
          <a:p>
            <a:pPr defTabSz="914054">
              <a:defRPr/>
            </a:pPr>
            <a:endParaRPr lang="de-AT" dirty="0"/>
          </a:p>
          <a:p>
            <a:endParaRPr lang="de-DE" altLang="de-DE" dirty="0"/>
          </a:p>
        </p:txBody>
      </p:sp>
    </p:spTree>
    <p:extLst>
      <p:ext uri="{BB962C8B-B14F-4D97-AF65-F5344CB8AC3E}">
        <p14:creationId xmlns:p14="http://schemas.microsoft.com/office/powerpoint/2010/main" val="30115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70959" eaLnBrk="0" hangingPunct="0">
              <a:spcBef>
                <a:spcPct val="30000"/>
              </a:spcBef>
              <a:defRPr sz="1300">
                <a:solidFill>
                  <a:schemeClr val="tx1"/>
                </a:solidFill>
                <a:latin typeface="Arial" charset="0"/>
              </a:defRPr>
            </a:lvl1pPr>
            <a:lvl2pPr marL="783085" indent="-300932" algn="l" defTabSz="970959" eaLnBrk="0" hangingPunct="0">
              <a:spcBef>
                <a:spcPct val="30000"/>
              </a:spcBef>
              <a:defRPr sz="1300">
                <a:solidFill>
                  <a:schemeClr val="tx1"/>
                </a:solidFill>
                <a:latin typeface="Arial" charset="0"/>
              </a:defRPr>
            </a:lvl2pPr>
            <a:lvl3pPr marL="1203724" indent="-239415" algn="l" defTabSz="970959" eaLnBrk="0" hangingPunct="0">
              <a:spcBef>
                <a:spcPct val="30000"/>
              </a:spcBef>
              <a:defRPr sz="1300">
                <a:solidFill>
                  <a:schemeClr val="tx1"/>
                </a:solidFill>
                <a:latin typeface="Arial" charset="0"/>
              </a:defRPr>
            </a:lvl3pPr>
            <a:lvl4pPr marL="1685878" indent="-239415" algn="l" defTabSz="970959" eaLnBrk="0" hangingPunct="0">
              <a:spcBef>
                <a:spcPct val="30000"/>
              </a:spcBef>
              <a:defRPr sz="1300">
                <a:solidFill>
                  <a:schemeClr val="tx1"/>
                </a:solidFill>
                <a:latin typeface="Arial" charset="0"/>
              </a:defRPr>
            </a:lvl4pPr>
            <a:lvl5pPr marL="2168031" indent="-239415" algn="l" defTabSz="970959" eaLnBrk="0" hangingPunct="0">
              <a:spcBef>
                <a:spcPct val="30000"/>
              </a:spcBef>
              <a:defRPr sz="1300">
                <a:solidFill>
                  <a:schemeClr val="tx1"/>
                </a:solidFill>
                <a:latin typeface="Arial" charset="0"/>
              </a:defRPr>
            </a:lvl5pPr>
            <a:lvl6pPr marL="2646861" indent="-239415" defTabSz="970959" eaLnBrk="0" fontAlgn="base" hangingPunct="0">
              <a:spcBef>
                <a:spcPct val="30000"/>
              </a:spcBef>
              <a:spcAft>
                <a:spcPct val="0"/>
              </a:spcAft>
              <a:defRPr sz="1300">
                <a:solidFill>
                  <a:schemeClr val="tx1"/>
                </a:solidFill>
                <a:latin typeface="Arial" charset="0"/>
              </a:defRPr>
            </a:lvl6pPr>
            <a:lvl7pPr marL="3125689" indent="-239415" defTabSz="970959" eaLnBrk="0" fontAlgn="base" hangingPunct="0">
              <a:spcBef>
                <a:spcPct val="30000"/>
              </a:spcBef>
              <a:spcAft>
                <a:spcPct val="0"/>
              </a:spcAft>
              <a:defRPr sz="1300">
                <a:solidFill>
                  <a:schemeClr val="tx1"/>
                </a:solidFill>
                <a:latin typeface="Arial" charset="0"/>
              </a:defRPr>
            </a:lvl7pPr>
            <a:lvl8pPr marL="3604519" indent="-239415" defTabSz="970959" eaLnBrk="0" fontAlgn="base" hangingPunct="0">
              <a:spcBef>
                <a:spcPct val="30000"/>
              </a:spcBef>
              <a:spcAft>
                <a:spcPct val="0"/>
              </a:spcAft>
              <a:defRPr sz="1300">
                <a:solidFill>
                  <a:schemeClr val="tx1"/>
                </a:solidFill>
                <a:latin typeface="Arial" charset="0"/>
              </a:defRPr>
            </a:lvl8pPr>
            <a:lvl9pPr marL="4083347" indent="-239415" defTabSz="970959"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3</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1025525" y="892175"/>
            <a:ext cx="5053013" cy="3586163"/>
          </a:xfrm>
          <a:ln w="12700" cap="flat">
            <a:solidFill>
              <a:schemeClr val="tx1"/>
            </a:solidFill>
          </a:ln>
        </p:spPr>
      </p:sp>
      <p:sp>
        <p:nvSpPr>
          <p:cNvPr id="15364" name="Rectangle 3"/>
          <p:cNvSpPr>
            <a:spLocks noGrp="1" noChangeArrowheads="1"/>
          </p:cNvSpPr>
          <p:nvPr>
            <p:ph type="body" idx="1"/>
          </p:nvPr>
        </p:nvSpPr>
        <p:spPr>
          <a:xfrm>
            <a:off x="944673" y="4861165"/>
            <a:ext cx="5208293" cy="43112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91" tIns="49945" rIns="99891" bIns="49945"/>
          <a:lstStyle/>
          <a:p>
            <a:pPr defTabSz="957746">
              <a:defRPr/>
            </a:pPr>
            <a:r>
              <a:rPr lang="de-AT" dirty="0"/>
              <a:t>1 Modell das ich gebildet habe: Für diese Arbeit sind Lernräume als intentional geschaffen Räume zu sehen, die den Lernprozess der Studierenden gewollt unterstützen bzw. fördern. (Löw 2001, Wittwer/Rose)</a:t>
            </a:r>
          </a:p>
          <a:p>
            <a:pPr defTabSz="957746">
              <a:defRPr/>
            </a:pPr>
            <a:endParaRPr lang="de-AT" dirty="0"/>
          </a:p>
          <a:p>
            <a:pPr defTabSz="957746">
              <a:defRPr/>
            </a:pPr>
            <a:r>
              <a:rPr lang="de-AT" dirty="0"/>
              <a:t>Dimensionen</a:t>
            </a:r>
          </a:p>
          <a:p>
            <a:pPr defTabSz="957746">
              <a:defRPr/>
            </a:pPr>
            <a:r>
              <a:rPr lang="de-AT" dirty="0"/>
              <a:t>strukturelle Dimension:</a:t>
            </a:r>
            <a:r>
              <a:rPr lang="de-AT" baseline="0" dirty="0"/>
              <a:t> </a:t>
            </a:r>
            <a:r>
              <a:rPr lang="de-AT" dirty="0"/>
              <a:t>Studium, LV, Sequenz</a:t>
            </a:r>
            <a:r>
              <a:rPr lang="de-AT" baseline="0" dirty="0"/>
              <a:t> eines </a:t>
            </a:r>
            <a:r>
              <a:rPr lang="de-AT" dirty="0"/>
              <a:t>Lehr-Lern-Settings darstellen:</a:t>
            </a:r>
            <a:r>
              <a:rPr lang="de-AT" baseline="0" dirty="0"/>
              <a:t> </a:t>
            </a:r>
            <a:r>
              <a:rPr lang="de-AT" dirty="0"/>
              <a:t>Frage nach dem (Lern-)Ziel</a:t>
            </a:r>
            <a:r>
              <a:rPr lang="de-AT" baseline="0" dirty="0"/>
              <a:t> </a:t>
            </a:r>
            <a:r>
              <a:rPr lang="de-AT" dirty="0"/>
              <a:t>bedeutsam.</a:t>
            </a:r>
          </a:p>
          <a:p>
            <a:pPr defTabSz="957746">
              <a:defRPr/>
            </a:pPr>
            <a:r>
              <a:rPr lang="de-AT" dirty="0"/>
              <a:t>sachliche Dimension:</a:t>
            </a:r>
            <a:r>
              <a:rPr lang="de-AT" baseline="0" dirty="0"/>
              <a:t> </a:t>
            </a:r>
            <a:r>
              <a:rPr lang="de-AT" dirty="0"/>
              <a:t>Inhalt bzw. die Methode (welche Kompetenzen) und die eingesetzten Ressourcen. </a:t>
            </a:r>
          </a:p>
          <a:p>
            <a:pPr defTabSz="957746">
              <a:defRPr/>
            </a:pPr>
            <a:r>
              <a:rPr lang="de-AT" dirty="0"/>
              <a:t>Unterschiedlichen Settings Sozialform:</a:t>
            </a:r>
            <a:r>
              <a:rPr lang="de-AT" baseline="0" dirty="0"/>
              <a:t> </a:t>
            </a:r>
            <a:r>
              <a:rPr lang="de-AT" dirty="0"/>
              <a:t>selbstständiges Lernen der Studierenden,</a:t>
            </a:r>
            <a:r>
              <a:rPr lang="de-AT" baseline="0" dirty="0"/>
              <a:t> </a:t>
            </a:r>
            <a:r>
              <a:rPr lang="de-AT" dirty="0"/>
              <a:t>Gruppenreflexion</a:t>
            </a:r>
          </a:p>
          <a:p>
            <a:pPr defTabSz="957746">
              <a:defRPr/>
            </a:pPr>
            <a:r>
              <a:rPr lang="de-AT" dirty="0"/>
              <a:t>LR auch  zeitliche Dimension (LV-Einheit oder gesamtes Semester in dem eine bestimmte Aufgaben- oder Problemstellung bearbeitet wird)</a:t>
            </a:r>
          </a:p>
          <a:p>
            <a:pPr defTabSz="957746">
              <a:defRPr/>
            </a:pPr>
            <a:r>
              <a:rPr lang="de-AT" dirty="0"/>
              <a:t>örtliche Dimension (SR, HS, Bibliothek</a:t>
            </a:r>
            <a:r>
              <a:rPr lang="de-AT" baseline="0" dirty="0"/>
              <a:t>, M</a:t>
            </a:r>
            <a:r>
              <a:rPr lang="de-AT" dirty="0"/>
              <a:t>ensa)</a:t>
            </a:r>
          </a:p>
          <a:p>
            <a:pPr defTabSz="957746">
              <a:defRPr/>
            </a:pPr>
            <a:r>
              <a:rPr lang="de-AT" dirty="0"/>
              <a:t>2 Kontext:</a:t>
            </a:r>
            <a:r>
              <a:rPr lang="de-AT" baseline="0" dirty="0"/>
              <a:t> UNI und Studium</a:t>
            </a:r>
            <a:endParaRPr lang="de-AT" dirty="0"/>
          </a:p>
          <a:p>
            <a:pPr defTabSz="957746">
              <a:defRPr/>
            </a:pPr>
            <a:r>
              <a:rPr lang="de-AT" dirty="0"/>
              <a:t>3 Lernraum ist: sozialer</a:t>
            </a:r>
            <a:r>
              <a:rPr lang="de-AT" baseline="0" dirty="0"/>
              <a:t> Raum, der aus einer Lernsituation und einem Ermöglichungsraum besteht, wobei erst die Reflexion der Erfahrung (Wittwer weist besonders darauf hin) den Lernraum schafft</a:t>
            </a:r>
            <a:endParaRPr lang="de-AT" dirty="0"/>
          </a:p>
          <a:p>
            <a:pPr defTabSz="957746" eaLnBrk="1" hangingPunct="1">
              <a:defRPr/>
            </a:pPr>
            <a:endParaRPr lang="de-AT" dirty="0"/>
          </a:p>
        </p:txBody>
      </p:sp>
    </p:spTree>
    <p:extLst>
      <p:ext uri="{BB962C8B-B14F-4D97-AF65-F5344CB8AC3E}">
        <p14:creationId xmlns:p14="http://schemas.microsoft.com/office/powerpoint/2010/main" val="225402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054" rtl="0" eaLnBrk="0" fontAlgn="base" latinLnBrk="0" hangingPunct="0">
              <a:lnSpc>
                <a:spcPct val="100000"/>
              </a:lnSpc>
              <a:spcBef>
                <a:spcPct val="30000"/>
              </a:spcBef>
              <a:spcAft>
                <a:spcPct val="0"/>
              </a:spcAft>
              <a:buClrTx/>
              <a:buSzTx/>
              <a:buFontTx/>
              <a:buNone/>
              <a:tabLst/>
              <a:defRPr/>
            </a:pPr>
            <a:r>
              <a:rPr lang="de-AT" baseline="0" dirty="0"/>
              <a:t>Heute einen zentralen Bereich vorstellen: LR Service-Learning</a:t>
            </a:r>
          </a:p>
          <a:p>
            <a:pPr defTabSz="914054">
              <a:defRPr/>
            </a:pPr>
            <a:endParaRPr lang="de-AT" dirty="0"/>
          </a:p>
        </p:txBody>
      </p:sp>
      <p:sp>
        <p:nvSpPr>
          <p:cNvPr id="5" name="Foliennummernplatzhalter 4"/>
          <p:cNvSpPr>
            <a:spLocks noGrp="1"/>
          </p:cNvSpPr>
          <p:nvPr>
            <p:ph type="sldNum" sz="quarter" idx="11"/>
          </p:nvPr>
        </p:nvSpPr>
        <p:spPr/>
        <p:txBody>
          <a:bodyPr/>
          <a:lstStyle/>
          <a:p>
            <a:pPr>
              <a:defRPr/>
            </a:pPr>
            <a:fld id="{0D418D3D-6CB4-438F-AED0-8FF630172759}" type="slidenum">
              <a:rPr lang="de-AT" smtClean="0"/>
              <a:pPr>
                <a:defRPr/>
              </a:pPr>
              <a:t>4</a:t>
            </a:fld>
            <a:endParaRPr lang="de-AT"/>
          </a:p>
        </p:txBody>
      </p:sp>
    </p:spTree>
    <p:extLst>
      <p:ext uri="{BB962C8B-B14F-4D97-AF65-F5344CB8AC3E}">
        <p14:creationId xmlns:p14="http://schemas.microsoft.com/office/powerpoint/2010/main" val="296774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1021070" eaLnBrk="0" hangingPunct="0">
              <a:spcBef>
                <a:spcPct val="30000"/>
              </a:spcBef>
              <a:defRPr sz="1400">
                <a:solidFill>
                  <a:schemeClr val="tx1"/>
                </a:solidFill>
                <a:latin typeface="Arial" charset="0"/>
              </a:defRPr>
            </a:lvl1pPr>
            <a:lvl2pPr marL="823501" indent="-316462" algn="l" defTabSz="1021070" eaLnBrk="0" hangingPunct="0">
              <a:spcBef>
                <a:spcPct val="30000"/>
              </a:spcBef>
              <a:defRPr sz="1400">
                <a:solidFill>
                  <a:schemeClr val="tx1"/>
                </a:solidFill>
                <a:latin typeface="Arial" charset="0"/>
              </a:defRPr>
            </a:lvl2pPr>
            <a:lvl3pPr marL="1265846" indent="-251771" algn="l" defTabSz="1021070" eaLnBrk="0" hangingPunct="0">
              <a:spcBef>
                <a:spcPct val="30000"/>
              </a:spcBef>
              <a:defRPr sz="1400">
                <a:solidFill>
                  <a:schemeClr val="tx1"/>
                </a:solidFill>
                <a:latin typeface="Arial" charset="0"/>
              </a:defRPr>
            </a:lvl3pPr>
            <a:lvl4pPr marL="1772884" indent="-251771" algn="l" defTabSz="1021070" eaLnBrk="0" hangingPunct="0">
              <a:spcBef>
                <a:spcPct val="30000"/>
              </a:spcBef>
              <a:defRPr sz="1400">
                <a:solidFill>
                  <a:schemeClr val="tx1"/>
                </a:solidFill>
                <a:latin typeface="Arial" charset="0"/>
              </a:defRPr>
            </a:lvl4pPr>
            <a:lvl5pPr marL="2279922" indent="-251771" algn="l" defTabSz="1021070" eaLnBrk="0" hangingPunct="0">
              <a:spcBef>
                <a:spcPct val="30000"/>
              </a:spcBef>
              <a:defRPr sz="1400">
                <a:solidFill>
                  <a:schemeClr val="tx1"/>
                </a:solidFill>
                <a:latin typeface="Arial" charset="0"/>
              </a:defRPr>
            </a:lvl5pPr>
            <a:lvl6pPr marL="2783463" indent="-251771" defTabSz="1021070" eaLnBrk="0" fontAlgn="base" hangingPunct="0">
              <a:spcBef>
                <a:spcPct val="30000"/>
              </a:spcBef>
              <a:spcAft>
                <a:spcPct val="0"/>
              </a:spcAft>
              <a:defRPr sz="1400">
                <a:solidFill>
                  <a:schemeClr val="tx1"/>
                </a:solidFill>
                <a:latin typeface="Arial" charset="0"/>
              </a:defRPr>
            </a:lvl6pPr>
            <a:lvl7pPr marL="3287003" indent="-251771" defTabSz="1021070" eaLnBrk="0" fontAlgn="base" hangingPunct="0">
              <a:spcBef>
                <a:spcPct val="30000"/>
              </a:spcBef>
              <a:spcAft>
                <a:spcPct val="0"/>
              </a:spcAft>
              <a:defRPr sz="1400">
                <a:solidFill>
                  <a:schemeClr val="tx1"/>
                </a:solidFill>
                <a:latin typeface="Arial" charset="0"/>
              </a:defRPr>
            </a:lvl7pPr>
            <a:lvl8pPr marL="3790544" indent="-251771" defTabSz="1021070" eaLnBrk="0" fontAlgn="base" hangingPunct="0">
              <a:spcBef>
                <a:spcPct val="30000"/>
              </a:spcBef>
              <a:spcAft>
                <a:spcPct val="0"/>
              </a:spcAft>
              <a:defRPr sz="1400">
                <a:solidFill>
                  <a:schemeClr val="tx1"/>
                </a:solidFill>
                <a:latin typeface="Arial" charset="0"/>
              </a:defRPr>
            </a:lvl8pPr>
            <a:lvl9pPr marL="4294086" indent="-251771" defTabSz="1021070" eaLnBrk="0" fontAlgn="base" hangingPunct="0">
              <a:spcBef>
                <a:spcPct val="30000"/>
              </a:spcBef>
              <a:spcAft>
                <a:spcPct val="0"/>
              </a:spcAft>
              <a:defRPr sz="14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5</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1173163" y="919163"/>
            <a:ext cx="5211762" cy="3698875"/>
          </a:xfrm>
          <a:ln w="12700" cap="flat">
            <a:solidFill>
              <a:schemeClr val="tx1"/>
            </a:solidFill>
          </a:ln>
        </p:spPr>
      </p:sp>
      <p:sp>
        <p:nvSpPr>
          <p:cNvPr id="15364" name="Rectangle 3"/>
          <p:cNvSpPr>
            <a:spLocks noGrp="1" noChangeArrowheads="1"/>
          </p:cNvSpPr>
          <p:nvPr>
            <p:ph type="body" idx="1"/>
          </p:nvPr>
        </p:nvSpPr>
        <p:spPr>
          <a:xfrm>
            <a:off x="1005608" y="5011976"/>
            <a:ext cx="5544271" cy="44449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047" tIns="52524" rIns="105047" bIns="52524"/>
          <a:lstStyle/>
          <a:p>
            <a:r>
              <a:rPr lang="de-AT" dirty="0"/>
              <a:t>Welche Wirkungen können durch den Einsatz eines Service-Learning-Formates in der wissenschaftlichen Berufsvorbildung von Studierenden der Wirtschaftspädagogik erzielt werden?</a:t>
            </a:r>
          </a:p>
          <a:p>
            <a:r>
              <a:rPr lang="de-AT" dirty="0"/>
              <a:t>Welche Hinweise lassen sich für die optimale Gestaltung der didaktischen Modellierung eines Service-Learning-Formats finden? –</a:t>
            </a:r>
            <a:r>
              <a:rPr lang="de-AT" baseline="0" dirty="0"/>
              <a:t> d.h. für die Gestaltung des Lernraums</a:t>
            </a:r>
            <a:endParaRPr lang="de-AT" dirty="0"/>
          </a:p>
          <a:p>
            <a:pPr algn="just" defTabSz="1007082">
              <a:defRPr/>
            </a:pPr>
            <a:endParaRPr lang="de-AT" dirty="0"/>
          </a:p>
          <a:p>
            <a:pPr algn="just"/>
            <a:endParaRPr lang="de-AT" dirty="0"/>
          </a:p>
        </p:txBody>
      </p:sp>
    </p:spTree>
    <p:extLst>
      <p:ext uri="{BB962C8B-B14F-4D97-AF65-F5344CB8AC3E}">
        <p14:creationId xmlns:p14="http://schemas.microsoft.com/office/powerpoint/2010/main" val="297517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9681" eaLnBrk="0" hangingPunct="0">
              <a:spcBef>
                <a:spcPct val="30000"/>
              </a:spcBef>
              <a:defRPr sz="1200">
                <a:solidFill>
                  <a:schemeClr val="tx1"/>
                </a:solidFill>
                <a:latin typeface="Arial" charset="0"/>
              </a:defRPr>
            </a:lvl1pPr>
            <a:lvl2pPr marL="749795" indent="-288138" algn="l" defTabSz="929681" eaLnBrk="0" hangingPunct="0">
              <a:spcBef>
                <a:spcPct val="30000"/>
              </a:spcBef>
              <a:defRPr sz="1200">
                <a:solidFill>
                  <a:schemeClr val="tx1"/>
                </a:solidFill>
                <a:latin typeface="Arial" charset="0"/>
              </a:defRPr>
            </a:lvl2pPr>
            <a:lvl3pPr marL="1152550" indent="-229237" algn="l" defTabSz="929681" eaLnBrk="0" hangingPunct="0">
              <a:spcBef>
                <a:spcPct val="30000"/>
              </a:spcBef>
              <a:defRPr sz="1200">
                <a:solidFill>
                  <a:schemeClr val="tx1"/>
                </a:solidFill>
                <a:latin typeface="Arial" charset="0"/>
              </a:defRPr>
            </a:lvl3pPr>
            <a:lvl4pPr marL="1614207" indent="-229237" algn="l" defTabSz="929681" eaLnBrk="0" hangingPunct="0">
              <a:spcBef>
                <a:spcPct val="30000"/>
              </a:spcBef>
              <a:defRPr sz="1200">
                <a:solidFill>
                  <a:schemeClr val="tx1"/>
                </a:solidFill>
                <a:latin typeface="Arial" charset="0"/>
              </a:defRPr>
            </a:lvl4pPr>
            <a:lvl5pPr marL="2075863" indent="-229237" algn="l" defTabSz="929681" eaLnBrk="0" hangingPunct="0">
              <a:spcBef>
                <a:spcPct val="30000"/>
              </a:spcBef>
              <a:defRPr sz="1200">
                <a:solidFill>
                  <a:schemeClr val="tx1"/>
                </a:solidFill>
                <a:latin typeface="Arial" charset="0"/>
              </a:defRPr>
            </a:lvl5pPr>
            <a:lvl6pPr marL="2534336" indent="-229237" defTabSz="929681" eaLnBrk="0" fontAlgn="base" hangingPunct="0">
              <a:spcBef>
                <a:spcPct val="30000"/>
              </a:spcBef>
              <a:spcAft>
                <a:spcPct val="0"/>
              </a:spcAft>
              <a:defRPr sz="1200">
                <a:solidFill>
                  <a:schemeClr val="tx1"/>
                </a:solidFill>
                <a:latin typeface="Arial" charset="0"/>
              </a:defRPr>
            </a:lvl6pPr>
            <a:lvl7pPr marL="2992808" indent="-229237" defTabSz="929681" eaLnBrk="0" fontAlgn="base" hangingPunct="0">
              <a:spcBef>
                <a:spcPct val="30000"/>
              </a:spcBef>
              <a:spcAft>
                <a:spcPct val="0"/>
              </a:spcAft>
              <a:defRPr sz="1200">
                <a:solidFill>
                  <a:schemeClr val="tx1"/>
                </a:solidFill>
                <a:latin typeface="Arial" charset="0"/>
              </a:defRPr>
            </a:lvl7pPr>
            <a:lvl8pPr marL="3451281" indent="-229237" defTabSz="929681" eaLnBrk="0" fontAlgn="base" hangingPunct="0">
              <a:spcBef>
                <a:spcPct val="30000"/>
              </a:spcBef>
              <a:spcAft>
                <a:spcPct val="0"/>
              </a:spcAft>
              <a:defRPr sz="1200">
                <a:solidFill>
                  <a:schemeClr val="tx1"/>
                </a:solidFill>
                <a:latin typeface="Arial" charset="0"/>
              </a:defRPr>
            </a:lvl8pPr>
            <a:lvl9pPr marL="3909755" indent="-229237" defTabSz="92968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6</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0612" cy="3478212"/>
          </a:xfrm>
          <a:ln w="12700" cap="flat">
            <a:solidFill>
              <a:schemeClr val="tx1"/>
            </a:solidFill>
          </a:ln>
        </p:spPr>
      </p:sp>
      <p:sp>
        <p:nvSpPr>
          <p:cNvPr id="15364" name="Rectangle 3"/>
          <p:cNvSpPr>
            <a:spLocks noGrp="1" noChangeArrowheads="1"/>
          </p:cNvSpPr>
          <p:nvPr>
            <p:ph type="body" idx="1"/>
          </p:nvPr>
        </p:nvSpPr>
        <p:spPr>
          <a:xfrm>
            <a:off x="887424" y="4714879"/>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lstStyle/>
          <a:p>
            <a:pPr eaLnBrk="1" hangingPunct="1"/>
            <a:r>
              <a:rPr lang="de-DE" altLang="de-DE" baseline="0" dirty="0"/>
              <a:t>1 Service-Learning ist – sehr unterschiedliche Zugänge – lange Geschichte US-</a:t>
            </a:r>
            <a:r>
              <a:rPr lang="de-DE" altLang="de-DE" baseline="0" dirty="0" err="1"/>
              <a:t>armerikanischen</a:t>
            </a:r>
            <a:r>
              <a:rPr lang="de-DE" altLang="de-DE" baseline="0" dirty="0"/>
              <a:t> Bereich</a:t>
            </a:r>
          </a:p>
          <a:p>
            <a:pPr eaLnBrk="1" hangingPunct="1"/>
            <a:r>
              <a:rPr lang="de-DE" altLang="de-DE" baseline="0" dirty="0"/>
              <a:t>2 Begriffsunklarheit (Community Service) – oft verbunden Suppenküche aushelfen, Häuser bauen</a:t>
            </a:r>
          </a:p>
          <a:p>
            <a:pPr eaLnBrk="1" hangingPunct="1"/>
            <a:r>
              <a:rPr lang="de-DE" altLang="de-DE" baseline="0" dirty="0"/>
              <a:t>3 Aber für WIPÄD Zugang über Fach, Forschungskontext hier anders</a:t>
            </a:r>
          </a:p>
          <a:p>
            <a:pPr eaLnBrk="1" hangingPunct="1"/>
            <a:r>
              <a:rPr lang="de-DE" altLang="de-DE" baseline="0" dirty="0"/>
              <a:t>4 Definition (vier Punkte)</a:t>
            </a:r>
          </a:p>
          <a:p>
            <a:pPr eaLnBrk="1" hangingPunct="1"/>
            <a:r>
              <a:rPr lang="de-DE" altLang="de-DE" baseline="0" dirty="0"/>
              <a:t>Was bedeutet das in der Umsetzung?</a:t>
            </a:r>
          </a:p>
          <a:p>
            <a:pPr eaLnBrk="1" hangingPunct="1"/>
            <a:endParaRPr lang="de-DE" altLang="de-DE" baseline="0" dirty="0"/>
          </a:p>
          <a:p>
            <a:pPr eaLnBrk="1" hangingPunct="1"/>
            <a:endParaRPr lang="de-DE" altLang="de-DE" baseline="0" dirty="0"/>
          </a:p>
          <a:p>
            <a:pPr eaLnBrk="1" hangingPunct="1"/>
            <a:endParaRPr lang="de-DE" altLang="de-DE" dirty="0"/>
          </a:p>
        </p:txBody>
      </p:sp>
    </p:spTree>
    <p:extLst>
      <p:ext uri="{BB962C8B-B14F-4D97-AF65-F5344CB8AC3E}">
        <p14:creationId xmlns:p14="http://schemas.microsoft.com/office/powerpoint/2010/main" val="168813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7100" eaLnBrk="0" hangingPunct="0">
              <a:spcBef>
                <a:spcPct val="30000"/>
              </a:spcBef>
              <a:defRPr sz="1200">
                <a:solidFill>
                  <a:schemeClr val="tx1"/>
                </a:solidFill>
                <a:latin typeface="Arial" charset="0"/>
              </a:defRPr>
            </a:lvl1pPr>
            <a:lvl2pPr marL="747713" indent="-287338" algn="l" defTabSz="927100" eaLnBrk="0" hangingPunct="0">
              <a:spcBef>
                <a:spcPct val="30000"/>
              </a:spcBef>
              <a:defRPr sz="1200">
                <a:solidFill>
                  <a:schemeClr val="tx1"/>
                </a:solidFill>
                <a:latin typeface="Arial" charset="0"/>
              </a:defRPr>
            </a:lvl2pPr>
            <a:lvl3pPr marL="1149350" indent="-228600" algn="l" defTabSz="927100" eaLnBrk="0" hangingPunct="0">
              <a:spcBef>
                <a:spcPct val="30000"/>
              </a:spcBef>
              <a:defRPr sz="1200">
                <a:solidFill>
                  <a:schemeClr val="tx1"/>
                </a:solidFill>
                <a:latin typeface="Arial" charset="0"/>
              </a:defRPr>
            </a:lvl3pPr>
            <a:lvl4pPr marL="1609725" indent="-228600" algn="l" defTabSz="927100" eaLnBrk="0" hangingPunct="0">
              <a:spcBef>
                <a:spcPct val="30000"/>
              </a:spcBef>
              <a:defRPr sz="1200">
                <a:solidFill>
                  <a:schemeClr val="tx1"/>
                </a:solidFill>
                <a:latin typeface="Arial" charset="0"/>
              </a:defRPr>
            </a:lvl4pPr>
            <a:lvl5pPr marL="2070100" indent="-228600" algn="l" defTabSz="927100" eaLnBrk="0" hangingPunct="0">
              <a:spcBef>
                <a:spcPct val="30000"/>
              </a:spcBef>
              <a:defRPr sz="1200">
                <a:solidFill>
                  <a:schemeClr val="tx1"/>
                </a:solidFill>
                <a:latin typeface="Arial" charset="0"/>
              </a:defRPr>
            </a:lvl5pPr>
            <a:lvl6pPr marL="2527300" indent="-228600" defTabSz="927100" eaLnBrk="0" fontAlgn="base" hangingPunct="0">
              <a:spcBef>
                <a:spcPct val="30000"/>
              </a:spcBef>
              <a:spcAft>
                <a:spcPct val="0"/>
              </a:spcAft>
              <a:defRPr sz="1200">
                <a:solidFill>
                  <a:schemeClr val="tx1"/>
                </a:solidFill>
                <a:latin typeface="Arial" charset="0"/>
              </a:defRPr>
            </a:lvl6pPr>
            <a:lvl7pPr marL="2984500" indent="-228600" defTabSz="927100" eaLnBrk="0" fontAlgn="base" hangingPunct="0">
              <a:spcBef>
                <a:spcPct val="30000"/>
              </a:spcBef>
              <a:spcAft>
                <a:spcPct val="0"/>
              </a:spcAft>
              <a:defRPr sz="1200">
                <a:solidFill>
                  <a:schemeClr val="tx1"/>
                </a:solidFill>
                <a:latin typeface="Arial" charset="0"/>
              </a:defRPr>
            </a:lvl7pPr>
            <a:lvl8pPr marL="3441700" indent="-228600" defTabSz="927100" eaLnBrk="0" fontAlgn="base" hangingPunct="0">
              <a:spcBef>
                <a:spcPct val="30000"/>
              </a:spcBef>
              <a:spcAft>
                <a:spcPct val="0"/>
              </a:spcAft>
              <a:defRPr sz="1200">
                <a:solidFill>
                  <a:schemeClr val="tx1"/>
                </a:solidFill>
                <a:latin typeface="Arial" charset="0"/>
              </a:defRPr>
            </a:lvl8pPr>
            <a:lvl9pPr marL="3898900" indent="-228600" defTabSz="9271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7</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2200" cy="3478212"/>
          </a:xfrm>
          <a:ln w="12700" cap="flat">
            <a:solidFill>
              <a:schemeClr val="tx1"/>
            </a:solidFill>
          </a:ln>
        </p:spPr>
      </p:sp>
      <p:sp>
        <p:nvSpPr>
          <p:cNvPr id="15364" name="Rectangle 3"/>
          <p:cNvSpPr>
            <a:spLocks noGrp="1" noChangeArrowheads="1"/>
          </p:cNvSpPr>
          <p:nvPr>
            <p:ph type="body" idx="1"/>
          </p:nvPr>
        </p:nvSpPr>
        <p:spPr>
          <a:xfrm>
            <a:off x="887413" y="4714875"/>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79" tIns="47690" rIns="95379" bIns="47690"/>
          <a:lstStyle/>
          <a:p>
            <a:pPr marL="0" marR="0" indent="0" algn="l" defTabSz="914400" rtl="0" eaLnBrk="1" fontAlgn="base" latinLnBrk="0" hangingPunct="1">
              <a:lnSpc>
                <a:spcPct val="100000"/>
              </a:lnSpc>
              <a:spcBef>
                <a:spcPct val="30000"/>
              </a:spcBef>
              <a:spcAft>
                <a:spcPct val="0"/>
              </a:spcAft>
              <a:buClrTx/>
              <a:buSzTx/>
              <a:buFontTx/>
              <a:buNone/>
              <a:tabLst/>
              <a:defRPr/>
            </a:pPr>
            <a:r>
              <a:rPr lang="de-AT" sz="1200" kern="1200" dirty="0" err="1">
                <a:solidFill>
                  <a:schemeClr val="tx1"/>
                </a:solidFill>
                <a:effectLst/>
                <a:latin typeface="Arial" charset="0"/>
                <a:ea typeface="+mn-ea"/>
                <a:cs typeface="+mn-cs"/>
              </a:rPr>
              <a:t>Recipients</a:t>
            </a:r>
            <a:r>
              <a:rPr lang="de-AT" sz="1200" kern="1200" dirty="0">
                <a:solidFill>
                  <a:schemeClr val="tx1"/>
                </a:solidFill>
                <a:effectLst/>
                <a:latin typeface="Arial" charset="0"/>
                <a:ea typeface="+mn-ea"/>
                <a:cs typeface="+mn-cs"/>
              </a:rPr>
              <a:t> sind dabei die Studierenden, die Provider stellen die sozialen Organisationen dar. Die weiteren Lehr-Lernformen fokussieren dann jeweils stärker auf die Organisationen bzw. das Lernen bzw. auf die Studierenden bzw. den Service-Charakter. Die einzelnen Formen überlappen sich und sind nicht klar voneinander abzugrenzen. (</a:t>
            </a:r>
            <a:r>
              <a:rPr lang="de-AT" sz="1200" kern="1200" cap="small" dirty="0" err="1">
                <a:solidFill>
                  <a:schemeClr val="tx1"/>
                </a:solidFill>
                <a:effectLst/>
                <a:latin typeface="Arial" charset="0"/>
                <a:ea typeface="+mn-ea"/>
                <a:cs typeface="+mn-cs"/>
              </a:rPr>
              <a:t>Furco</a:t>
            </a:r>
            <a:r>
              <a:rPr lang="de-AT" sz="1200" kern="1200" dirty="0">
                <a:solidFill>
                  <a:schemeClr val="tx1"/>
                </a:solidFill>
                <a:effectLst/>
                <a:latin typeface="Arial" charset="0"/>
                <a:ea typeface="+mn-ea"/>
                <a:cs typeface="+mn-cs"/>
              </a:rPr>
              <a:t> 1996, 3) Es wird durchaus deutlich, dass Service Learning vielmehr die Kontur einer Methode darstellt, die unterschiedliche Lehr-Lernformen wie Erfahrungslernen und problembasiertes Lernen aufnimmt (vgl. </a:t>
            </a:r>
            <a:r>
              <a:rPr lang="de-AT" sz="1200" kern="1200" dirty="0" err="1">
                <a:solidFill>
                  <a:schemeClr val="tx1"/>
                </a:solidFill>
                <a:effectLst/>
                <a:latin typeface="Arial" charset="0"/>
                <a:ea typeface="+mn-ea"/>
                <a:cs typeface="+mn-cs"/>
              </a:rPr>
              <a:t>Gerholz</a:t>
            </a:r>
            <a:r>
              <a:rPr lang="de-AT" sz="1200" kern="1200" dirty="0">
                <a:solidFill>
                  <a:schemeClr val="tx1"/>
                </a:solidFill>
                <a:effectLst/>
                <a:latin typeface="Arial" charset="0"/>
                <a:ea typeface="+mn-ea"/>
                <a:cs typeface="+mn-cs"/>
              </a:rPr>
              <a:t>/Losch 2014, 83).</a:t>
            </a:r>
            <a:r>
              <a:rPr lang="de-AT" dirty="0">
                <a:effectLst/>
              </a:rPr>
              <a:t> </a:t>
            </a:r>
            <a:r>
              <a:rPr lang="de-AT" sz="1200" kern="1200" dirty="0">
                <a:solidFill>
                  <a:schemeClr val="tx1"/>
                </a:solidFill>
                <a:effectLst/>
                <a:latin typeface="Arial" charset="0"/>
                <a:ea typeface="+mn-ea"/>
                <a:cs typeface="+mn-cs"/>
              </a:rPr>
              <a:t>Der von </a:t>
            </a:r>
            <a:r>
              <a:rPr lang="de-AT" sz="1200" kern="1200" dirty="0" err="1">
                <a:solidFill>
                  <a:schemeClr val="tx1"/>
                </a:solidFill>
                <a:effectLst/>
                <a:latin typeface="Arial" charset="0"/>
                <a:ea typeface="+mn-ea"/>
                <a:cs typeface="+mn-cs"/>
              </a:rPr>
              <a:t>Furco</a:t>
            </a:r>
            <a:r>
              <a:rPr lang="de-AT" sz="1200" kern="1200" dirty="0">
                <a:solidFill>
                  <a:schemeClr val="tx1"/>
                </a:solidFill>
                <a:effectLst/>
                <a:latin typeface="Arial" charset="0"/>
                <a:ea typeface="+mn-ea"/>
                <a:cs typeface="+mn-cs"/>
              </a:rPr>
              <a:t> gewählte Begriff ‚</a:t>
            </a:r>
            <a:r>
              <a:rPr lang="de-AT" sz="1200" kern="1200" dirty="0" err="1">
                <a:solidFill>
                  <a:schemeClr val="tx1"/>
                </a:solidFill>
                <a:effectLst/>
                <a:latin typeface="Arial" charset="0"/>
                <a:ea typeface="+mn-ea"/>
                <a:cs typeface="+mn-cs"/>
              </a:rPr>
              <a:t>recipients</a:t>
            </a:r>
            <a:r>
              <a:rPr lang="de-AT" sz="1200" kern="1200" dirty="0">
                <a:solidFill>
                  <a:schemeClr val="tx1"/>
                </a:solidFill>
                <a:effectLst/>
                <a:latin typeface="Arial" charset="0"/>
                <a:ea typeface="+mn-ea"/>
                <a:cs typeface="+mn-cs"/>
              </a:rPr>
              <a:t>’ passt u.E. nur bedingt, da dadurch die Gefahr der Verkürzung der Lehr-Lernform Service Learning auftreten kann. Vielmehr wird im Service Learning ein aktiver und eigenverantwortlicher Lernansatz verfolgt, indem Studierende selbstständig Probleme erkennen und aktiv aus Basis ihrer im Studium erworbenen </a:t>
            </a:r>
            <a:r>
              <a:rPr lang="de-DE" sz="1200" kern="1200" dirty="0">
                <a:solidFill>
                  <a:schemeClr val="tx1"/>
                </a:solidFill>
                <a:effectLst/>
                <a:latin typeface="Arial" charset="0"/>
                <a:ea typeface="+mn-ea"/>
                <a:cs typeface="+mn-cs"/>
              </a:rPr>
              <a:t>Fähigkeiten Lösungen entwickeln. </a:t>
            </a:r>
            <a:endParaRPr lang="de-AT"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99966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033" eaLnBrk="0" hangingPunct="0">
              <a:spcBef>
                <a:spcPct val="30000"/>
              </a:spcBef>
              <a:defRPr sz="1200">
                <a:solidFill>
                  <a:schemeClr val="tx1"/>
                </a:solidFill>
                <a:latin typeface="Arial" charset="0"/>
              </a:defRPr>
            </a:lvl1pPr>
            <a:lvl2pPr marL="750079" indent="-288247" algn="l" defTabSz="930033" eaLnBrk="0" hangingPunct="0">
              <a:spcBef>
                <a:spcPct val="30000"/>
              </a:spcBef>
              <a:defRPr sz="1200">
                <a:solidFill>
                  <a:schemeClr val="tx1"/>
                </a:solidFill>
                <a:latin typeface="Arial" charset="0"/>
              </a:defRPr>
            </a:lvl2pPr>
            <a:lvl3pPr marL="1152986" indent="-229323" algn="l" defTabSz="930033" eaLnBrk="0" hangingPunct="0">
              <a:spcBef>
                <a:spcPct val="30000"/>
              </a:spcBef>
              <a:defRPr sz="1200">
                <a:solidFill>
                  <a:schemeClr val="tx1"/>
                </a:solidFill>
                <a:latin typeface="Arial" charset="0"/>
              </a:defRPr>
            </a:lvl3pPr>
            <a:lvl4pPr marL="1614818" indent="-229323" algn="l" defTabSz="930033" eaLnBrk="0" hangingPunct="0">
              <a:spcBef>
                <a:spcPct val="30000"/>
              </a:spcBef>
              <a:defRPr sz="1200">
                <a:solidFill>
                  <a:schemeClr val="tx1"/>
                </a:solidFill>
                <a:latin typeface="Arial" charset="0"/>
              </a:defRPr>
            </a:lvl4pPr>
            <a:lvl5pPr marL="2076649" indent="-229323" algn="l" defTabSz="930033" eaLnBrk="0" hangingPunct="0">
              <a:spcBef>
                <a:spcPct val="30000"/>
              </a:spcBef>
              <a:defRPr sz="1200">
                <a:solidFill>
                  <a:schemeClr val="tx1"/>
                </a:solidFill>
                <a:latin typeface="Arial" charset="0"/>
              </a:defRPr>
            </a:lvl5pPr>
            <a:lvl6pPr marL="2535296" indent="-229323" defTabSz="930033" eaLnBrk="0" fontAlgn="base" hangingPunct="0">
              <a:spcBef>
                <a:spcPct val="30000"/>
              </a:spcBef>
              <a:spcAft>
                <a:spcPct val="0"/>
              </a:spcAft>
              <a:defRPr sz="1200">
                <a:solidFill>
                  <a:schemeClr val="tx1"/>
                </a:solidFill>
                <a:latin typeface="Arial" charset="0"/>
              </a:defRPr>
            </a:lvl6pPr>
            <a:lvl7pPr marL="2993942" indent="-229323" defTabSz="930033" eaLnBrk="0" fontAlgn="base" hangingPunct="0">
              <a:spcBef>
                <a:spcPct val="30000"/>
              </a:spcBef>
              <a:spcAft>
                <a:spcPct val="0"/>
              </a:spcAft>
              <a:defRPr sz="1200">
                <a:solidFill>
                  <a:schemeClr val="tx1"/>
                </a:solidFill>
                <a:latin typeface="Arial" charset="0"/>
              </a:defRPr>
            </a:lvl7pPr>
            <a:lvl8pPr marL="3452588" indent="-229323" defTabSz="930033" eaLnBrk="0" fontAlgn="base" hangingPunct="0">
              <a:spcBef>
                <a:spcPct val="30000"/>
              </a:spcBef>
              <a:spcAft>
                <a:spcPct val="0"/>
              </a:spcAft>
              <a:defRPr sz="1200">
                <a:solidFill>
                  <a:schemeClr val="tx1"/>
                </a:solidFill>
                <a:latin typeface="Arial" charset="0"/>
              </a:defRPr>
            </a:lvl8pPr>
            <a:lvl9pPr marL="3911235" indent="-229323" defTabSz="93003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8</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2200" cy="3478212"/>
          </a:xfrm>
          <a:ln w="12700" cap="flat">
            <a:solidFill>
              <a:schemeClr val="tx1"/>
            </a:solidFill>
          </a:ln>
        </p:spPr>
      </p:sp>
      <p:sp>
        <p:nvSpPr>
          <p:cNvPr id="15364" name="Rectangle 3"/>
          <p:cNvSpPr>
            <a:spLocks noGrp="1" noChangeArrowheads="1"/>
          </p:cNvSpPr>
          <p:nvPr>
            <p:ph type="body" idx="1"/>
          </p:nvPr>
        </p:nvSpPr>
        <p:spPr>
          <a:xfrm>
            <a:off x="887415" y="4714878"/>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1" tIns="47841" rIns="95681" bIns="47841"/>
          <a:lstStyle/>
          <a:p>
            <a:pPr eaLnBrk="1" hangingPunct="1"/>
            <a:r>
              <a:rPr lang="de-DE" altLang="de-DE" dirty="0"/>
              <a:t>Was ist Service-Learning?</a:t>
            </a:r>
          </a:p>
        </p:txBody>
      </p:sp>
    </p:spTree>
    <p:extLst>
      <p:ext uri="{BB962C8B-B14F-4D97-AF65-F5344CB8AC3E}">
        <p14:creationId xmlns:p14="http://schemas.microsoft.com/office/powerpoint/2010/main" val="192200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033" eaLnBrk="0" hangingPunct="0">
              <a:spcBef>
                <a:spcPct val="30000"/>
              </a:spcBef>
              <a:defRPr sz="1200">
                <a:solidFill>
                  <a:schemeClr val="tx1"/>
                </a:solidFill>
                <a:latin typeface="Arial" charset="0"/>
              </a:defRPr>
            </a:lvl1pPr>
            <a:lvl2pPr marL="750079" indent="-288247" algn="l" defTabSz="930033" eaLnBrk="0" hangingPunct="0">
              <a:spcBef>
                <a:spcPct val="30000"/>
              </a:spcBef>
              <a:defRPr sz="1200">
                <a:solidFill>
                  <a:schemeClr val="tx1"/>
                </a:solidFill>
                <a:latin typeface="Arial" charset="0"/>
              </a:defRPr>
            </a:lvl2pPr>
            <a:lvl3pPr marL="1152986" indent="-229323" algn="l" defTabSz="930033" eaLnBrk="0" hangingPunct="0">
              <a:spcBef>
                <a:spcPct val="30000"/>
              </a:spcBef>
              <a:defRPr sz="1200">
                <a:solidFill>
                  <a:schemeClr val="tx1"/>
                </a:solidFill>
                <a:latin typeface="Arial" charset="0"/>
              </a:defRPr>
            </a:lvl3pPr>
            <a:lvl4pPr marL="1614818" indent="-229323" algn="l" defTabSz="930033" eaLnBrk="0" hangingPunct="0">
              <a:spcBef>
                <a:spcPct val="30000"/>
              </a:spcBef>
              <a:defRPr sz="1200">
                <a:solidFill>
                  <a:schemeClr val="tx1"/>
                </a:solidFill>
                <a:latin typeface="Arial" charset="0"/>
              </a:defRPr>
            </a:lvl4pPr>
            <a:lvl5pPr marL="2076649" indent="-229323" algn="l" defTabSz="930033" eaLnBrk="0" hangingPunct="0">
              <a:spcBef>
                <a:spcPct val="30000"/>
              </a:spcBef>
              <a:defRPr sz="1200">
                <a:solidFill>
                  <a:schemeClr val="tx1"/>
                </a:solidFill>
                <a:latin typeface="Arial" charset="0"/>
              </a:defRPr>
            </a:lvl5pPr>
            <a:lvl6pPr marL="2535296" indent="-229323" defTabSz="930033" eaLnBrk="0" fontAlgn="base" hangingPunct="0">
              <a:spcBef>
                <a:spcPct val="30000"/>
              </a:spcBef>
              <a:spcAft>
                <a:spcPct val="0"/>
              </a:spcAft>
              <a:defRPr sz="1200">
                <a:solidFill>
                  <a:schemeClr val="tx1"/>
                </a:solidFill>
                <a:latin typeface="Arial" charset="0"/>
              </a:defRPr>
            </a:lvl6pPr>
            <a:lvl7pPr marL="2993942" indent="-229323" defTabSz="930033" eaLnBrk="0" fontAlgn="base" hangingPunct="0">
              <a:spcBef>
                <a:spcPct val="30000"/>
              </a:spcBef>
              <a:spcAft>
                <a:spcPct val="0"/>
              </a:spcAft>
              <a:defRPr sz="1200">
                <a:solidFill>
                  <a:schemeClr val="tx1"/>
                </a:solidFill>
                <a:latin typeface="Arial" charset="0"/>
              </a:defRPr>
            </a:lvl7pPr>
            <a:lvl8pPr marL="3452588" indent="-229323" defTabSz="930033" eaLnBrk="0" fontAlgn="base" hangingPunct="0">
              <a:spcBef>
                <a:spcPct val="30000"/>
              </a:spcBef>
              <a:spcAft>
                <a:spcPct val="0"/>
              </a:spcAft>
              <a:defRPr sz="1200">
                <a:solidFill>
                  <a:schemeClr val="tx1"/>
                </a:solidFill>
                <a:latin typeface="Arial" charset="0"/>
              </a:defRPr>
            </a:lvl8pPr>
            <a:lvl9pPr marL="3911235" indent="-229323" defTabSz="93003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59DAC1-CE2E-40C1-A8EF-0477D45A871D}" type="slidenum">
              <a:rPr lang="de-AT" altLang="de-DE">
                <a:solidFill>
                  <a:prstClr val="black"/>
                </a:solidFill>
              </a:rPr>
              <a:pPr algn="r" eaLnBrk="1" hangingPunct="1">
                <a:spcBef>
                  <a:spcPct val="0"/>
                </a:spcBef>
              </a:pPr>
              <a:t>9</a:t>
            </a:fld>
            <a:endParaRPr lang="de-AT" altLang="de-DE">
              <a:solidFill>
                <a:prstClr val="black"/>
              </a:solidFill>
            </a:endParaRPr>
          </a:p>
        </p:txBody>
      </p:sp>
      <p:sp>
        <p:nvSpPr>
          <p:cNvPr id="15363" name="Rectangle 2"/>
          <p:cNvSpPr>
            <a:spLocks noGrp="1" noRot="1" noChangeAspect="1" noChangeArrowheads="1" noTextEdit="1"/>
          </p:cNvSpPr>
          <p:nvPr>
            <p:ph type="sldImg"/>
          </p:nvPr>
        </p:nvSpPr>
        <p:spPr>
          <a:xfrm>
            <a:off x="884238" y="865188"/>
            <a:ext cx="4902200" cy="3478212"/>
          </a:xfrm>
          <a:ln w="12700" cap="flat">
            <a:solidFill>
              <a:schemeClr val="tx1"/>
            </a:solidFill>
          </a:ln>
        </p:spPr>
      </p:sp>
      <p:sp>
        <p:nvSpPr>
          <p:cNvPr id="15364" name="Rectangle 3"/>
          <p:cNvSpPr>
            <a:spLocks noGrp="1" noChangeArrowheads="1"/>
          </p:cNvSpPr>
          <p:nvPr>
            <p:ph type="body" idx="1"/>
          </p:nvPr>
        </p:nvSpPr>
        <p:spPr>
          <a:xfrm>
            <a:off x="887415" y="4714878"/>
            <a:ext cx="48926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1" tIns="47841" rIns="95681" bIns="47841"/>
          <a:lstStyle/>
          <a:p>
            <a:pPr algn="l" eaLnBrk="1" hangingPunct="1"/>
            <a:r>
              <a:rPr lang="de-DE" altLang="de-DE" dirty="0"/>
              <a:t>Ziel des Studiums –</a:t>
            </a:r>
            <a:r>
              <a:rPr lang="de-DE" altLang="de-DE" baseline="0" dirty="0"/>
              <a:t> Studierende starken Wirtschaftsfokus auch im Denken</a:t>
            </a:r>
            <a:endParaRPr lang="de-DE" altLang="de-DE" dirty="0"/>
          </a:p>
          <a:p>
            <a:pPr algn="l" eaLnBrk="1" hangingPunct="1"/>
            <a:r>
              <a:rPr lang="de-DE" altLang="de-DE" dirty="0"/>
              <a:t>Polyvalent</a:t>
            </a:r>
            <a:r>
              <a:rPr lang="de-DE" altLang="de-DE" baseline="0" dirty="0"/>
              <a:t> – Lehrberechtigung für wirtschaftliche Fächer</a:t>
            </a:r>
          </a:p>
          <a:p>
            <a:pPr algn="l"/>
            <a:r>
              <a:rPr lang="de-AT" dirty="0"/>
              <a:t>Pflichtlehrveranstaltung</a:t>
            </a:r>
          </a:p>
          <a:p>
            <a:pPr algn="l"/>
            <a:r>
              <a:rPr lang="de-AT" dirty="0"/>
              <a:t>5tes Semester Masterstudium Wirtschaftspädagogik</a:t>
            </a:r>
          </a:p>
          <a:p>
            <a:pPr algn="l"/>
            <a:r>
              <a:rPr lang="de-AT" dirty="0"/>
              <a:t>4 Studierendengruppen (4 bis 5 Personen)</a:t>
            </a:r>
          </a:p>
          <a:p>
            <a:pPr algn="l"/>
            <a:r>
              <a:rPr lang="de-AT" dirty="0"/>
              <a:t>Start mit allen Organisationen und Sektempfang</a:t>
            </a:r>
            <a:br>
              <a:rPr lang="de-AT" dirty="0"/>
            </a:br>
            <a:r>
              <a:rPr lang="de-AT" dirty="0"/>
              <a:t>(Wahl der Organisation)</a:t>
            </a:r>
          </a:p>
          <a:p>
            <a:pPr algn="l"/>
            <a:r>
              <a:rPr lang="de-AT" dirty="0"/>
              <a:t>Öffentliche Abschlusspräsentation mit Buffet</a:t>
            </a:r>
          </a:p>
          <a:p>
            <a:pPr algn="l"/>
            <a:r>
              <a:rPr lang="de-AT" dirty="0"/>
              <a:t>6 Blocktermine während des Semesters</a:t>
            </a:r>
          </a:p>
          <a:p>
            <a:pPr algn="l"/>
            <a:r>
              <a:rPr lang="de-AT" dirty="0"/>
              <a:t>Reflexion und kritische Anregung</a:t>
            </a:r>
          </a:p>
          <a:p>
            <a:pPr eaLnBrk="1" hangingPunct="1"/>
            <a:endParaRPr lang="de-DE" altLang="de-DE" dirty="0"/>
          </a:p>
        </p:txBody>
      </p:sp>
    </p:spTree>
    <p:extLst>
      <p:ext uri="{BB962C8B-B14F-4D97-AF65-F5344CB8AC3E}">
        <p14:creationId xmlns:p14="http://schemas.microsoft.com/office/powerpoint/2010/main" val="4190106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7010400"/>
            <a:ext cx="10656888" cy="550863"/>
          </a:xfrm>
          <a:prstGeom prst="rect">
            <a:avLst/>
          </a:prstGeom>
          <a:gradFill rotWithShape="1">
            <a:gsLst>
              <a:gs pos="0">
                <a:srgbClr val="FDF9E8"/>
              </a:gs>
              <a:gs pos="100000">
                <a:srgbClr val="F2D14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ctr" eaLnBrk="1" hangingPunct="1">
              <a:defRPr/>
            </a:pPr>
            <a:endParaRPr lang="de-DE" altLang="de-DE">
              <a:solidFill>
                <a:srgbClr val="000000"/>
              </a:solidFill>
            </a:endParaRPr>
          </a:p>
        </p:txBody>
      </p:sp>
      <p:pic>
        <p:nvPicPr>
          <p:cNvPr id="5" name="Picture 1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56663" y="1588"/>
            <a:ext cx="18002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8"/>
          <p:cNvSpPr txBox="1">
            <a:spLocks noChangeArrowheads="1"/>
          </p:cNvSpPr>
          <p:nvPr userDrawn="1"/>
        </p:nvSpPr>
        <p:spPr bwMode="auto">
          <a:xfrm>
            <a:off x="2209800" y="6096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endParaRPr lang="de-DE" sz="2400">
              <a:solidFill>
                <a:srgbClr val="000000"/>
              </a:solidFill>
            </a:endParaRPr>
          </a:p>
        </p:txBody>
      </p:sp>
      <p:sp>
        <p:nvSpPr>
          <p:cNvPr id="316418" name="Rectangle 2"/>
          <p:cNvSpPr>
            <a:spLocks noGrp="1" noChangeArrowheads="1"/>
          </p:cNvSpPr>
          <p:nvPr>
            <p:ph type="subTitle" idx="1"/>
          </p:nvPr>
        </p:nvSpPr>
        <p:spPr>
          <a:xfrm>
            <a:off x="1598613" y="4284663"/>
            <a:ext cx="7459662" cy="1931987"/>
          </a:xfrm>
        </p:spPr>
        <p:txBody>
          <a:bodyPr/>
          <a:lstStyle>
            <a:lvl1pPr marL="0" indent="0" algn="ctr">
              <a:buFontTx/>
              <a:buNone/>
              <a:defRPr/>
            </a:lvl1pPr>
          </a:lstStyle>
          <a:p>
            <a:r>
              <a:rPr lang="de-AT"/>
              <a:t>Formatvorlage des Untertitelmasters durch Klicken bearbeiten</a:t>
            </a:r>
          </a:p>
        </p:txBody>
      </p:sp>
      <p:sp>
        <p:nvSpPr>
          <p:cNvPr id="316424" name="Rectangle 8"/>
          <p:cNvSpPr>
            <a:spLocks noGrp="1" noChangeArrowheads="1"/>
          </p:cNvSpPr>
          <p:nvPr>
            <p:ph type="ctrTitle"/>
          </p:nvPr>
        </p:nvSpPr>
        <p:spPr bwMode="auto">
          <a:xfrm>
            <a:off x="798513" y="2349500"/>
            <a:ext cx="9059862" cy="1620838"/>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de-AT"/>
              <a:t>Titelmasterformat durch Klicken bearbeiten</a:t>
            </a:r>
          </a:p>
        </p:txBody>
      </p:sp>
    </p:spTree>
    <p:extLst>
      <p:ext uri="{BB962C8B-B14F-4D97-AF65-F5344CB8AC3E}">
        <p14:creationId xmlns:p14="http://schemas.microsoft.com/office/powerpoint/2010/main" val="37064689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303213"/>
            <a:ext cx="9590088" cy="1260475"/>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2984222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726363" y="303213"/>
            <a:ext cx="2397125" cy="6451600"/>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533400" y="303213"/>
            <a:ext cx="7040563" cy="64516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41415296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Rectangle 4"/>
          <p:cNvSpPr>
            <a:spLocks noChangeArrowheads="1"/>
          </p:cNvSpPr>
          <p:nvPr/>
        </p:nvSpPr>
        <p:spPr bwMode="auto">
          <a:xfrm>
            <a:off x="0" y="7010400"/>
            <a:ext cx="10656888" cy="550863"/>
          </a:xfrm>
          <a:prstGeom prst="rect">
            <a:avLst/>
          </a:prstGeom>
          <a:gradFill rotWithShape="1">
            <a:gsLst>
              <a:gs pos="0">
                <a:srgbClr val="F2D144">
                  <a:gamma/>
                  <a:tint val="12157"/>
                  <a:invGamma/>
                </a:srgbClr>
              </a:gs>
              <a:gs pos="100000">
                <a:srgbClr val="F2D144"/>
              </a:gs>
            </a:gsLst>
            <a:lin ang="0" scaled="1"/>
          </a:gradFill>
          <a:ln w="9525">
            <a:noFill/>
            <a:miter lim="800000"/>
            <a:headEnd/>
            <a:tailEnd/>
          </a:ln>
          <a:effectLst/>
        </p:spPr>
        <p:txBody>
          <a:bodyPr wrap="none" anchor="ctr"/>
          <a:lstStyle/>
          <a:p>
            <a:pPr algn="ctr">
              <a:defRPr/>
            </a:pPr>
            <a:endParaRPr lang="de-AT">
              <a:cs typeface="+mn-cs"/>
            </a:endParaRPr>
          </a:p>
        </p:txBody>
      </p:sp>
      <p:sp>
        <p:nvSpPr>
          <p:cNvPr id="4" name="Text Box 8"/>
          <p:cNvSpPr txBox="1">
            <a:spLocks noChangeArrowheads="1"/>
          </p:cNvSpPr>
          <p:nvPr/>
        </p:nvSpPr>
        <p:spPr bwMode="auto">
          <a:xfrm>
            <a:off x="2209800" y="609600"/>
            <a:ext cx="6096000" cy="457200"/>
          </a:xfrm>
          <a:prstGeom prst="rect">
            <a:avLst/>
          </a:prstGeom>
          <a:noFill/>
          <a:ln w="9525">
            <a:noFill/>
            <a:miter lim="800000"/>
            <a:headEnd/>
            <a:tailEnd/>
          </a:ln>
          <a:effectLst/>
        </p:spPr>
        <p:txBody>
          <a:bodyPr>
            <a:spAutoFit/>
          </a:bodyPr>
          <a:lstStyle/>
          <a:p>
            <a:pPr>
              <a:spcBef>
                <a:spcPct val="50000"/>
              </a:spcBef>
              <a:defRPr/>
            </a:pPr>
            <a:endParaRPr lang="de-DE" sz="2400">
              <a:cs typeface="+mn-cs"/>
            </a:endParaRPr>
          </a:p>
        </p:txBody>
      </p:sp>
      <p:pic>
        <p:nvPicPr>
          <p:cNvPr id="9" name="Grafik 6" descr="WP_ohneRahmen_gelb.jpg"/>
          <p:cNvPicPr>
            <a:picLocks noChangeAspect="1"/>
          </p:cNvPicPr>
          <p:nvPr userDrawn="1"/>
        </p:nvPicPr>
        <p:blipFill>
          <a:blip r:embed="rId2" cstate="print"/>
          <a:srcRect/>
          <a:stretch>
            <a:fillRect/>
          </a:stretch>
        </p:blipFill>
        <p:spPr bwMode="auto">
          <a:xfrm>
            <a:off x="44450" y="46038"/>
            <a:ext cx="1503363" cy="1439862"/>
          </a:xfrm>
          <a:prstGeom prst="rect">
            <a:avLst/>
          </a:prstGeom>
          <a:noFill/>
          <a:ln w="9525">
            <a:noFill/>
            <a:miter lim="800000"/>
            <a:headEnd/>
            <a:tailEnd/>
          </a:ln>
        </p:spPr>
      </p:pic>
      <p:pic>
        <p:nvPicPr>
          <p:cNvPr id="10" name="Grafik 9" descr="kf_uni_logo.jpg"/>
          <p:cNvPicPr>
            <a:picLocks noChangeAspect="1"/>
          </p:cNvPicPr>
          <p:nvPr userDrawn="1"/>
        </p:nvPicPr>
        <p:blipFill>
          <a:blip r:embed="rId3" cstate="print"/>
          <a:stretch>
            <a:fillRect/>
          </a:stretch>
        </p:blipFill>
        <p:spPr>
          <a:xfrm>
            <a:off x="8875311" y="0"/>
            <a:ext cx="1781577" cy="1524000"/>
          </a:xfrm>
          <a:prstGeom prst="rect">
            <a:avLst/>
          </a:prstGeom>
        </p:spPr>
      </p:pic>
      <p:sp>
        <p:nvSpPr>
          <p:cNvPr id="7" name="Text Box 15"/>
          <p:cNvSpPr txBox="1">
            <a:spLocks noChangeArrowheads="1"/>
          </p:cNvSpPr>
          <p:nvPr userDrawn="1"/>
        </p:nvSpPr>
        <p:spPr bwMode="auto">
          <a:xfrm>
            <a:off x="5545138" y="7165975"/>
            <a:ext cx="5111750" cy="315782"/>
          </a:xfrm>
          <a:prstGeom prst="rect">
            <a:avLst/>
          </a:prstGeom>
          <a:noFill/>
          <a:ln w="9525">
            <a:noFill/>
            <a:miter lim="800000"/>
            <a:headEnd/>
            <a:tailEnd/>
          </a:ln>
          <a:effectLst/>
        </p:spPr>
        <p:txBody>
          <a:bodyPr lIns="99368" tIns="49684" rIns="99368" bIns="49684">
            <a:spAutoFit/>
          </a:bodyPr>
          <a:lstStyle/>
          <a:p>
            <a:pPr algn="r" defTabSz="993775">
              <a:spcBef>
                <a:spcPct val="50000"/>
              </a:spcBef>
              <a:defRPr/>
            </a:pPr>
            <a:r>
              <a:rPr lang="de-DE" sz="1400" i="1" baseline="0" dirty="0" err="1"/>
              <a:t>DGfE</a:t>
            </a:r>
            <a:r>
              <a:rPr lang="de-DE" sz="1400" i="1" baseline="0" dirty="0"/>
              <a:t>-BWP-Tagung 2014</a:t>
            </a:r>
            <a:endParaRPr lang="de-AT" sz="1400" i="1" dirty="0"/>
          </a:p>
        </p:txBody>
      </p:sp>
      <p:pic>
        <p:nvPicPr>
          <p:cNvPr id="8" name="Picture 4" descr="P:\PRESSESTELLE\PowerPointPräsentation\Grafiken\4zu3\PPTs 4zu3\HINTERGRÜNDE\PPT VORLAGE HINTERGRUND2.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32722" r="44978"/>
          <a:stretch/>
        </p:blipFill>
        <p:spPr bwMode="auto">
          <a:xfrm>
            <a:off x="-774" y="3420591"/>
            <a:ext cx="3915259" cy="358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41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3400" y="303213"/>
            <a:ext cx="9590088" cy="1260475"/>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6316488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1375" y="4859338"/>
            <a:ext cx="9058275" cy="15017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841375" y="3205163"/>
            <a:ext cx="9058275"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270621936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33400" y="303213"/>
            <a:ext cx="9590088" cy="1260475"/>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533400" y="1763713"/>
            <a:ext cx="4718050"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403850" y="1763713"/>
            <a:ext cx="4719638"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29572761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303213"/>
            <a:ext cx="9590088" cy="1260475"/>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533400" y="1692275"/>
            <a:ext cx="4708525"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533400" y="2397125"/>
            <a:ext cx="4708525"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5413375" y="1692275"/>
            <a:ext cx="4710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5413375" y="2397125"/>
            <a:ext cx="4710113"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943258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33400" y="303213"/>
            <a:ext cx="9590088" cy="1260475"/>
          </a:xfrm>
          <a:prstGeom prst="rect">
            <a:avLst/>
          </a:prstGeom>
        </p:spPr>
        <p:txBody>
          <a:bodyPr/>
          <a:lstStyle/>
          <a:p>
            <a:r>
              <a:rPr lang="de-DE"/>
              <a:t>Titelmasterformat durch Klicken bearbeiten</a:t>
            </a:r>
            <a:endParaRPr lang="de-AT"/>
          </a:p>
        </p:txBody>
      </p:sp>
    </p:spTree>
    <p:extLst>
      <p:ext uri="{BB962C8B-B14F-4D97-AF65-F5344CB8AC3E}">
        <p14:creationId xmlns:p14="http://schemas.microsoft.com/office/powerpoint/2010/main" val="18035361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2905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3400" y="301625"/>
            <a:ext cx="3505200" cy="1281113"/>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4167188" y="301625"/>
            <a:ext cx="5956300"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533400" y="1582738"/>
            <a:ext cx="35052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8520351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89150" y="5292725"/>
            <a:ext cx="6394450" cy="625475"/>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2089150" y="676275"/>
            <a:ext cx="6394450"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2089150" y="5918200"/>
            <a:ext cx="6394450"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99578394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33400" y="1763713"/>
            <a:ext cx="9590088"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368" tIns="49684" rIns="99368" bIns="49684" numCol="1" anchor="t" anchorCtr="0" compatLnSpc="1">
            <a:prstTxWarp prst="textNoShape">
              <a:avLst/>
            </a:prstTxWarp>
          </a:bodyPr>
          <a:lstStyle/>
          <a:p>
            <a:pPr lvl="0"/>
            <a:r>
              <a:rPr lang="de-AT" altLang="de-DE"/>
              <a:t>Textmasterformate durch Klicken bearbeiten</a:t>
            </a:r>
          </a:p>
          <a:p>
            <a:pPr lvl="1"/>
            <a:r>
              <a:rPr lang="de-AT" altLang="de-DE"/>
              <a:t>Zweite Ebene</a:t>
            </a:r>
          </a:p>
          <a:p>
            <a:pPr lvl="2"/>
            <a:r>
              <a:rPr lang="de-AT" altLang="de-DE"/>
              <a:t>Dritte Ebene</a:t>
            </a:r>
          </a:p>
          <a:p>
            <a:pPr lvl="3"/>
            <a:r>
              <a:rPr lang="de-AT" altLang="de-DE"/>
              <a:t>Vierte Ebene</a:t>
            </a:r>
          </a:p>
          <a:p>
            <a:pPr lvl="4"/>
            <a:r>
              <a:rPr lang="de-AT" altLang="de-DE"/>
              <a:t>Fünfte Ebene</a:t>
            </a:r>
          </a:p>
        </p:txBody>
      </p:sp>
      <p:sp>
        <p:nvSpPr>
          <p:cNvPr id="1028" name="Rectangle 14"/>
          <p:cNvSpPr>
            <a:spLocks noChangeArrowheads="1"/>
          </p:cNvSpPr>
          <p:nvPr userDrawn="1"/>
        </p:nvSpPr>
        <p:spPr bwMode="auto">
          <a:xfrm>
            <a:off x="0" y="7010400"/>
            <a:ext cx="10656888" cy="550863"/>
          </a:xfrm>
          <a:prstGeom prst="rect">
            <a:avLst/>
          </a:prstGeom>
          <a:gradFill rotWithShape="1">
            <a:gsLst>
              <a:gs pos="0">
                <a:srgbClr val="FDF9E8"/>
              </a:gs>
              <a:gs pos="100000">
                <a:srgbClr val="F2D14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ctr" eaLnBrk="1" hangingPunct="1">
              <a:defRPr/>
            </a:pPr>
            <a:endParaRPr lang="de-DE" altLang="de-DE">
              <a:solidFill>
                <a:srgbClr val="000000"/>
              </a:solidFill>
            </a:endParaRPr>
          </a:p>
        </p:txBody>
      </p:sp>
      <p:sp>
        <p:nvSpPr>
          <p:cNvPr id="1029" name="Text Box 11"/>
          <p:cNvSpPr txBox="1">
            <a:spLocks noChangeArrowheads="1"/>
          </p:cNvSpPr>
          <p:nvPr/>
        </p:nvSpPr>
        <p:spPr bwMode="auto">
          <a:xfrm>
            <a:off x="533400" y="7165975"/>
            <a:ext cx="3570288" cy="31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spAutoFit/>
          </a:bodyPr>
          <a:lstStyle>
            <a:lvl1pPr defTabSz="993775" eaLnBrk="0" hangingPunct="0">
              <a:defRPr sz="2800">
                <a:solidFill>
                  <a:schemeClr val="tx1"/>
                </a:solidFill>
                <a:latin typeface="Arial" charset="0"/>
              </a:defRPr>
            </a:lvl1pPr>
            <a:lvl2pPr marL="742950" indent="-285750" defTabSz="993775" eaLnBrk="0" hangingPunct="0">
              <a:defRPr sz="2800">
                <a:solidFill>
                  <a:schemeClr val="tx1"/>
                </a:solidFill>
                <a:latin typeface="Arial" charset="0"/>
              </a:defRPr>
            </a:lvl2pPr>
            <a:lvl3pPr marL="1143000" indent="-228600" defTabSz="993775" eaLnBrk="0" hangingPunct="0">
              <a:defRPr sz="2800">
                <a:solidFill>
                  <a:schemeClr val="tx1"/>
                </a:solidFill>
                <a:latin typeface="Arial" charset="0"/>
              </a:defRPr>
            </a:lvl3pPr>
            <a:lvl4pPr marL="1600200" indent="-228600" defTabSz="993775" eaLnBrk="0" hangingPunct="0">
              <a:defRPr sz="2800">
                <a:solidFill>
                  <a:schemeClr val="tx1"/>
                </a:solidFill>
                <a:latin typeface="Arial" charset="0"/>
              </a:defRPr>
            </a:lvl4pPr>
            <a:lvl5pPr marL="2057400" indent="-228600" defTabSz="993775" eaLnBrk="0" hangingPunct="0">
              <a:defRPr sz="2800">
                <a:solidFill>
                  <a:schemeClr val="tx1"/>
                </a:solidFill>
                <a:latin typeface="Arial" charset="0"/>
              </a:defRPr>
            </a:lvl5pPr>
            <a:lvl6pPr marL="2514600" indent="-228600" algn="ctr" defTabSz="993775" eaLnBrk="0" fontAlgn="base" hangingPunct="0">
              <a:spcBef>
                <a:spcPct val="0"/>
              </a:spcBef>
              <a:spcAft>
                <a:spcPct val="0"/>
              </a:spcAft>
              <a:defRPr sz="2800">
                <a:solidFill>
                  <a:schemeClr val="tx1"/>
                </a:solidFill>
                <a:latin typeface="Arial" charset="0"/>
              </a:defRPr>
            </a:lvl6pPr>
            <a:lvl7pPr marL="2971800" indent="-228600" algn="ctr" defTabSz="993775" eaLnBrk="0" fontAlgn="base" hangingPunct="0">
              <a:spcBef>
                <a:spcPct val="0"/>
              </a:spcBef>
              <a:spcAft>
                <a:spcPct val="0"/>
              </a:spcAft>
              <a:defRPr sz="2800">
                <a:solidFill>
                  <a:schemeClr val="tx1"/>
                </a:solidFill>
                <a:latin typeface="Arial" charset="0"/>
              </a:defRPr>
            </a:lvl7pPr>
            <a:lvl8pPr marL="3429000" indent="-228600" algn="ctr" defTabSz="993775" eaLnBrk="0" fontAlgn="base" hangingPunct="0">
              <a:spcBef>
                <a:spcPct val="0"/>
              </a:spcBef>
              <a:spcAft>
                <a:spcPct val="0"/>
              </a:spcAft>
              <a:defRPr sz="2800">
                <a:solidFill>
                  <a:schemeClr val="tx1"/>
                </a:solidFill>
                <a:latin typeface="Arial" charset="0"/>
              </a:defRPr>
            </a:lvl8pPr>
            <a:lvl9pPr marL="3886200" indent="-228600" algn="ctr" defTabSz="993775"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r>
              <a:rPr lang="de-DE" sz="1400" i="1" dirty="0">
                <a:solidFill>
                  <a:srgbClr val="000000"/>
                </a:solidFill>
              </a:rPr>
              <a:t>Steyr, Juli 2018</a:t>
            </a:r>
            <a:endParaRPr lang="de-AT" sz="1400" i="1" dirty="0">
              <a:solidFill>
                <a:srgbClr val="000000"/>
              </a:solidFill>
            </a:endParaRPr>
          </a:p>
        </p:txBody>
      </p:sp>
      <p:sp>
        <p:nvSpPr>
          <p:cNvPr id="1032" name="Text Box 17"/>
          <p:cNvSpPr txBox="1">
            <a:spLocks noChangeArrowheads="1"/>
          </p:cNvSpPr>
          <p:nvPr userDrawn="1"/>
        </p:nvSpPr>
        <p:spPr bwMode="auto">
          <a:xfrm>
            <a:off x="2209800" y="6096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endParaRPr lang="de-DE" sz="2400">
              <a:solidFill>
                <a:srgbClr val="000000"/>
              </a:solidFill>
            </a:endParaRPr>
          </a:p>
        </p:txBody>
      </p:sp>
      <p:pic>
        <p:nvPicPr>
          <p:cNvPr id="8" name="Grafik 6" descr="WP_ohneRahmen_gelb.jpg"/>
          <p:cNvPicPr>
            <a:picLocks noChangeAspect="1"/>
          </p:cNvPicPr>
          <p:nvPr userDrawn="1"/>
        </p:nvPicPr>
        <p:blipFill>
          <a:blip r:embed="rId14" cstate="print"/>
          <a:srcRect/>
          <a:stretch>
            <a:fillRect/>
          </a:stretch>
        </p:blipFill>
        <p:spPr bwMode="auto">
          <a:xfrm>
            <a:off x="44450" y="46038"/>
            <a:ext cx="1503363" cy="1439862"/>
          </a:xfrm>
          <a:prstGeom prst="rect">
            <a:avLst/>
          </a:prstGeom>
          <a:noFill/>
          <a:ln w="9525">
            <a:noFill/>
            <a:miter lim="800000"/>
            <a:headEnd/>
            <a:tailEnd/>
          </a:ln>
        </p:spPr>
      </p:pic>
      <p:pic>
        <p:nvPicPr>
          <p:cNvPr id="9" name="Grafik 8" descr="kf_uni_logo.jpg"/>
          <p:cNvPicPr>
            <a:picLocks noChangeAspect="1"/>
          </p:cNvPicPr>
          <p:nvPr userDrawn="1"/>
        </p:nvPicPr>
        <p:blipFill>
          <a:blip r:embed="rId15" cstate="print"/>
          <a:stretch>
            <a:fillRect/>
          </a:stretch>
        </p:blipFill>
        <p:spPr>
          <a:xfrm>
            <a:off x="8875311" y="0"/>
            <a:ext cx="1781577" cy="1524000"/>
          </a:xfrm>
          <a:prstGeom prst="rect">
            <a:avLst/>
          </a:prstGeom>
        </p:spPr>
      </p:pic>
    </p:spTree>
    <p:extLst>
      <p:ext uri="{BB962C8B-B14F-4D97-AF65-F5344CB8AC3E}">
        <p14:creationId xmlns:p14="http://schemas.microsoft.com/office/powerpoint/2010/main" val="45957480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ransition/>
  <p:hf hdr="0" ftr="0" dt="0"/>
  <p:txStyles>
    <p:titleStyle>
      <a:lvl1pPr algn="r" defTabSz="993775" rtl="0" eaLnBrk="0" fontAlgn="base" hangingPunct="0">
        <a:spcBef>
          <a:spcPct val="0"/>
        </a:spcBef>
        <a:spcAft>
          <a:spcPct val="0"/>
        </a:spcAft>
        <a:defRPr sz="2400" b="1">
          <a:solidFill>
            <a:schemeClr val="tx2"/>
          </a:solidFill>
          <a:latin typeface="+mj-lt"/>
          <a:ea typeface="+mj-ea"/>
          <a:cs typeface="+mj-cs"/>
        </a:defRPr>
      </a:lvl1pPr>
      <a:lvl2pPr algn="r" defTabSz="993775" rtl="0" eaLnBrk="0" fontAlgn="base" hangingPunct="0">
        <a:spcBef>
          <a:spcPct val="0"/>
        </a:spcBef>
        <a:spcAft>
          <a:spcPct val="0"/>
        </a:spcAft>
        <a:defRPr sz="2400" b="1">
          <a:solidFill>
            <a:schemeClr val="tx2"/>
          </a:solidFill>
          <a:latin typeface="Arial" charset="0"/>
        </a:defRPr>
      </a:lvl2pPr>
      <a:lvl3pPr algn="r" defTabSz="993775" rtl="0" eaLnBrk="0" fontAlgn="base" hangingPunct="0">
        <a:spcBef>
          <a:spcPct val="0"/>
        </a:spcBef>
        <a:spcAft>
          <a:spcPct val="0"/>
        </a:spcAft>
        <a:defRPr sz="2400" b="1">
          <a:solidFill>
            <a:schemeClr val="tx2"/>
          </a:solidFill>
          <a:latin typeface="Arial" charset="0"/>
        </a:defRPr>
      </a:lvl3pPr>
      <a:lvl4pPr algn="r" defTabSz="993775" rtl="0" eaLnBrk="0" fontAlgn="base" hangingPunct="0">
        <a:spcBef>
          <a:spcPct val="0"/>
        </a:spcBef>
        <a:spcAft>
          <a:spcPct val="0"/>
        </a:spcAft>
        <a:defRPr sz="2400" b="1">
          <a:solidFill>
            <a:schemeClr val="tx2"/>
          </a:solidFill>
          <a:latin typeface="Arial" charset="0"/>
        </a:defRPr>
      </a:lvl4pPr>
      <a:lvl5pPr algn="r" defTabSz="993775" rtl="0" eaLnBrk="0" fontAlgn="base" hangingPunct="0">
        <a:spcBef>
          <a:spcPct val="0"/>
        </a:spcBef>
        <a:spcAft>
          <a:spcPct val="0"/>
        </a:spcAft>
        <a:defRPr sz="2400" b="1">
          <a:solidFill>
            <a:schemeClr val="tx2"/>
          </a:solidFill>
          <a:latin typeface="Arial" charset="0"/>
        </a:defRPr>
      </a:lvl5pPr>
      <a:lvl6pPr marL="457200" algn="r" defTabSz="993775" rtl="0" fontAlgn="base">
        <a:spcBef>
          <a:spcPct val="0"/>
        </a:spcBef>
        <a:spcAft>
          <a:spcPct val="0"/>
        </a:spcAft>
        <a:defRPr sz="2400" b="1">
          <a:solidFill>
            <a:schemeClr val="tx2"/>
          </a:solidFill>
          <a:latin typeface="Arial" charset="0"/>
        </a:defRPr>
      </a:lvl6pPr>
      <a:lvl7pPr marL="914400" algn="r" defTabSz="993775" rtl="0" fontAlgn="base">
        <a:spcBef>
          <a:spcPct val="0"/>
        </a:spcBef>
        <a:spcAft>
          <a:spcPct val="0"/>
        </a:spcAft>
        <a:defRPr sz="2400" b="1">
          <a:solidFill>
            <a:schemeClr val="tx2"/>
          </a:solidFill>
          <a:latin typeface="Arial" charset="0"/>
        </a:defRPr>
      </a:lvl7pPr>
      <a:lvl8pPr marL="1371600" algn="r" defTabSz="993775" rtl="0" fontAlgn="base">
        <a:spcBef>
          <a:spcPct val="0"/>
        </a:spcBef>
        <a:spcAft>
          <a:spcPct val="0"/>
        </a:spcAft>
        <a:defRPr sz="2400" b="1">
          <a:solidFill>
            <a:schemeClr val="tx2"/>
          </a:solidFill>
          <a:latin typeface="Arial" charset="0"/>
        </a:defRPr>
      </a:lvl8pPr>
      <a:lvl9pPr marL="1828800" algn="r" defTabSz="993775" rtl="0" fontAlgn="base">
        <a:spcBef>
          <a:spcPct val="0"/>
        </a:spcBef>
        <a:spcAft>
          <a:spcPct val="0"/>
        </a:spcAft>
        <a:defRPr sz="2400" b="1">
          <a:solidFill>
            <a:schemeClr val="tx2"/>
          </a:solidFill>
          <a:latin typeface="Arial" charset="0"/>
        </a:defRPr>
      </a:lvl9pPr>
    </p:titleStyle>
    <p:bodyStyle>
      <a:lvl1pPr marL="373063" indent="-373063" algn="l" defTabSz="993775" rtl="0" eaLnBrk="0" fontAlgn="base" hangingPunct="0">
        <a:spcBef>
          <a:spcPct val="20000"/>
        </a:spcBef>
        <a:spcAft>
          <a:spcPct val="0"/>
        </a:spcAft>
        <a:buChar char="•"/>
        <a:defRPr sz="2800">
          <a:solidFill>
            <a:schemeClr val="tx1"/>
          </a:solidFill>
          <a:latin typeface="+mn-lt"/>
          <a:ea typeface="+mn-ea"/>
          <a:cs typeface="+mn-cs"/>
        </a:defRPr>
      </a:lvl1pPr>
      <a:lvl2pPr marL="808038" indent="-311150" algn="l" defTabSz="993775" rtl="0" eaLnBrk="0" fontAlgn="base" hangingPunct="0">
        <a:spcBef>
          <a:spcPct val="20000"/>
        </a:spcBef>
        <a:spcAft>
          <a:spcPct val="0"/>
        </a:spcAft>
        <a:buChar char="–"/>
        <a:defRPr sz="2400">
          <a:solidFill>
            <a:schemeClr val="tx1"/>
          </a:solidFill>
          <a:latin typeface="+mn-lt"/>
        </a:defRPr>
      </a:lvl2pPr>
      <a:lvl3pPr marL="1241425" indent="-247650" algn="l" defTabSz="993775" rtl="0" eaLnBrk="0" fontAlgn="base" hangingPunct="0">
        <a:spcBef>
          <a:spcPct val="20000"/>
        </a:spcBef>
        <a:spcAft>
          <a:spcPct val="0"/>
        </a:spcAft>
        <a:buChar char="•"/>
        <a:defRPr sz="2200">
          <a:solidFill>
            <a:schemeClr val="tx1"/>
          </a:solidFill>
          <a:latin typeface="+mn-lt"/>
        </a:defRPr>
      </a:lvl3pPr>
      <a:lvl4pPr marL="1738313" indent="-247650" algn="l" defTabSz="993775" rtl="0" eaLnBrk="0" fontAlgn="base" hangingPunct="0">
        <a:spcBef>
          <a:spcPct val="20000"/>
        </a:spcBef>
        <a:spcAft>
          <a:spcPct val="0"/>
        </a:spcAft>
        <a:buChar char="–"/>
        <a:defRPr sz="2000">
          <a:solidFill>
            <a:schemeClr val="tx1"/>
          </a:solidFill>
          <a:latin typeface="+mn-lt"/>
        </a:defRPr>
      </a:lvl4pPr>
      <a:lvl5pPr marL="2235200" indent="-247650" algn="l" defTabSz="993775" rtl="0" eaLnBrk="0" fontAlgn="base" hangingPunct="0">
        <a:spcBef>
          <a:spcPct val="20000"/>
        </a:spcBef>
        <a:spcAft>
          <a:spcPct val="0"/>
        </a:spcAft>
        <a:buChar char="»"/>
        <a:defRPr>
          <a:solidFill>
            <a:schemeClr val="tx1"/>
          </a:solidFill>
          <a:latin typeface="+mn-lt"/>
        </a:defRPr>
      </a:lvl5pPr>
      <a:lvl6pPr marL="2692400" indent="-247650" algn="l" defTabSz="993775" rtl="0" fontAlgn="base">
        <a:spcBef>
          <a:spcPct val="20000"/>
        </a:spcBef>
        <a:spcAft>
          <a:spcPct val="0"/>
        </a:spcAft>
        <a:buChar char="»"/>
        <a:defRPr>
          <a:solidFill>
            <a:schemeClr val="tx1"/>
          </a:solidFill>
          <a:latin typeface="+mn-lt"/>
        </a:defRPr>
      </a:lvl6pPr>
      <a:lvl7pPr marL="3149600" indent="-247650" algn="l" defTabSz="993775" rtl="0" fontAlgn="base">
        <a:spcBef>
          <a:spcPct val="20000"/>
        </a:spcBef>
        <a:spcAft>
          <a:spcPct val="0"/>
        </a:spcAft>
        <a:buChar char="»"/>
        <a:defRPr>
          <a:solidFill>
            <a:schemeClr val="tx1"/>
          </a:solidFill>
          <a:latin typeface="+mn-lt"/>
        </a:defRPr>
      </a:lvl7pPr>
      <a:lvl8pPr marL="3606800" indent="-247650" algn="l" defTabSz="993775" rtl="0" fontAlgn="base">
        <a:spcBef>
          <a:spcPct val="20000"/>
        </a:spcBef>
        <a:spcAft>
          <a:spcPct val="0"/>
        </a:spcAft>
        <a:buChar char="»"/>
        <a:defRPr>
          <a:solidFill>
            <a:schemeClr val="tx1"/>
          </a:solidFill>
          <a:latin typeface="+mn-lt"/>
        </a:defRPr>
      </a:lvl8pPr>
      <a:lvl9pPr marL="4064000" indent="-247650" algn="l" defTabSz="993775" rtl="0" fontAlgn="base">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5"/>
          <p:cNvSpPr>
            <a:spLocks noChangeArrowheads="1"/>
          </p:cNvSpPr>
          <p:nvPr/>
        </p:nvSpPr>
        <p:spPr bwMode="auto">
          <a:xfrm>
            <a:off x="0" y="6956425"/>
            <a:ext cx="10656888" cy="598488"/>
          </a:xfrm>
          <a:prstGeom prst="rect">
            <a:avLst/>
          </a:prstGeom>
          <a:gradFill rotWithShape="1">
            <a:gsLst>
              <a:gs pos="0">
                <a:srgbClr val="FDF9E8"/>
              </a:gs>
              <a:gs pos="100000">
                <a:srgbClr val="F2D14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de-DE" dirty="0"/>
          </a:p>
        </p:txBody>
      </p:sp>
      <p:sp>
        <p:nvSpPr>
          <p:cNvPr id="5122" name="Text Box 4"/>
          <p:cNvSpPr txBox="1">
            <a:spLocks noChangeArrowheads="1"/>
          </p:cNvSpPr>
          <p:nvPr/>
        </p:nvSpPr>
        <p:spPr bwMode="auto">
          <a:xfrm>
            <a:off x="292100" y="6956425"/>
            <a:ext cx="34417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spAutoFit/>
          </a:bodyPr>
          <a:lstStyle>
            <a:lvl1pPr defTabSz="993775">
              <a:defRPr sz="2800">
                <a:solidFill>
                  <a:schemeClr val="tx1"/>
                </a:solidFill>
                <a:latin typeface="Arial" charset="0"/>
                <a:cs typeface="Arial" charset="0"/>
              </a:defRPr>
            </a:lvl1pPr>
            <a:lvl2pPr marL="742950" indent="-285750" defTabSz="993775">
              <a:defRPr sz="2800">
                <a:solidFill>
                  <a:schemeClr val="tx1"/>
                </a:solidFill>
                <a:latin typeface="Arial" charset="0"/>
                <a:cs typeface="Arial" charset="0"/>
              </a:defRPr>
            </a:lvl2pPr>
            <a:lvl3pPr marL="1143000" indent="-228600" defTabSz="993775">
              <a:defRPr sz="2800">
                <a:solidFill>
                  <a:schemeClr val="tx1"/>
                </a:solidFill>
                <a:latin typeface="Arial" charset="0"/>
                <a:cs typeface="Arial" charset="0"/>
              </a:defRPr>
            </a:lvl3pPr>
            <a:lvl4pPr marL="1600200" indent="-228600" defTabSz="993775">
              <a:defRPr sz="2800">
                <a:solidFill>
                  <a:schemeClr val="tx1"/>
                </a:solidFill>
                <a:latin typeface="Arial" charset="0"/>
                <a:cs typeface="Arial" charset="0"/>
              </a:defRPr>
            </a:lvl4pPr>
            <a:lvl5pPr marL="2057400" indent="-228600" defTabSz="993775">
              <a:defRPr sz="2800">
                <a:solidFill>
                  <a:schemeClr val="tx1"/>
                </a:solidFill>
                <a:latin typeface="Arial" charset="0"/>
                <a:cs typeface="Arial" charset="0"/>
              </a:defRPr>
            </a:lvl5pPr>
            <a:lvl6pPr marL="2514600" indent="-228600" defTabSz="993775" fontAlgn="base">
              <a:spcBef>
                <a:spcPct val="0"/>
              </a:spcBef>
              <a:spcAft>
                <a:spcPct val="0"/>
              </a:spcAft>
              <a:defRPr sz="2800">
                <a:solidFill>
                  <a:schemeClr val="tx1"/>
                </a:solidFill>
                <a:latin typeface="Arial" charset="0"/>
                <a:cs typeface="Arial" charset="0"/>
              </a:defRPr>
            </a:lvl6pPr>
            <a:lvl7pPr marL="2971800" indent="-228600" defTabSz="993775" fontAlgn="base">
              <a:spcBef>
                <a:spcPct val="0"/>
              </a:spcBef>
              <a:spcAft>
                <a:spcPct val="0"/>
              </a:spcAft>
              <a:defRPr sz="2800">
                <a:solidFill>
                  <a:schemeClr val="tx1"/>
                </a:solidFill>
                <a:latin typeface="Arial" charset="0"/>
                <a:cs typeface="Arial" charset="0"/>
              </a:defRPr>
            </a:lvl7pPr>
            <a:lvl8pPr marL="3429000" indent="-228600" defTabSz="993775" fontAlgn="base">
              <a:spcBef>
                <a:spcPct val="0"/>
              </a:spcBef>
              <a:spcAft>
                <a:spcPct val="0"/>
              </a:spcAft>
              <a:defRPr sz="2800">
                <a:solidFill>
                  <a:schemeClr val="tx1"/>
                </a:solidFill>
                <a:latin typeface="Arial" charset="0"/>
                <a:cs typeface="Arial" charset="0"/>
              </a:defRPr>
            </a:lvl8pPr>
            <a:lvl9pPr marL="3886200" indent="-228600" defTabSz="993775" fontAlgn="base">
              <a:spcBef>
                <a:spcPct val="0"/>
              </a:spcBef>
              <a:spcAft>
                <a:spcPct val="0"/>
              </a:spcAft>
              <a:defRPr sz="2800">
                <a:solidFill>
                  <a:schemeClr val="tx1"/>
                </a:solidFill>
                <a:latin typeface="Arial" charset="0"/>
                <a:cs typeface="Arial" charset="0"/>
              </a:defRPr>
            </a:lvl9pPr>
          </a:lstStyle>
          <a:p>
            <a:pPr>
              <a:spcBef>
                <a:spcPct val="50000"/>
              </a:spcBef>
            </a:pPr>
            <a:endParaRPr lang="de-DE" sz="2000" dirty="0"/>
          </a:p>
        </p:txBody>
      </p:sp>
      <p:sp>
        <p:nvSpPr>
          <p:cNvPr id="5124" name="Rectangle 16"/>
          <p:cNvSpPr>
            <a:spLocks noChangeArrowheads="1"/>
          </p:cNvSpPr>
          <p:nvPr/>
        </p:nvSpPr>
        <p:spPr bwMode="auto">
          <a:xfrm>
            <a:off x="609600" y="366713"/>
            <a:ext cx="8131175"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p>
            <a:pPr algn="r" defTabSz="993775"/>
            <a:r>
              <a:rPr lang="de-DE" sz="2400" b="1" dirty="0">
                <a:solidFill>
                  <a:schemeClr val="tx2"/>
                </a:solidFill>
              </a:rPr>
              <a:t>  </a:t>
            </a:r>
            <a:endParaRPr lang="de-AT" sz="2400" b="1" dirty="0">
              <a:solidFill>
                <a:schemeClr val="tx2"/>
              </a:solidFill>
            </a:endParaRPr>
          </a:p>
        </p:txBody>
      </p:sp>
      <p:sp>
        <p:nvSpPr>
          <p:cNvPr id="7" name="Text Box 14"/>
          <p:cNvSpPr txBox="1">
            <a:spLocks noChangeArrowheads="1"/>
          </p:cNvSpPr>
          <p:nvPr/>
        </p:nvSpPr>
        <p:spPr bwMode="auto">
          <a:xfrm>
            <a:off x="359892" y="2196455"/>
            <a:ext cx="9865096"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fontAlgn="base">
              <a:spcBef>
                <a:spcPct val="0"/>
              </a:spcBef>
              <a:spcAft>
                <a:spcPct val="0"/>
              </a:spcAft>
              <a:defRPr sz="2800">
                <a:solidFill>
                  <a:schemeClr val="tx1"/>
                </a:solidFill>
                <a:latin typeface="Arial" charset="0"/>
                <a:cs typeface="Arial" charset="0"/>
              </a:defRPr>
            </a:lvl6pPr>
            <a:lvl7pPr marL="2971800" indent="-228600" fontAlgn="base">
              <a:spcBef>
                <a:spcPct val="0"/>
              </a:spcBef>
              <a:spcAft>
                <a:spcPct val="0"/>
              </a:spcAft>
              <a:defRPr sz="2800">
                <a:solidFill>
                  <a:schemeClr val="tx1"/>
                </a:solidFill>
                <a:latin typeface="Arial" charset="0"/>
                <a:cs typeface="Arial" charset="0"/>
              </a:defRPr>
            </a:lvl7pPr>
            <a:lvl8pPr marL="3429000" indent="-228600" fontAlgn="base">
              <a:spcBef>
                <a:spcPct val="0"/>
              </a:spcBef>
              <a:spcAft>
                <a:spcPct val="0"/>
              </a:spcAft>
              <a:defRPr sz="2800">
                <a:solidFill>
                  <a:schemeClr val="tx1"/>
                </a:solidFill>
                <a:latin typeface="Arial" charset="0"/>
                <a:cs typeface="Arial" charset="0"/>
              </a:defRPr>
            </a:lvl8pPr>
            <a:lvl9pPr marL="3886200" indent="-228600" fontAlgn="base">
              <a:spcBef>
                <a:spcPct val="0"/>
              </a:spcBef>
              <a:spcAft>
                <a:spcPct val="0"/>
              </a:spcAft>
              <a:defRPr sz="2800">
                <a:solidFill>
                  <a:schemeClr val="tx1"/>
                </a:solidFill>
                <a:latin typeface="Arial" charset="0"/>
                <a:cs typeface="Arial" charset="0"/>
              </a:defRPr>
            </a:lvl9pPr>
          </a:lstStyle>
          <a:p>
            <a:pPr algn="ctr"/>
            <a:r>
              <a:rPr lang="de-AT" sz="3200" b="1" dirty="0"/>
              <a:t>Gestaltung von Lernräumen an der Universität</a:t>
            </a:r>
          </a:p>
          <a:p>
            <a:pPr algn="ctr"/>
            <a:endParaRPr lang="de-AT" sz="3200" b="1" dirty="0"/>
          </a:p>
          <a:p>
            <a:pPr algn="ctr"/>
            <a:r>
              <a:rPr lang="de-AT" dirty="0"/>
              <a:t>Eine DBR-Studie anhand des Lehr-Lernformats</a:t>
            </a:r>
          </a:p>
          <a:p>
            <a:pPr algn="ctr"/>
            <a:r>
              <a:rPr lang="de-AT" dirty="0"/>
              <a:t>Service-Learning</a:t>
            </a:r>
          </a:p>
          <a:p>
            <a:pPr algn="ctr"/>
            <a:endParaRPr lang="de-AT" dirty="0"/>
          </a:p>
        </p:txBody>
      </p:sp>
      <p:sp>
        <p:nvSpPr>
          <p:cNvPr id="6" name="Rectangle 3"/>
          <p:cNvSpPr txBox="1">
            <a:spLocks noChangeArrowheads="1"/>
          </p:cNvSpPr>
          <p:nvPr/>
        </p:nvSpPr>
        <p:spPr bwMode="auto">
          <a:xfrm>
            <a:off x="3909556" y="4212679"/>
            <a:ext cx="6677124" cy="2656853"/>
          </a:xfrm>
          <a:prstGeom prst="rect">
            <a:avLst/>
          </a:prstGeom>
          <a:noFill/>
          <a:ln w="9525">
            <a:noFill/>
            <a:miter lim="800000"/>
            <a:headEnd/>
            <a:tailEnd/>
          </a:ln>
        </p:spPr>
        <p:txBody>
          <a:bodyPr vert="horz" wrap="square" lIns="99368" tIns="49684" rIns="99368" bIns="49684" numCol="1" anchor="t" anchorCtr="0" compatLnSpc="1">
            <a:prstTxWarp prst="textNoShape">
              <a:avLst/>
            </a:prstTxWarp>
          </a:bodyPr>
          <a:lstStyle>
            <a:lvl1pPr marL="373063" indent="-373063" algn="l" defTabSz="993775" rtl="0" eaLnBrk="0" fontAlgn="base" hangingPunct="0">
              <a:spcBef>
                <a:spcPct val="20000"/>
              </a:spcBef>
              <a:spcAft>
                <a:spcPct val="0"/>
              </a:spcAft>
              <a:buChar char="•"/>
              <a:defRPr sz="2800">
                <a:solidFill>
                  <a:schemeClr val="tx1"/>
                </a:solidFill>
                <a:latin typeface="Arial" charset="0"/>
                <a:ea typeface="+mn-ea"/>
                <a:cs typeface="+mn-cs"/>
              </a:defRPr>
            </a:lvl1pPr>
            <a:lvl2pPr marL="808038" indent="-311150" algn="l" defTabSz="993775" rtl="0" eaLnBrk="0" fontAlgn="base" hangingPunct="0">
              <a:spcBef>
                <a:spcPct val="20000"/>
              </a:spcBef>
              <a:spcAft>
                <a:spcPct val="0"/>
              </a:spcAft>
              <a:buChar char="–"/>
              <a:defRPr sz="2400">
                <a:solidFill>
                  <a:schemeClr val="tx1"/>
                </a:solidFill>
                <a:latin typeface="Arial" charset="0"/>
              </a:defRPr>
            </a:lvl2pPr>
            <a:lvl3pPr marL="1241425" indent="-247650" algn="l" defTabSz="993775" rtl="0" eaLnBrk="0" fontAlgn="base" hangingPunct="0">
              <a:spcBef>
                <a:spcPct val="20000"/>
              </a:spcBef>
              <a:spcAft>
                <a:spcPct val="0"/>
              </a:spcAft>
              <a:buChar char="•"/>
              <a:defRPr sz="2200">
                <a:solidFill>
                  <a:schemeClr val="tx1"/>
                </a:solidFill>
                <a:latin typeface="Arial" charset="0"/>
              </a:defRPr>
            </a:lvl3pPr>
            <a:lvl4pPr marL="1738313" indent="-247650" algn="l" defTabSz="993775" rtl="0" eaLnBrk="0" fontAlgn="base" hangingPunct="0">
              <a:spcBef>
                <a:spcPct val="20000"/>
              </a:spcBef>
              <a:spcAft>
                <a:spcPct val="0"/>
              </a:spcAft>
              <a:buChar char="–"/>
              <a:defRPr sz="2000">
                <a:solidFill>
                  <a:schemeClr val="tx1"/>
                </a:solidFill>
                <a:latin typeface="Arial" charset="0"/>
              </a:defRPr>
            </a:lvl4pPr>
            <a:lvl5pPr marL="2235200" indent="-247650" algn="l" defTabSz="993775" rtl="0" eaLnBrk="0" fontAlgn="base" hangingPunct="0">
              <a:spcBef>
                <a:spcPct val="20000"/>
              </a:spcBef>
              <a:spcAft>
                <a:spcPct val="0"/>
              </a:spcAft>
              <a:buChar char="»"/>
              <a:defRPr>
                <a:solidFill>
                  <a:schemeClr val="tx1"/>
                </a:solidFill>
                <a:latin typeface="Arial" charset="0"/>
              </a:defRPr>
            </a:lvl5pPr>
            <a:lvl6pPr marL="2692400" indent="-247650" algn="l" defTabSz="993775" rtl="0" fontAlgn="base">
              <a:spcBef>
                <a:spcPct val="20000"/>
              </a:spcBef>
              <a:spcAft>
                <a:spcPct val="0"/>
              </a:spcAft>
              <a:buChar char="»"/>
              <a:defRPr>
                <a:solidFill>
                  <a:schemeClr val="tx1"/>
                </a:solidFill>
                <a:latin typeface="+mn-lt"/>
              </a:defRPr>
            </a:lvl6pPr>
            <a:lvl7pPr marL="3149600" indent="-247650" algn="l" defTabSz="993775" rtl="0" fontAlgn="base">
              <a:spcBef>
                <a:spcPct val="20000"/>
              </a:spcBef>
              <a:spcAft>
                <a:spcPct val="0"/>
              </a:spcAft>
              <a:buChar char="»"/>
              <a:defRPr>
                <a:solidFill>
                  <a:schemeClr val="tx1"/>
                </a:solidFill>
                <a:latin typeface="+mn-lt"/>
              </a:defRPr>
            </a:lvl7pPr>
            <a:lvl8pPr marL="3606800" indent="-247650" algn="l" defTabSz="993775" rtl="0" fontAlgn="base">
              <a:spcBef>
                <a:spcPct val="20000"/>
              </a:spcBef>
              <a:spcAft>
                <a:spcPct val="0"/>
              </a:spcAft>
              <a:buChar char="»"/>
              <a:defRPr>
                <a:solidFill>
                  <a:schemeClr val="tx1"/>
                </a:solidFill>
                <a:latin typeface="+mn-lt"/>
              </a:defRPr>
            </a:lvl8pPr>
            <a:lvl9pPr marL="4064000" indent="-247650" algn="l" defTabSz="993775" rtl="0" fontAlgn="base">
              <a:spcBef>
                <a:spcPct val="20000"/>
              </a:spcBef>
              <a:spcAft>
                <a:spcPct val="0"/>
              </a:spcAft>
              <a:buChar char="»"/>
              <a:defRPr>
                <a:solidFill>
                  <a:schemeClr val="tx1"/>
                </a:solidFill>
                <a:latin typeface="+mn-lt"/>
              </a:defRPr>
            </a:lvl9pPr>
          </a:lstStyle>
          <a:p>
            <a:pPr marL="0" indent="0" algn="r">
              <a:buFontTx/>
              <a:buNone/>
            </a:pPr>
            <a:endParaRPr lang="de-AT" sz="1100" b="1" kern="0" dirty="0"/>
          </a:p>
          <a:p>
            <a:pPr marL="0" indent="0" algn="r">
              <a:buFontTx/>
              <a:buNone/>
            </a:pPr>
            <a:endParaRPr lang="de-AT" sz="1100" b="1" kern="0" dirty="0"/>
          </a:p>
          <a:p>
            <a:pPr marL="0" indent="0" algn="r">
              <a:buFontTx/>
              <a:buNone/>
            </a:pPr>
            <a:endParaRPr lang="de-AT" sz="2500" b="1" kern="0" dirty="0"/>
          </a:p>
          <a:p>
            <a:pPr marL="0" indent="0" algn="r">
              <a:buFontTx/>
              <a:buNone/>
            </a:pPr>
            <a:endParaRPr lang="de-AT" sz="2500" b="1" kern="0" dirty="0"/>
          </a:p>
          <a:p>
            <a:pPr marL="0" indent="0" algn="r">
              <a:buFontTx/>
              <a:buNone/>
            </a:pPr>
            <a:r>
              <a:rPr lang="de-AT" sz="2500" b="1" kern="0" dirty="0"/>
              <a:t>Peter Slepcevic-Zach</a:t>
            </a:r>
            <a:br>
              <a:rPr lang="de-AT" sz="2500" b="1" kern="0" dirty="0"/>
            </a:br>
            <a:r>
              <a:rPr lang="de-AT" sz="2500" b="1" kern="0" dirty="0"/>
              <a:t>Karl-Franzens-Universität Graz</a:t>
            </a:r>
          </a:p>
        </p:txBody>
      </p:sp>
    </p:spTree>
    <p:extLst>
      <p:ext uri="{BB962C8B-B14F-4D97-AF65-F5344CB8AC3E}">
        <p14:creationId xmlns:p14="http://schemas.microsoft.com/office/powerpoint/2010/main" val="117027557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575048" y="525463"/>
            <a:ext cx="730013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Service-Learning Umsetzung</a:t>
            </a:r>
            <a:endParaRPr lang="de-AT" altLang="de-DE" sz="3200" b="1" dirty="0">
              <a:solidFill>
                <a:srgbClr val="000000"/>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036" y="1548383"/>
            <a:ext cx="7219144" cy="5434729"/>
          </a:xfrm>
          <a:prstGeom prst="rect">
            <a:avLst/>
          </a:prstGeom>
        </p:spPr>
      </p:pic>
    </p:spTree>
    <p:extLst>
      <p:ext uri="{BB962C8B-B14F-4D97-AF65-F5344CB8AC3E}">
        <p14:creationId xmlns:p14="http://schemas.microsoft.com/office/powerpoint/2010/main" val="28274496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kf_uni_logo.jpg"/>
          <p:cNvPicPr>
            <a:picLocks noChangeAspect="1"/>
          </p:cNvPicPr>
          <p:nvPr/>
        </p:nvPicPr>
        <p:blipFill>
          <a:blip r:embed="rId3" cstate="print"/>
          <a:stretch>
            <a:fillRect/>
          </a:stretch>
        </p:blipFill>
        <p:spPr>
          <a:xfrm>
            <a:off x="8875311" y="0"/>
            <a:ext cx="1781577" cy="1524000"/>
          </a:xfrm>
          <a:prstGeom prst="rect">
            <a:avLst/>
          </a:prstGeom>
        </p:spPr>
      </p:pic>
      <p:sp>
        <p:nvSpPr>
          <p:cNvPr id="7" name="Rectangle 2"/>
          <p:cNvSpPr>
            <a:spLocks noChangeArrowheads="1"/>
          </p:cNvSpPr>
          <p:nvPr/>
        </p:nvSpPr>
        <p:spPr bwMode="auto">
          <a:xfrm>
            <a:off x="1575048" y="525463"/>
            <a:ext cx="807387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3200" b="1" dirty="0">
                <a:solidFill>
                  <a:srgbClr val="000000"/>
                </a:solidFill>
              </a:rPr>
              <a:t>Erhebungsdesign</a:t>
            </a:r>
            <a:endParaRPr lang="de-AT" altLang="de-DE" sz="3200" b="1" dirty="0">
              <a:solidFill>
                <a:srgbClr val="000000"/>
              </a:solidFill>
            </a:endParaRPr>
          </a:p>
        </p:txBody>
      </p:sp>
      <p:pic>
        <p:nvPicPr>
          <p:cNvPr id="3" name="Grafik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4431" r="6467"/>
          <a:stretch/>
        </p:blipFill>
        <p:spPr>
          <a:xfrm>
            <a:off x="-148" y="0"/>
            <a:ext cx="10657184" cy="7578358"/>
          </a:xfrm>
          <a:prstGeom prst="rect">
            <a:avLst/>
          </a:prstGeom>
        </p:spPr>
      </p:pic>
      <p:sp>
        <p:nvSpPr>
          <p:cNvPr id="9" name="Rectangle 2"/>
          <p:cNvSpPr>
            <a:spLocks noChangeArrowheads="1"/>
          </p:cNvSpPr>
          <p:nvPr/>
        </p:nvSpPr>
        <p:spPr bwMode="auto">
          <a:xfrm>
            <a:off x="-15232" y="5488115"/>
            <a:ext cx="8712820" cy="1340972"/>
          </a:xfrm>
          <a:prstGeom prst="rect">
            <a:avLst/>
          </a:prstGeom>
          <a:solidFill>
            <a:srgbClr val="FFFF00">
              <a:alpha val="60000"/>
            </a:srgbClr>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60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Studiendesign</a:t>
            </a:r>
            <a:endParaRPr lang="de-AT" altLang="de-DE" sz="36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928026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33400" y="1688331"/>
            <a:ext cx="9612810" cy="5324535"/>
          </a:xfrm>
          <a:prstGeom prst="rect">
            <a:avLst/>
          </a:prstGeom>
        </p:spPr>
        <p:txBody>
          <a:bodyPr wrap="square">
            <a:spAutoFit/>
          </a:bodyPr>
          <a:lstStyle/>
          <a:p>
            <a:pPr algn="just">
              <a:spcAft>
                <a:spcPts val="1200"/>
              </a:spcAft>
            </a:pPr>
            <a:r>
              <a:rPr lang="de-AT" sz="2400" b="1" dirty="0"/>
              <a:t>Mixed-</a:t>
            </a:r>
            <a:r>
              <a:rPr lang="de-AT" sz="2400" b="1" dirty="0" err="1"/>
              <a:t>Method</a:t>
            </a:r>
            <a:r>
              <a:rPr lang="de-AT" sz="2400" b="1" dirty="0"/>
              <a:t> Ansatz </a:t>
            </a:r>
            <a:r>
              <a:rPr lang="de-AT" sz="1600" dirty="0">
                <a:solidFill>
                  <a:schemeClr val="bg2"/>
                </a:solidFill>
              </a:rPr>
              <a:t>(</a:t>
            </a:r>
            <a:r>
              <a:rPr lang="de-AT" sz="1600" dirty="0" err="1">
                <a:solidFill>
                  <a:schemeClr val="bg2"/>
                </a:solidFill>
              </a:rPr>
              <a:t>Kuckartz</a:t>
            </a:r>
            <a:r>
              <a:rPr lang="de-AT" sz="1600" dirty="0">
                <a:solidFill>
                  <a:schemeClr val="bg2"/>
                </a:solidFill>
              </a:rPr>
              <a:t> 2014)</a:t>
            </a:r>
          </a:p>
          <a:p>
            <a:pPr algn="just">
              <a:spcAft>
                <a:spcPts val="1200"/>
              </a:spcAft>
            </a:pPr>
            <a:endParaRPr lang="de-AT" sz="1200" dirty="0"/>
          </a:p>
          <a:p>
            <a:pPr marL="457200" indent="-457200">
              <a:spcAft>
                <a:spcPts val="1200"/>
              </a:spcAft>
              <a:buFont typeface="Arial" panose="020B0604020202020204" pitchFamily="34" charset="0"/>
              <a:buChar char="•"/>
            </a:pPr>
            <a:r>
              <a:rPr lang="de-AT" sz="2400" i="1" dirty="0"/>
              <a:t>Quantitative</a:t>
            </a:r>
            <a:r>
              <a:rPr lang="de-AT" sz="2400" dirty="0"/>
              <a:t> Erhebung</a:t>
            </a:r>
          </a:p>
          <a:p>
            <a:pPr marL="914400" lvl="1" indent="-457200">
              <a:spcAft>
                <a:spcPts val="1200"/>
              </a:spcAft>
              <a:buFont typeface="Arial" panose="020B0604020202020204" pitchFamily="34" charset="0"/>
              <a:buChar char="•"/>
            </a:pPr>
            <a:r>
              <a:rPr lang="de-AT" sz="2400" dirty="0"/>
              <a:t>Standardisierte quasi-experimentelle Prä-Post-Erhebung</a:t>
            </a:r>
          </a:p>
          <a:p>
            <a:pPr marL="914400" lvl="1" indent="-457200">
              <a:spcAft>
                <a:spcPts val="1200"/>
              </a:spcAft>
              <a:buFont typeface="Arial" panose="020B0604020202020204" pitchFamily="34" charset="0"/>
              <a:buChar char="•"/>
            </a:pPr>
            <a:r>
              <a:rPr lang="de-AT" sz="2400" dirty="0"/>
              <a:t>Experimentalgruppe (</a:t>
            </a:r>
            <a:r>
              <a:rPr lang="de-AT" sz="2400" dirty="0" err="1"/>
              <a:t>Wipäd</a:t>
            </a:r>
            <a:r>
              <a:rPr lang="de-AT" sz="2400" dirty="0"/>
              <a:t>), N=82</a:t>
            </a:r>
          </a:p>
          <a:p>
            <a:pPr marL="914400" lvl="1" indent="-457200">
              <a:spcAft>
                <a:spcPts val="1200"/>
              </a:spcAft>
              <a:buFont typeface="Arial" panose="020B0604020202020204" pitchFamily="34" charset="0"/>
              <a:buChar char="•"/>
            </a:pPr>
            <a:r>
              <a:rPr lang="de-AT" sz="2400" dirty="0"/>
              <a:t>Kontrollgruppe (BW), N=105</a:t>
            </a:r>
            <a:endParaRPr lang="de-AT" sz="1200" dirty="0"/>
          </a:p>
          <a:p>
            <a:pPr marL="457200" indent="-457200" algn="just">
              <a:spcAft>
                <a:spcPts val="1200"/>
              </a:spcAft>
              <a:buFont typeface="Arial" panose="020B0604020202020204" pitchFamily="34" charset="0"/>
              <a:buChar char="•"/>
            </a:pPr>
            <a:r>
              <a:rPr lang="de-AT" sz="2400" i="1" dirty="0"/>
              <a:t>Qualitative</a:t>
            </a:r>
            <a:r>
              <a:rPr lang="de-AT" sz="2400" dirty="0"/>
              <a:t> Erhebung:</a:t>
            </a:r>
          </a:p>
          <a:p>
            <a:pPr marL="914400" lvl="1" indent="-457200" algn="just">
              <a:spcAft>
                <a:spcPts val="1200"/>
              </a:spcAft>
              <a:buFont typeface="Arial" panose="020B0604020202020204" pitchFamily="34" charset="0"/>
              <a:buChar char="•"/>
            </a:pPr>
            <a:r>
              <a:rPr lang="de-AT" sz="2400" dirty="0"/>
              <a:t>Gruppendiskussionen </a:t>
            </a:r>
            <a:r>
              <a:rPr lang="de-AT" sz="1600" dirty="0">
                <a:solidFill>
                  <a:schemeClr val="bg2"/>
                </a:solidFill>
              </a:rPr>
              <a:t>(div. Settings, Lamnek 2005)</a:t>
            </a:r>
          </a:p>
          <a:p>
            <a:pPr marL="914400" lvl="1" indent="-457200" algn="just">
              <a:spcAft>
                <a:spcPts val="1200"/>
              </a:spcAft>
              <a:buFont typeface="Arial" panose="020B0604020202020204" pitchFamily="34" charset="0"/>
              <a:buChar char="•"/>
            </a:pPr>
            <a:r>
              <a:rPr lang="de-AT" sz="2400" dirty="0"/>
              <a:t>Inhaltlich-strukturierende Inhaltsanalyse </a:t>
            </a:r>
            <a:r>
              <a:rPr lang="de-AT" sz="1600" dirty="0">
                <a:solidFill>
                  <a:schemeClr val="bg2"/>
                </a:solidFill>
              </a:rPr>
              <a:t>(</a:t>
            </a:r>
            <a:r>
              <a:rPr lang="de-AT" sz="1600" dirty="0" err="1">
                <a:solidFill>
                  <a:schemeClr val="bg2"/>
                </a:solidFill>
              </a:rPr>
              <a:t>Kuckartz</a:t>
            </a:r>
            <a:r>
              <a:rPr lang="de-AT" sz="1600" dirty="0">
                <a:solidFill>
                  <a:schemeClr val="bg2"/>
                </a:solidFill>
              </a:rPr>
              <a:t> 2012)</a:t>
            </a:r>
          </a:p>
          <a:p>
            <a:pPr algn="just">
              <a:spcAft>
                <a:spcPts val="1200"/>
              </a:spcAft>
            </a:pPr>
            <a:endParaRPr lang="de-AT" sz="2400" i="1" dirty="0"/>
          </a:p>
          <a:p>
            <a:pPr marL="457200" indent="-457200" algn="just">
              <a:spcAft>
                <a:spcPts val="1200"/>
              </a:spcAft>
              <a:buFont typeface="Arial" panose="020B0604020202020204" pitchFamily="34" charset="0"/>
              <a:buChar char="•"/>
            </a:pPr>
            <a:endParaRPr lang="de-AT" sz="1200" dirty="0"/>
          </a:p>
        </p:txBody>
      </p:sp>
      <p:pic>
        <p:nvPicPr>
          <p:cNvPr id="6" name="Grafik 5" descr="kf_uni_logo.jpg"/>
          <p:cNvPicPr>
            <a:picLocks noChangeAspect="1"/>
          </p:cNvPicPr>
          <p:nvPr/>
        </p:nvPicPr>
        <p:blipFill>
          <a:blip r:embed="rId3" cstate="print"/>
          <a:stretch>
            <a:fillRect/>
          </a:stretch>
        </p:blipFill>
        <p:spPr>
          <a:xfrm>
            <a:off x="8875311" y="0"/>
            <a:ext cx="1781577" cy="1524000"/>
          </a:xfrm>
          <a:prstGeom prst="rect">
            <a:avLst/>
          </a:prstGeom>
        </p:spPr>
      </p:pic>
      <p:sp>
        <p:nvSpPr>
          <p:cNvPr id="7" name="Rectangle 2"/>
          <p:cNvSpPr>
            <a:spLocks noChangeArrowheads="1"/>
          </p:cNvSpPr>
          <p:nvPr/>
        </p:nvSpPr>
        <p:spPr bwMode="auto">
          <a:xfrm>
            <a:off x="1575048" y="525463"/>
            <a:ext cx="7300263"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Studiendesign</a:t>
            </a:r>
            <a:endParaRPr lang="de-AT" altLang="de-DE" sz="3200" b="1" dirty="0">
              <a:solidFill>
                <a:srgbClr val="000000"/>
              </a:solidFill>
            </a:endParaRPr>
          </a:p>
        </p:txBody>
      </p:sp>
    </p:spTree>
    <p:extLst>
      <p:ext uri="{BB962C8B-B14F-4D97-AF65-F5344CB8AC3E}">
        <p14:creationId xmlns:p14="http://schemas.microsoft.com/office/powerpoint/2010/main" val="31999237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33400" y="1688331"/>
            <a:ext cx="9612810" cy="6063198"/>
          </a:xfrm>
          <a:prstGeom prst="rect">
            <a:avLst/>
          </a:prstGeom>
        </p:spPr>
        <p:txBody>
          <a:bodyPr wrap="square">
            <a:spAutoFit/>
          </a:bodyPr>
          <a:lstStyle/>
          <a:p>
            <a:pPr algn="just">
              <a:spcAft>
                <a:spcPts val="1200"/>
              </a:spcAft>
            </a:pPr>
            <a:r>
              <a:rPr lang="de-AT" sz="2400" b="1" dirty="0"/>
              <a:t>Erhebung nach drei Jahren</a:t>
            </a:r>
            <a:endParaRPr lang="de-AT" sz="1600" dirty="0">
              <a:solidFill>
                <a:schemeClr val="bg2"/>
              </a:solidFill>
            </a:endParaRPr>
          </a:p>
          <a:p>
            <a:pPr algn="just">
              <a:spcAft>
                <a:spcPts val="1200"/>
              </a:spcAft>
            </a:pPr>
            <a:endParaRPr lang="de-AT" sz="1200" dirty="0"/>
          </a:p>
          <a:p>
            <a:pPr marL="457200" indent="-457200">
              <a:spcAft>
                <a:spcPts val="1200"/>
              </a:spcAft>
              <a:buFont typeface="Arial" panose="020B0604020202020204" pitchFamily="34" charset="0"/>
              <a:buChar char="•"/>
            </a:pPr>
            <a:r>
              <a:rPr lang="de-AT" sz="2400" i="1" dirty="0"/>
              <a:t>Befragung der Organisationen</a:t>
            </a:r>
            <a:endParaRPr lang="de-AT" sz="2400" dirty="0"/>
          </a:p>
          <a:p>
            <a:pPr marL="914400" lvl="1" indent="-457200">
              <a:spcAft>
                <a:spcPts val="1200"/>
              </a:spcAft>
              <a:buFont typeface="Arial" panose="020B0604020202020204" pitchFamily="34" charset="0"/>
              <a:buChar char="•"/>
            </a:pPr>
            <a:r>
              <a:rPr lang="de-AT" sz="2400" dirty="0"/>
              <a:t>Telefoninterviews mit vier Organisationen aus dem WS 2014/15</a:t>
            </a:r>
          </a:p>
          <a:p>
            <a:pPr marL="914400" lvl="1" indent="-457200" algn="just">
              <a:spcAft>
                <a:spcPts val="1200"/>
              </a:spcAft>
              <a:buFont typeface="Arial" panose="020B0604020202020204" pitchFamily="34" charset="0"/>
              <a:buChar char="•"/>
            </a:pPr>
            <a:r>
              <a:rPr lang="de-AT" sz="2400" dirty="0"/>
              <a:t>Inhaltlich-strukturierende Inhaltsanalyse </a:t>
            </a:r>
            <a:r>
              <a:rPr lang="de-AT" sz="1600" dirty="0">
                <a:solidFill>
                  <a:schemeClr val="bg2"/>
                </a:solidFill>
              </a:rPr>
              <a:t>(</a:t>
            </a:r>
            <a:r>
              <a:rPr lang="de-AT" sz="1600" dirty="0" err="1">
                <a:solidFill>
                  <a:schemeClr val="bg2"/>
                </a:solidFill>
              </a:rPr>
              <a:t>Kuckartz</a:t>
            </a:r>
            <a:r>
              <a:rPr lang="de-AT" sz="1600" dirty="0">
                <a:solidFill>
                  <a:schemeClr val="bg2"/>
                </a:solidFill>
              </a:rPr>
              <a:t> 2012)</a:t>
            </a:r>
          </a:p>
          <a:p>
            <a:pPr marL="457200" indent="-457200" algn="just">
              <a:spcAft>
                <a:spcPts val="1200"/>
              </a:spcAft>
              <a:buFont typeface="Arial" panose="020B0604020202020204" pitchFamily="34" charset="0"/>
              <a:buChar char="•"/>
            </a:pPr>
            <a:r>
              <a:rPr lang="de-AT" sz="2400" i="1" dirty="0"/>
              <a:t>Befragung der ehemaligen Studierenden</a:t>
            </a:r>
          </a:p>
          <a:p>
            <a:pPr marL="914400" lvl="1" indent="-457200" algn="just">
              <a:spcAft>
                <a:spcPts val="1200"/>
              </a:spcAft>
              <a:buFont typeface="Arial" panose="020B0604020202020204" pitchFamily="34" charset="0"/>
              <a:buChar char="•"/>
            </a:pPr>
            <a:r>
              <a:rPr lang="de-AT" sz="2400" dirty="0"/>
              <a:t>Interviews mit ausgewählten Studierenden des WS 2014/15</a:t>
            </a:r>
          </a:p>
          <a:p>
            <a:pPr marL="914400" lvl="1" indent="-457200" algn="just">
              <a:spcAft>
                <a:spcPts val="1200"/>
              </a:spcAft>
              <a:buFont typeface="Arial" panose="020B0604020202020204" pitchFamily="34" charset="0"/>
              <a:buChar char="•"/>
            </a:pPr>
            <a:r>
              <a:rPr lang="de-AT" sz="2400" dirty="0"/>
              <a:t>Telefoninterviews mit allen Studierenden der vier Semester (quantitative Erhebung)</a:t>
            </a:r>
          </a:p>
          <a:p>
            <a:pPr marL="457200" indent="-457200" algn="just">
              <a:spcAft>
                <a:spcPts val="1200"/>
              </a:spcAft>
              <a:buFont typeface="Arial" panose="020B0604020202020204" pitchFamily="34" charset="0"/>
              <a:buChar char="•"/>
            </a:pPr>
            <a:endParaRPr lang="de-AT" sz="2400" dirty="0"/>
          </a:p>
          <a:p>
            <a:pPr algn="just">
              <a:spcAft>
                <a:spcPts val="1200"/>
              </a:spcAft>
            </a:pPr>
            <a:endParaRPr lang="de-AT" sz="2400" i="1" dirty="0"/>
          </a:p>
          <a:p>
            <a:pPr marL="457200" indent="-457200" algn="just">
              <a:spcAft>
                <a:spcPts val="1200"/>
              </a:spcAft>
              <a:buFont typeface="Arial" panose="020B0604020202020204" pitchFamily="34" charset="0"/>
              <a:buChar char="•"/>
            </a:pPr>
            <a:endParaRPr lang="de-AT" sz="1200" dirty="0"/>
          </a:p>
        </p:txBody>
      </p:sp>
      <p:pic>
        <p:nvPicPr>
          <p:cNvPr id="6" name="Grafik 5" descr="kf_uni_logo.jpg"/>
          <p:cNvPicPr>
            <a:picLocks noChangeAspect="1"/>
          </p:cNvPicPr>
          <p:nvPr/>
        </p:nvPicPr>
        <p:blipFill>
          <a:blip r:embed="rId3" cstate="print"/>
          <a:stretch>
            <a:fillRect/>
          </a:stretch>
        </p:blipFill>
        <p:spPr>
          <a:xfrm>
            <a:off x="8875311" y="0"/>
            <a:ext cx="1781577" cy="1524000"/>
          </a:xfrm>
          <a:prstGeom prst="rect">
            <a:avLst/>
          </a:prstGeom>
        </p:spPr>
      </p:pic>
      <p:sp>
        <p:nvSpPr>
          <p:cNvPr id="7" name="Rectangle 2"/>
          <p:cNvSpPr>
            <a:spLocks noChangeArrowheads="1"/>
          </p:cNvSpPr>
          <p:nvPr/>
        </p:nvSpPr>
        <p:spPr bwMode="auto">
          <a:xfrm>
            <a:off x="1575048" y="525463"/>
            <a:ext cx="7300263"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Studiendesign</a:t>
            </a:r>
            <a:endParaRPr lang="de-AT" altLang="de-DE" sz="3200" b="1" dirty="0">
              <a:solidFill>
                <a:srgbClr val="000000"/>
              </a:solidFill>
            </a:endParaRPr>
          </a:p>
        </p:txBody>
      </p:sp>
    </p:spTree>
    <p:extLst>
      <p:ext uri="{BB962C8B-B14F-4D97-AF65-F5344CB8AC3E}">
        <p14:creationId xmlns:p14="http://schemas.microsoft.com/office/powerpoint/2010/main" val="8136181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kf_uni_logo.jpg"/>
          <p:cNvPicPr>
            <a:picLocks noChangeAspect="1"/>
          </p:cNvPicPr>
          <p:nvPr/>
        </p:nvPicPr>
        <p:blipFill>
          <a:blip r:embed="rId3" cstate="print"/>
          <a:stretch>
            <a:fillRect/>
          </a:stretch>
        </p:blipFill>
        <p:spPr>
          <a:xfrm>
            <a:off x="8875311" y="0"/>
            <a:ext cx="1781577" cy="1524000"/>
          </a:xfrm>
          <a:prstGeom prst="rect">
            <a:avLst/>
          </a:prstGeom>
        </p:spPr>
      </p:pic>
      <p:sp>
        <p:nvSpPr>
          <p:cNvPr id="7" name="Rectangle 2"/>
          <p:cNvSpPr>
            <a:spLocks noChangeArrowheads="1"/>
          </p:cNvSpPr>
          <p:nvPr/>
        </p:nvSpPr>
        <p:spPr bwMode="auto">
          <a:xfrm>
            <a:off x="1575048" y="525463"/>
            <a:ext cx="807387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3200" b="1" dirty="0">
                <a:solidFill>
                  <a:srgbClr val="000000"/>
                </a:solidFill>
              </a:rPr>
              <a:t>Erhebungsdesign</a:t>
            </a:r>
            <a:endParaRPr lang="de-AT" altLang="de-DE" sz="3200" b="1" dirty="0">
              <a:solidFill>
                <a:srgbClr val="000000"/>
              </a:solidFill>
            </a:endParaRPr>
          </a:p>
        </p:txBody>
      </p:sp>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2531" r="3798"/>
          <a:stretch/>
        </p:blipFill>
        <p:spPr>
          <a:xfrm>
            <a:off x="-149" y="-1"/>
            <a:ext cx="10657185" cy="7561263"/>
          </a:xfrm>
          <a:prstGeom prst="rect">
            <a:avLst/>
          </a:prstGeom>
        </p:spPr>
      </p:pic>
      <p:sp>
        <p:nvSpPr>
          <p:cNvPr id="9" name="Rectangle 2"/>
          <p:cNvSpPr>
            <a:spLocks noChangeArrowheads="1"/>
          </p:cNvSpPr>
          <p:nvPr/>
        </p:nvSpPr>
        <p:spPr bwMode="auto">
          <a:xfrm>
            <a:off x="-15232" y="5488115"/>
            <a:ext cx="8712820" cy="1340972"/>
          </a:xfrm>
          <a:prstGeom prst="rect">
            <a:avLst/>
          </a:prstGeom>
          <a:solidFill>
            <a:srgbClr val="FFFF00">
              <a:alpha val="60000"/>
            </a:srgbClr>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60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Ergebnisse Teil 1</a:t>
            </a:r>
            <a:endParaRPr lang="de-AT" altLang="de-DE" sz="36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8650685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609452" y="525463"/>
            <a:ext cx="7247384"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Wirksamkeit – Skalen</a:t>
            </a:r>
            <a:endParaRPr lang="de-AT" altLang="de-DE" sz="3200" b="1" dirty="0">
              <a:solidFill>
                <a:srgbClr val="000000"/>
              </a:solidFill>
            </a:endParaRPr>
          </a:p>
        </p:txBody>
      </p:sp>
      <p:graphicFrame>
        <p:nvGraphicFramePr>
          <p:cNvPr id="3" name="Tabelle 2"/>
          <p:cNvGraphicFramePr>
            <a:graphicFrameLocks noGrp="1"/>
          </p:cNvGraphicFramePr>
          <p:nvPr>
            <p:extLst>
              <p:ext uri="{D42A27DB-BD31-4B8C-83A1-F6EECF244321}">
                <p14:modId xmlns:p14="http://schemas.microsoft.com/office/powerpoint/2010/main" val="3768565777"/>
              </p:ext>
            </p:extLst>
          </p:nvPr>
        </p:nvGraphicFramePr>
        <p:xfrm>
          <a:off x="228588" y="2484487"/>
          <a:ext cx="10153128" cy="3418755"/>
        </p:xfrm>
        <a:graphic>
          <a:graphicData uri="http://schemas.openxmlformats.org/drawingml/2006/table">
            <a:tbl>
              <a:tblPr firstRow="1" firstCol="1" bandRow="1">
                <a:tableStyleId>{5C22544A-7EE6-4342-B048-85BDC9FD1C3A}</a:tableStyleId>
              </a:tblPr>
              <a:tblGrid>
                <a:gridCol w="4032448">
                  <a:extLst>
                    <a:ext uri="{9D8B030D-6E8A-4147-A177-3AD203B41FA5}">
                      <a16:colId xmlns:a16="http://schemas.microsoft.com/office/drawing/2014/main" val="20000"/>
                    </a:ext>
                  </a:extLst>
                </a:gridCol>
                <a:gridCol w="468052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tblGrid>
              <a:tr h="643395">
                <a:tc>
                  <a:txBody>
                    <a:bodyPr/>
                    <a:lstStyle/>
                    <a:p>
                      <a:pPr algn="l">
                        <a:lnSpc>
                          <a:spcPct val="100000"/>
                        </a:lnSpc>
                        <a:spcAft>
                          <a:spcPts val="0"/>
                        </a:spcAft>
                      </a:pPr>
                      <a:r>
                        <a:rPr lang="de-AT" sz="1800" b="0" kern="1200" dirty="0">
                          <a:solidFill>
                            <a:schemeClr val="tx1"/>
                          </a:solidFill>
                          <a:effectLst/>
                          <a:latin typeface="+mn-lt"/>
                          <a:ea typeface="+mn-ea"/>
                          <a:cs typeface="+mn-cs"/>
                        </a:rPr>
                        <a:t>Skala</a:t>
                      </a:r>
                    </a:p>
                  </a:txBody>
                  <a:tcPr marL="66845" marR="66845" marT="0" marB="0" anchor="ctr"/>
                </a:tc>
                <a:tc>
                  <a:txBody>
                    <a:bodyPr/>
                    <a:lstStyle/>
                    <a:p>
                      <a:pPr algn="l">
                        <a:lnSpc>
                          <a:spcPct val="100000"/>
                        </a:lnSpc>
                        <a:spcAft>
                          <a:spcPts val="0"/>
                        </a:spcAft>
                      </a:pPr>
                      <a:r>
                        <a:rPr lang="de-AT" sz="1800" b="0" kern="1200" dirty="0">
                          <a:solidFill>
                            <a:schemeClr val="tx1"/>
                          </a:solidFill>
                          <a:effectLst/>
                          <a:latin typeface="+mn-lt"/>
                          <a:ea typeface="+mn-ea"/>
                          <a:cs typeface="+mn-cs"/>
                        </a:rPr>
                        <a:t>Beispielitem (zu t1)</a:t>
                      </a:r>
                    </a:p>
                  </a:txBody>
                  <a:tcPr marL="66845" marR="66845" marT="0" marB="0" anchor="ctr"/>
                </a:tc>
                <a:tc>
                  <a:txBody>
                    <a:bodyPr/>
                    <a:lstStyle/>
                    <a:p>
                      <a:pPr algn="ctr">
                        <a:lnSpc>
                          <a:spcPct val="100000"/>
                        </a:lnSpc>
                        <a:spcAft>
                          <a:spcPts val="0"/>
                        </a:spcAft>
                      </a:pPr>
                      <a:r>
                        <a:rPr lang="de-AT" sz="1800" b="0" kern="1200" dirty="0" err="1">
                          <a:solidFill>
                            <a:schemeClr val="tx1"/>
                          </a:solidFill>
                          <a:effectLst/>
                          <a:latin typeface="+mn-lt"/>
                          <a:ea typeface="+mn-ea"/>
                          <a:cs typeface="+mn-cs"/>
                        </a:rPr>
                        <a:t>Cronbachs</a:t>
                      </a:r>
                      <a:r>
                        <a:rPr lang="de-AT" sz="1800" b="0" kern="1200" dirty="0">
                          <a:solidFill>
                            <a:schemeClr val="tx1"/>
                          </a:solidFill>
                          <a:effectLst/>
                          <a:latin typeface="+mn-lt"/>
                          <a:ea typeface="+mn-ea"/>
                          <a:cs typeface="+mn-cs"/>
                        </a:rPr>
                        <a:t> α</a:t>
                      </a:r>
                    </a:p>
                  </a:txBody>
                  <a:tcPr marL="66845" marR="66845" marT="0" marB="0" anchor="ctr"/>
                </a:tc>
                <a:extLst>
                  <a:ext uri="{0D108BD9-81ED-4DB2-BD59-A6C34878D82A}">
                    <a16:rowId xmlns:a16="http://schemas.microsoft.com/office/drawing/2014/main" val="10000"/>
                  </a:ext>
                </a:extLst>
              </a:tr>
              <a:tr h="772073">
                <a:tc>
                  <a:txBody>
                    <a:bodyPr/>
                    <a:lstStyle/>
                    <a:p>
                      <a:pPr algn="l">
                        <a:lnSpc>
                          <a:spcPct val="100000"/>
                        </a:lnSpc>
                        <a:spcAft>
                          <a:spcPts val="0"/>
                        </a:spcAft>
                      </a:pPr>
                      <a:r>
                        <a:rPr lang="de-AT" sz="1800" b="1" i="0" dirty="0">
                          <a:solidFill>
                            <a:schemeClr val="tx1"/>
                          </a:solidFill>
                          <a:effectLst/>
                        </a:rPr>
                        <a:t>Selbstwirksamkeit</a:t>
                      </a:r>
                      <a:br>
                        <a:rPr lang="de-AT" sz="1600" b="0" i="0" dirty="0">
                          <a:solidFill>
                            <a:schemeClr val="tx1"/>
                          </a:solidFill>
                          <a:effectLst/>
                        </a:rPr>
                      </a:br>
                      <a:r>
                        <a:rPr lang="de-AT" sz="1400" b="0" dirty="0">
                          <a:solidFill>
                            <a:schemeClr val="tx1"/>
                          </a:solidFill>
                          <a:effectLst/>
                        </a:rPr>
                        <a:t>(Schwarzer</a:t>
                      </a:r>
                      <a:r>
                        <a:rPr lang="de-AT" sz="1400" b="0" baseline="0" dirty="0">
                          <a:solidFill>
                            <a:schemeClr val="tx1"/>
                          </a:solidFill>
                          <a:effectLst/>
                        </a:rPr>
                        <a:t> &amp; </a:t>
                      </a:r>
                      <a:r>
                        <a:rPr lang="de-AT" sz="1400" b="0" dirty="0">
                          <a:solidFill>
                            <a:schemeClr val="tx1"/>
                          </a:solidFill>
                          <a:effectLst/>
                        </a:rPr>
                        <a:t>Jerusalem, 1999)</a:t>
                      </a:r>
                    </a:p>
                  </a:txBody>
                  <a:tcPr marL="66845" marR="66845" marT="0" marB="0" anchor="ctr"/>
                </a:tc>
                <a:tc>
                  <a:txBody>
                    <a:bodyPr/>
                    <a:lstStyle/>
                    <a:p>
                      <a:pPr algn="l">
                        <a:lnSpc>
                          <a:spcPct val="100000"/>
                        </a:lnSpc>
                        <a:spcBef>
                          <a:spcPts val="600"/>
                        </a:spcBef>
                        <a:spcAft>
                          <a:spcPts val="600"/>
                        </a:spcAft>
                      </a:pPr>
                      <a:r>
                        <a:rPr lang="de-AT" sz="1600" dirty="0">
                          <a:effectLst/>
                        </a:rPr>
                        <a:t>Auch bei überraschenden Ereignissen glaube ich, dass ich gut mit ihnen zurechtkommen werde.</a:t>
                      </a:r>
                      <a:endParaRPr lang="de-AT" sz="1400" dirty="0">
                        <a:effectLst/>
                        <a:latin typeface="Calibri"/>
                        <a:ea typeface="Calibri"/>
                        <a:cs typeface="Times New Roman"/>
                      </a:endParaRPr>
                    </a:p>
                  </a:txBody>
                  <a:tcPr marL="66845" marR="66845" marT="0" marB="0" anchor="ctr"/>
                </a:tc>
                <a:tc>
                  <a:txBody>
                    <a:bodyPr/>
                    <a:lstStyle/>
                    <a:p>
                      <a:pPr algn="ctr">
                        <a:lnSpc>
                          <a:spcPct val="100000"/>
                        </a:lnSpc>
                        <a:spcAft>
                          <a:spcPts val="0"/>
                        </a:spcAft>
                      </a:pPr>
                      <a:r>
                        <a:rPr lang="de-AT" sz="1600" dirty="0">
                          <a:effectLst/>
                        </a:rPr>
                        <a:t>t1: 0.890</a:t>
                      </a:r>
                    </a:p>
                    <a:p>
                      <a:pPr algn="ctr">
                        <a:lnSpc>
                          <a:spcPct val="100000"/>
                        </a:lnSpc>
                        <a:spcAft>
                          <a:spcPts val="0"/>
                        </a:spcAft>
                      </a:pPr>
                      <a:r>
                        <a:rPr lang="de-AT" sz="1600" dirty="0">
                          <a:effectLst/>
                        </a:rPr>
                        <a:t>t2: 0.907</a:t>
                      </a:r>
                      <a:endParaRPr lang="de-AT" sz="1400" dirty="0">
                        <a:effectLst/>
                        <a:latin typeface="Calibri"/>
                        <a:ea typeface="Calibri"/>
                        <a:cs typeface="Times New Roman"/>
                      </a:endParaRPr>
                    </a:p>
                  </a:txBody>
                  <a:tcPr marL="66845" marR="66845" marT="0" marB="0" anchor="ctr"/>
                </a:tc>
                <a:extLst>
                  <a:ext uri="{0D108BD9-81ED-4DB2-BD59-A6C34878D82A}">
                    <a16:rowId xmlns:a16="http://schemas.microsoft.com/office/drawing/2014/main" val="10001"/>
                  </a:ext>
                </a:extLst>
              </a:tr>
              <a:tr h="772073">
                <a:tc>
                  <a:txBody>
                    <a:bodyPr/>
                    <a:lstStyle/>
                    <a:p>
                      <a:pPr algn="l">
                        <a:lnSpc>
                          <a:spcPct val="100000"/>
                        </a:lnSpc>
                        <a:spcAft>
                          <a:spcPts val="0"/>
                        </a:spcAft>
                      </a:pPr>
                      <a:r>
                        <a:rPr lang="de-AT" sz="1800" b="1" i="0" dirty="0">
                          <a:solidFill>
                            <a:schemeClr val="tx1"/>
                          </a:solidFill>
                          <a:effectLst/>
                        </a:rPr>
                        <a:t>Engagementbereitschaft</a:t>
                      </a:r>
                      <a:br>
                        <a:rPr lang="de-AT" sz="1600" b="0" i="0" dirty="0">
                          <a:solidFill>
                            <a:schemeClr val="tx1"/>
                          </a:solidFill>
                          <a:effectLst/>
                        </a:rPr>
                      </a:br>
                      <a:r>
                        <a:rPr lang="de-AT" sz="1400" b="0" dirty="0">
                          <a:solidFill>
                            <a:schemeClr val="tx1"/>
                          </a:solidFill>
                          <a:effectLst/>
                        </a:rPr>
                        <a:t>(Reinders &amp; Hildebrandt, 2008)</a:t>
                      </a:r>
                    </a:p>
                  </a:txBody>
                  <a:tcPr marL="66845" marR="66845" marT="0" marB="0" anchor="ctr"/>
                </a:tc>
                <a:tc>
                  <a:txBody>
                    <a:bodyPr/>
                    <a:lstStyle/>
                    <a:p>
                      <a:pPr algn="l">
                        <a:lnSpc>
                          <a:spcPct val="100000"/>
                        </a:lnSpc>
                        <a:spcAft>
                          <a:spcPts val="0"/>
                        </a:spcAft>
                      </a:pPr>
                      <a:r>
                        <a:rPr lang="de-AT" sz="1600" dirty="0">
                          <a:effectLst/>
                        </a:rPr>
                        <a:t>Ich würde einiges meiner Zeit geben, um Menschen, die Unterstützung brauchen, zu helfen.</a:t>
                      </a:r>
                      <a:endParaRPr lang="de-AT" sz="1400" dirty="0">
                        <a:effectLst/>
                        <a:latin typeface="Calibri"/>
                        <a:ea typeface="Calibri"/>
                        <a:cs typeface="Times New Roman"/>
                      </a:endParaRPr>
                    </a:p>
                  </a:txBody>
                  <a:tcPr marL="66845" marR="66845" marT="0" marB="0" anchor="ctr"/>
                </a:tc>
                <a:tc>
                  <a:txBody>
                    <a:bodyPr/>
                    <a:lstStyle/>
                    <a:p>
                      <a:pPr algn="ctr">
                        <a:lnSpc>
                          <a:spcPct val="100000"/>
                        </a:lnSpc>
                        <a:spcAft>
                          <a:spcPts val="0"/>
                        </a:spcAft>
                      </a:pPr>
                      <a:r>
                        <a:rPr lang="de-AT" sz="1600" dirty="0">
                          <a:effectLst/>
                        </a:rPr>
                        <a:t>t1: 0.752</a:t>
                      </a:r>
                      <a:endParaRPr lang="de-AT" sz="1400" dirty="0">
                        <a:effectLst/>
                      </a:endParaRPr>
                    </a:p>
                    <a:p>
                      <a:pPr algn="ctr">
                        <a:lnSpc>
                          <a:spcPct val="100000"/>
                        </a:lnSpc>
                        <a:spcAft>
                          <a:spcPts val="0"/>
                        </a:spcAft>
                      </a:pPr>
                      <a:r>
                        <a:rPr lang="de-AT" sz="1600" dirty="0">
                          <a:effectLst/>
                        </a:rPr>
                        <a:t>t2: 0.771</a:t>
                      </a:r>
                      <a:endParaRPr lang="de-AT" sz="1400" dirty="0">
                        <a:effectLst/>
                        <a:latin typeface="Calibri"/>
                        <a:ea typeface="Calibri"/>
                        <a:cs typeface="Times New Roman"/>
                      </a:endParaRPr>
                    </a:p>
                  </a:txBody>
                  <a:tcPr marL="66845" marR="66845" marT="0" marB="0" anchor="ctr"/>
                </a:tc>
                <a:extLst>
                  <a:ext uri="{0D108BD9-81ED-4DB2-BD59-A6C34878D82A}">
                    <a16:rowId xmlns:a16="http://schemas.microsoft.com/office/drawing/2014/main" val="10002"/>
                  </a:ext>
                </a:extLst>
              </a:tr>
              <a:tr h="1231214">
                <a:tc>
                  <a:txBody>
                    <a:bodyPr/>
                    <a:lstStyle/>
                    <a:p>
                      <a:pPr algn="l">
                        <a:lnSpc>
                          <a:spcPct val="100000"/>
                        </a:lnSpc>
                        <a:spcAft>
                          <a:spcPts val="0"/>
                        </a:spcAft>
                      </a:pPr>
                      <a:r>
                        <a:rPr lang="de-AT" sz="1800" b="1" i="0" dirty="0">
                          <a:solidFill>
                            <a:schemeClr val="tx1"/>
                          </a:solidFill>
                          <a:effectLst/>
                        </a:rPr>
                        <a:t>Einstellung zum </a:t>
                      </a:r>
                      <a:br>
                        <a:rPr lang="de-AT" sz="1800" b="1" i="0" dirty="0">
                          <a:solidFill>
                            <a:schemeClr val="tx1"/>
                          </a:solidFill>
                          <a:effectLst/>
                        </a:rPr>
                      </a:br>
                      <a:r>
                        <a:rPr lang="de-AT" sz="1800" b="1" i="0" dirty="0">
                          <a:solidFill>
                            <a:schemeClr val="tx1"/>
                          </a:solidFill>
                          <a:effectLst/>
                        </a:rPr>
                        <a:t>zivilgesellschaftlichen Engagement</a:t>
                      </a:r>
                      <a:br>
                        <a:rPr lang="de-AT" sz="1600" b="0" i="1" dirty="0">
                          <a:solidFill>
                            <a:schemeClr val="tx1"/>
                          </a:solidFill>
                          <a:effectLst/>
                        </a:rPr>
                      </a:br>
                      <a:r>
                        <a:rPr lang="de-AT" sz="1400" b="0" dirty="0">
                          <a:solidFill>
                            <a:schemeClr val="tx1"/>
                          </a:solidFill>
                          <a:effectLst/>
                        </a:rPr>
                        <a:t>(Mabry, 1998)</a:t>
                      </a:r>
                    </a:p>
                  </a:txBody>
                  <a:tcPr marL="66845" marR="66845" marT="0" marB="0" anchor="ctr"/>
                </a:tc>
                <a:tc>
                  <a:txBody>
                    <a:bodyPr/>
                    <a:lstStyle/>
                    <a:p>
                      <a:pPr algn="l">
                        <a:lnSpc>
                          <a:spcPct val="100000"/>
                        </a:lnSpc>
                        <a:spcAft>
                          <a:spcPts val="0"/>
                        </a:spcAft>
                      </a:pPr>
                      <a:r>
                        <a:rPr lang="de-AT" sz="1600" dirty="0">
                          <a:effectLst/>
                        </a:rPr>
                        <a:t>Menschen haben die Verantwortung zu helfen, um vorhandene soziale Probleme zu lösen.</a:t>
                      </a:r>
                      <a:endParaRPr lang="de-AT" sz="1400" dirty="0">
                        <a:effectLst/>
                        <a:latin typeface="Calibri"/>
                        <a:ea typeface="Calibri"/>
                        <a:cs typeface="Times New Roman"/>
                      </a:endParaRPr>
                    </a:p>
                  </a:txBody>
                  <a:tcPr marL="66845" marR="66845" marT="0" marB="0" anchor="ctr"/>
                </a:tc>
                <a:tc>
                  <a:txBody>
                    <a:bodyPr/>
                    <a:lstStyle/>
                    <a:p>
                      <a:pPr algn="ctr">
                        <a:lnSpc>
                          <a:spcPct val="100000"/>
                        </a:lnSpc>
                        <a:spcAft>
                          <a:spcPts val="0"/>
                        </a:spcAft>
                      </a:pPr>
                      <a:r>
                        <a:rPr lang="de-AT" sz="1600" dirty="0">
                          <a:effectLst/>
                        </a:rPr>
                        <a:t>t1: 0.847</a:t>
                      </a:r>
                      <a:endParaRPr lang="de-AT" sz="1400" dirty="0">
                        <a:effectLst/>
                      </a:endParaRPr>
                    </a:p>
                    <a:p>
                      <a:pPr algn="ctr">
                        <a:lnSpc>
                          <a:spcPct val="100000"/>
                        </a:lnSpc>
                        <a:spcAft>
                          <a:spcPts val="0"/>
                        </a:spcAft>
                      </a:pPr>
                      <a:r>
                        <a:rPr lang="de-AT" sz="1600" dirty="0">
                          <a:effectLst/>
                        </a:rPr>
                        <a:t>t2: 0.818</a:t>
                      </a:r>
                      <a:endParaRPr lang="de-AT" sz="1400" dirty="0">
                        <a:effectLst/>
                        <a:latin typeface="Calibri"/>
                        <a:ea typeface="Calibri"/>
                        <a:cs typeface="Times New Roman"/>
                      </a:endParaRPr>
                    </a:p>
                  </a:txBody>
                  <a:tcPr marL="66845" marR="66845"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6962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609452" y="525463"/>
            <a:ext cx="73914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Wirksamkeit – Ergebnis</a:t>
            </a:r>
            <a:endParaRPr lang="de-AT" altLang="de-DE" sz="3200" b="1" dirty="0">
              <a:solidFill>
                <a:srgbClr val="000000"/>
              </a:solidFill>
            </a:endParaRPr>
          </a:p>
        </p:txBody>
      </p:sp>
      <p:graphicFrame>
        <p:nvGraphicFramePr>
          <p:cNvPr id="4" name="Diagramm 3"/>
          <p:cNvGraphicFramePr>
            <a:graphicFrameLocks/>
          </p:cNvGraphicFramePr>
          <p:nvPr>
            <p:extLst>
              <p:ext uri="{D42A27DB-BD31-4B8C-83A1-F6EECF244321}">
                <p14:modId xmlns:p14="http://schemas.microsoft.com/office/powerpoint/2010/main" val="3519831274"/>
              </p:ext>
            </p:extLst>
          </p:nvPr>
        </p:nvGraphicFramePr>
        <p:xfrm>
          <a:off x="863948" y="1602054"/>
          <a:ext cx="9145016" cy="5112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1695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500"/>
                                        <p:tgtEl>
                                          <p:spTgt spid="4">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0" dur="500"/>
                                        <p:tgtEl>
                                          <p:spTgt spid="4">
                                            <p:graphicEl>
                                              <a:chart seriesIdx="1"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5" dur="500"/>
                                        <p:tgtEl>
                                          <p:spTgt spid="4">
                                            <p:graphicEl>
                                              <a:chart seriesIdx="2" categoryIdx="-4" bldStep="series"/>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18" dur="500"/>
                                        <p:tgtEl>
                                          <p:spTgt spid="4">
                                            <p:graphicEl>
                                              <a:chart seriesIdx="3"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left)">
                                      <p:cBhvr>
                                        <p:cTn id="23" dur="500"/>
                                        <p:tgtEl>
                                          <p:spTgt spid="4">
                                            <p:graphicEl>
                                              <a:chart seriesIdx="4" categoryIdx="-4" bldStep="series"/>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graphicEl>
                                              <a:chart seriesIdx="5" categoryIdx="-4" bldStep="series"/>
                                            </p:graphicEl>
                                          </p:spTgt>
                                        </p:tgtEl>
                                        <p:attrNameLst>
                                          <p:attrName>style.visibility</p:attrName>
                                        </p:attrNameLst>
                                      </p:cBhvr>
                                      <p:to>
                                        <p:strVal val="visible"/>
                                      </p:to>
                                    </p:set>
                                    <p:animEffect transition="in" filter="wipe(left)">
                                      <p:cBhvr>
                                        <p:cTn id="26" dur="500"/>
                                        <p:tgtEl>
                                          <p:spTgt spid="4">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609452" y="525463"/>
            <a:ext cx="7247384"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Wirksamkeit – Qualitativer Teil</a:t>
            </a:r>
            <a:endParaRPr lang="de-AT" altLang="de-DE" sz="3200" b="1" dirty="0">
              <a:solidFill>
                <a:srgbClr val="000000"/>
              </a:solidFill>
            </a:endParaRPr>
          </a:p>
        </p:txBody>
      </p:sp>
      <p:sp>
        <p:nvSpPr>
          <p:cNvPr id="4" name="Rechteck 3"/>
          <p:cNvSpPr/>
          <p:nvPr/>
        </p:nvSpPr>
        <p:spPr>
          <a:xfrm>
            <a:off x="533400" y="1688331"/>
            <a:ext cx="9763596" cy="5170646"/>
          </a:xfrm>
          <a:prstGeom prst="rect">
            <a:avLst/>
          </a:prstGeom>
        </p:spPr>
        <p:txBody>
          <a:bodyPr wrap="square">
            <a:spAutoFit/>
          </a:bodyPr>
          <a:lstStyle/>
          <a:p>
            <a:pPr marL="457200" indent="-457200">
              <a:spcAft>
                <a:spcPts val="1200"/>
              </a:spcAft>
              <a:buFont typeface="Arial" panose="020B0604020202020204" pitchFamily="34" charset="0"/>
              <a:buChar char="•"/>
            </a:pPr>
            <a:r>
              <a:rPr lang="de-AT" sz="2400" b="1" dirty="0"/>
              <a:t>Nutzen</a:t>
            </a:r>
            <a:r>
              <a:rPr lang="de-AT" sz="2400" dirty="0"/>
              <a:t> für die Studierenden: </a:t>
            </a:r>
            <a:br>
              <a:rPr lang="de-AT" sz="2400" dirty="0"/>
            </a:br>
            <a:r>
              <a:rPr lang="de-AT" sz="2400" dirty="0"/>
              <a:t>Einblick in soziale Organisationen, Konfrontation mit Armut im Land</a:t>
            </a:r>
          </a:p>
          <a:p>
            <a:pPr marL="457200" indent="-457200" algn="just">
              <a:spcAft>
                <a:spcPts val="1200"/>
              </a:spcAft>
              <a:buFont typeface="Arial" panose="020B0604020202020204" pitchFamily="34" charset="0"/>
              <a:buChar char="•"/>
            </a:pPr>
            <a:r>
              <a:rPr lang="de-AT" sz="2400" b="1" dirty="0"/>
              <a:t>Sensibilisierung</a:t>
            </a:r>
            <a:r>
              <a:rPr lang="de-AT" sz="2400" dirty="0"/>
              <a:t> für soziale Aspekte </a:t>
            </a:r>
          </a:p>
          <a:p>
            <a:pPr lvl="1" algn="just">
              <a:spcAft>
                <a:spcPts val="1200"/>
              </a:spcAft>
            </a:pPr>
            <a:r>
              <a:rPr lang="de-AT" sz="1800" dirty="0"/>
              <a:t>	„[…] </a:t>
            </a:r>
            <a:r>
              <a:rPr lang="de-AT" sz="1800" i="1" dirty="0"/>
              <a:t>man schämt sich irgendwie im Nachhinein ein bisschen fast für seine 	Berührungsängste, seine Sachen die man sich vorher gedacht hat […].“</a:t>
            </a:r>
          </a:p>
          <a:p>
            <a:pPr marL="457200" indent="-457200" algn="just">
              <a:spcAft>
                <a:spcPts val="1200"/>
              </a:spcAft>
              <a:buFont typeface="Arial" panose="020B0604020202020204" pitchFamily="34" charset="0"/>
              <a:buChar char="•"/>
            </a:pPr>
            <a:r>
              <a:rPr lang="de-AT" sz="2400" b="1" dirty="0"/>
              <a:t>Bewusstseinsbildung</a:t>
            </a:r>
            <a:r>
              <a:rPr lang="de-AT" sz="2400" dirty="0"/>
              <a:t> der eigenen privilegierten Stellung</a:t>
            </a:r>
          </a:p>
          <a:p>
            <a:pPr lvl="1" algn="just">
              <a:spcAft>
                <a:spcPts val="1200"/>
              </a:spcAft>
            </a:pPr>
            <a:r>
              <a:rPr lang="de-AT" sz="1800" dirty="0"/>
              <a:t>	„</a:t>
            </a:r>
            <a:r>
              <a:rPr lang="de-AT" sz="1800" i="1" dirty="0"/>
              <a:t>Also ich habe eher (.) eher sozial am meisten gelernt (.) eben da diesen Einblick zu 	bekommen in die andere Seite (.), dass es nicht nur wirtschaftliche Sichtweisen gibt 	sondern auch solche sozialen Komponenten.“</a:t>
            </a:r>
          </a:p>
          <a:p>
            <a:pPr marL="457200" indent="-457200" algn="just">
              <a:spcAft>
                <a:spcPts val="1200"/>
              </a:spcAft>
              <a:buFont typeface="Arial" panose="020B0604020202020204" pitchFamily="34" charset="0"/>
              <a:buChar char="•"/>
            </a:pPr>
            <a:r>
              <a:rPr lang="de-AT" sz="2400" b="1" dirty="0"/>
              <a:t>Einbindung</a:t>
            </a:r>
            <a:r>
              <a:rPr lang="de-AT" sz="2400" dirty="0"/>
              <a:t> in die Organisation und der persönliche Kontakt mit den </a:t>
            </a:r>
            <a:r>
              <a:rPr lang="de-AT" sz="2400" dirty="0" err="1"/>
              <a:t>KlientInnen</a:t>
            </a:r>
            <a:r>
              <a:rPr lang="de-AT" sz="2400" dirty="0"/>
              <a:t> von großer Bedeutung </a:t>
            </a:r>
          </a:p>
          <a:p>
            <a:pPr lvl="1" algn="just">
              <a:spcAft>
                <a:spcPts val="1200"/>
              </a:spcAft>
            </a:pPr>
            <a:r>
              <a:rPr lang="de-AT" sz="1800" dirty="0"/>
              <a:t>	Studierende erzählen, dass sie</a:t>
            </a:r>
            <a:r>
              <a:rPr lang="de-AT" sz="1800" i="1" dirty="0"/>
              <a:t> „etwas Echtes machen“ </a:t>
            </a:r>
            <a:r>
              <a:rPr lang="de-AT" sz="1800" dirty="0"/>
              <a:t>und</a:t>
            </a:r>
            <a:r>
              <a:rPr lang="de-AT" sz="1800" i="1" dirty="0"/>
              <a:t> „etwas Echtes 	bewegen“  </a:t>
            </a:r>
            <a:r>
              <a:rPr lang="de-AT" sz="1800" dirty="0"/>
              <a:t>hätten können.</a:t>
            </a:r>
          </a:p>
        </p:txBody>
      </p:sp>
    </p:spTree>
    <p:extLst>
      <p:ext uri="{BB962C8B-B14F-4D97-AF65-F5344CB8AC3E}">
        <p14:creationId xmlns:p14="http://schemas.microsoft.com/office/powerpoint/2010/main" val="29762826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609452" y="525463"/>
            <a:ext cx="7247384"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Design-</a:t>
            </a:r>
            <a:r>
              <a:rPr lang="de-DE" altLang="de-DE" sz="3200" b="1" dirty="0" err="1">
                <a:solidFill>
                  <a:srgbClr val="000000"/>
                </a:solidFill>
              </a:rPr>
              <a:t>Based</a:t>
            </a:r>
            <a:r>
              <a:rPr lang="de-DE" altLang="de-DE" sz="3200" b="1" dirty="0">
                <a:solidFill>
                  <a:srgbClr val="000000"/>
                </a:solidFill>
              </a:rPr>
              <a:t>-Research</a:t>
            </a:r>
            <a:endParaRPr lang="de-AT" altLang="de-DE" sz="3200" b="1" dirty="0">
              <a:solidFill>
                <a:srgbClr val="000000"/>
              </a:solidFill>
            </a:endParaRPr>
          </a:p>
        </p:txBody>
      </p:sp>
      <p:sp>
        <p:nvSpPr>
          <p:cNvPr id="4" name="Rechteck 3"/>
          <p:cNvSpPr/>
          <p:nvPr/>
        </p:nvSpPr>
        <p:spPr>
          <a:xfrm>
            <a:off x="533400" y="1688331"/>
            <a:ext cx="9612810" cy="5324535"/>
          </a:xfrm>
          <a:prstGeom prst="rect">
            <a:avLst/>
          </a:prstGeom>
        </p:spPr>
        <p:txBody>
          <a:bodyPr wrap="square">
            <a:spAutoFit/>
          </a:bodyPr>
          <a:lstStyle/>
          <a:p>
            <a:pPr marL="457200" indent="-457200">
              <a:spcAft>
                <a:spcPts val="1200"/>
              </a:spcAft>
              <a:buFont typeface="Arial" panose="020B0604020202020204" pitchFamily="34" charset="0"/>
              <a:buChar char="•"/>
            </a:pPr>
            <a:r>
              <a:rPr lang="de-AT" sz="2400" dirty="0"/>
              <a:t>Interventionen in realen Anwendungssituationen</a:t>
            </a:r>
            <a:br>
              <a:rPr lang="de-AT" sz="2400" dirty="0"/>
            </a:br>
            <a:r>
              <a:rPr lang="de-AT" sz="2400" dirty="0"/>
              <a:t>erproben und verbessern </a:t>
            </a:r>
            <a:r>
              <a:rPr lang="de-AT" sz="1600" dirty="0">
                <a:solidFill>
                  <a:schemeClr val="bg2"/>
                </a:solidFill>
              </a:rPr>
              <a:t>(Bell 2004)</a:t>
            </a:r>
          </a:p>
          <a:p>
            <a:pPr marL="457200" indent="-457200" algn="just">
              <a:spcAft>
                <a:spcPts val="1200"/>
              </a:spcAft>
              <a:buFont typeface="Arial" panose="020B0604020202020204" pitchFamily="34" charset="0"/>
              <a:buChar char="•"/>
            </a:pPr>
            <a:endParaRPr lang="de-AT" sz="2400" dirty="0"/>
          </a:p>
          <a:p>
            <a:pPr marL="457200" indent="-457200" algn="just">
              <a:spcAft>
                <a:spcPts val="1200"/>
              </a:spcAft>
              <a:buFont typeface="Arial" panose="020B0604020202020204" pitchFamily="34" charset="0"/>
              <a:buChar char="•"/>
            </a:pPr>
            <a:endParaRPr lang="de-AT" sz="2400" dirty="0"/>
          </a:p>
          <a:p>
            <a:pPr marL="457200" indent="-457200" algn="just">
              <a:spcAft>
                <a:spcPts val="1200"/>
              </a:spcAft>
              <a:buFont typeface="Arial" panose="020B0604020202020204" pitchFamily="34" charset="0"/>
              <a:buChar char="•"/>
            </a:pPr>
            <a:endParaRPr lang="de-AT" sz="2400" dirty="0"/>
          </a:p>
          <a:p>
            <a:pPr marL="457200" indent="-457200" algn="just">
              <a:spcAft>
                <a:spcPts val="1200"/>
              </a:spcAft>
              <a:buFont typeface="Arial" panose="020B0604020202020204" pitchFamily="34" charset="0"/>
              <a:buChar char="•"/>
            </a:pPr>
            <a:endParaRPr lang="de-AT" sz="2400" dirty="0"/>
          </a:p>
          <a:p>
            <a:pPr marL="457200" indent="-457200" algn="just">
              <a:spcAft>
                <a:spcPts val="1200"/>
              </a:spcAft>
              <a:buFont typeface="Arial" panose="020B0604020202020204" pitchFamily="34" charset="0"/>
              <a:buChar char="•"/>
            </a:pPr>
            <a:endParaRPr lang="de-AT" sz="2400" dirty="0"/>
          </a:p>
          <a:p>
            <a:pPr marL="457200" indent="-457200" algn="just">
              <a:spcAft>
                <a:spcPts val="1200"/>
              </a:spcAft>
              <a:buFont typeface="Arial" panose="020B0604020202020204" pitchFamily="34" charset="0"/>
              <a:buChar char="•"/>
            </a:pPr>
            <a:endParaRPr lang="de-AT" sz="800" dirty="0"/>
          </a:p>
          <a:p>
            <a:pPr marL="457200" indent="-457200" algn="just">
              <a:spcAft>
                <a:spcPts val="1200"/>
              </a:spcAft>
              <a:buFont typeface="Arial" panose="020B0604020202020204" pitchFamily="34" charset="0"/>
              <a:buChar char="•"/>
            </a:pPr>
            <a:r>
              <a:rPr lang="de-AT" sz="2400" dirty="0"/>
              <a:t>Gestaltungselemente für die didaktische Modellierung</a:t>
            </a:r>
          </a:p>
          <a:p>
            <a:pPr marL="457200" indent="-457200">
              <a:spcAft>
                <a:spcPts val="1200"/>
              </a:spcAft>
              <a:buFont typeface="Arial" panose="020B0604020202020204" pitchFamily="34" charset="0"/>
              <a:buChar char="•"/>
            </a:pPr>
            <a:r>
              <a:rPr lang="de-AT" sz="2400" dirty="0"/>
              <a:t>Prototypen </a:t>
            </a:r>
            <a:r>
              <a:rPr lang="de-AT" sz="1600" dirty="0">
                <a:solidFill>
                  <a:schemeClr val="bg2"/>
                </a:solidFill>
              </a:rPr>
              <a:t>(</a:t>
            </a:r>
            <a:r>
              <a:rPr lang="de-AT" sz="1600" dirty="0" err="1">
                <a:solidFill>
                  <a:schemeClr val="bg2"/>
                </a:solidFill>
              </a:rPr>
              <a:t>Reigeluth</a:t>
            </a:r>
            <a:r>
              <a:rPr lang="de-AT" sz="1600" dirty="0">
                <a:solidFill>
                  <a:schemeClr val="bg2"/>
                </a:solidFill>
              </a:rPr>
              <a:t> &amp; Frick 1999)</a:t>
            </a:r>
          </a:p>
          <a:p>
            <a:pPr marL="457200" indent="-457200">
              <a:spcAft>
                <a:spcPts val="1200"/>
              </a:spcAft>
              <a:buFont typeface="Arial" panose="020B0604020202020204" pitchFamily="34" charset="0"/>
              <a:buChar char="•"/>
            </a:pPr>
            <a:r>
              <a:rPr lang="de-AT" sz="2400" dirty="0" err="1"/>
              <a:t>Kontextualisierte</a:t>
            </a:r>
            <a:r>
              <a:rPr lang="de-AT" sz="2400" dirty="0"/>
              <a:t> Theorien </a:t>
            </a:r>
            <a:r>
              <a:rPr lang="de-AT" sz="1600" dirty="0">
                <a:solidFill>
                  <a:schemeClr val="bg2"/>
                </a:solidFill>
              </a:rPr>
              <a:t>(</a:t>
            </a:r>
            <a:r>
              <a:rPr lang="de-AT" sz="1600" dirty="0" err="1">
                <a:solidFill>
                  <a:schemeClr val="bg2"/>
                </a:solidFill>
              </a:rPr>
              <a:t>Edelson</a:t>
            </a:r>
            <a:r>
              <a:rPr lang="de-AT" sz="1600" dirty="0">
                <a:solidFill>
                  <a:schemeClr val="bg2"/>
                </a:solidFill>
              </a:rPr>
              <a:t> 2002)</a:t>
            </a:r>
          </a:p>
        </p:txBody>
      </p:sp>
      <p:pic>
        <p:nvPicPr>
          <p:cNvPr id="2" name="Grafik 1"/>
          <p:cNvPicPr>
            <a:picLocks noChangeAspect="1"/>
          </p:cNvPicPr>
          <p:nvPr/>
        </p:nvPicPr>
        <p:blipFill>
          <a:blip r:embed="rId3"/>
          <a:stretch>
            <a:fillRect/>
          </a:stretch>
        </p:blipFill>
        <p:spPr>
          <a:xfrm>
            <a:off x="1291680" y="2628503"/>
            <a:ext cx="7853188" cy="2586933"/>
          </a:xfrm>
          <a:prstGeom prst="rect">
            <a:avLst/>
          </a:prstGeom>
        </p:spPr>
      </p:pic>
      <p:sp>
        <p:nvSpPr>
          <p:cNvPr id="3" name="Textfeld 2"/>
          <p:cNvSpPr txBox="1"/>
          <p:nvPr/>
        </p:nvSpPr>
        <p:spPr>
          <a:xfrm>
            <a:off x="7992740" y="4824200"/>
            <a:ext cx="1473480" cy="338554"/>
          </a:xfrm>
          <a:prstGeom prst="rect">
            <a:avLst/>
          </a:prstGeom>
          <a:noFill/>
        </p:spPr>
        <p:txBody>
          <a:bodyPr wrap="none" rtlCol="0">
            <a:spAutoFit/>
          </a:bodyPr>
          <a:lstStyle/>
          <a:p>
            <a:pPr>
              <a:spcAft>
                <a:spcPts val="1200"/>
              </a:spcAft>
            </a:pPr>
            <a:r>
              <a:rPr lang="de-AT" sz="1600" dirty="0">
                <a:solidFill>
                  <a:schemeClr val="bg2"/>
                </a:solidFill>
              </a:rPr>
              <a:t>(</a:t>
            </a:r>
            <a:r>
              <a:rPr lang="de-AT" sz="1600" dirty="0" err="1">
                <a:solidFill>
                  <a:schemeClr val="bg2"/>
                </a:solidFill>
              </a:rPr>
              <a:t>Fraefel</a:t>
            </a:r>
            <a:r>
              <a:rPr lang="de-AT" sz="1600" dirty="0">
                <a:solidFill>
                  <a:schemeClr val="bg2"/>
                </a:solidFill>
              </a:rPr>
              <a:t> 2014)</a:t>
            </a:r>
          </a:p>
        </p:txBody>
      </p:sp>
    </p:spTree>
    <p:extLst>
      <p:ext uri="{BB962C8B-B14F-4D97-AF65-F5344CB8AC3E}">
        <p14:creationId xmlns:p14="http://schemas.microsoft.com/office/powerpoint/2010/main" val="7664068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970" t="3182" r="9756" b="3141"/>
          <a:stretch/>
        </p:blipFill>
        <p:spPr>
          <a:xfrm>
            <a:off x="-149" y="-35793"/>
            <a:ext cx="10708231" cy="7597056"/>
          </a:xfrm>
          <a:prstGeom prst="rect">
            <a:avLst/>
          </a:prstGeom>
        </p:spPr>
      </p:pic>
      <p:sp>
        <p:nvSpPr>
          <p:cNvPr id="4" name="Rectangle 2"/>
          <p:cNvSpPr>
            <a:spLocks noChangeArrowheads="1"/>
          </p:cNvSpPr>
          <p:nvPr/>
        </p:nvSpPr>
        <p:spPr bwMode="auto">
          <a:xfrm>
            <a:off x="-15232" y="5488115"/>
            <a:ext cx="8712820" cy="1340972"/>
          </a:xfrm>
          <a:prstGeom prst="rect">
            <a:avLst/>
          </a:prstGeom>
          <a:solidFill>
            <a:srgbClr val="FFFF00">
              <a:alpha val="60000"/>
            </a:srgbClr>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60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Gestaltungselemente</a:t>
            </a:r>
            <a:endParaRPr lang="de-AT" altLang="de-DE" sz="36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899329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kf_uni_logo.jpg"/>
          <p:cNvPicPr>
            <a:picLocks noChangeAspect="1"/>
          </p:cNvPicPr>
          <p:nvPr/>
        </p:nvPicPr>
        <p:blipFill>
          <a:blip r:embed="rId3" cstate="print"/>
          <a:stretch>
            <a:fillRect/>
          </a:stretch>
        </p:blipFill>
        <p:spPr>
          <a:xfrm>
            <a:off x="8875311" y="0"/>
            <a:ext cx="1781577" cy="1524000"/>
          </a:xfrm>
          <a:prstGeom prst="rect">
            <a:avLst/>
          </a:prstGeom>
        </p:spPr>
      </p:pic>
      <p:sp>
        <p:nvSpPr>
          <p:cNvPr id="7" name="Rectangle 2"/>
          <p:cNvSpPr>
            <a:spLocks noChangeArrowheads="1"/>
          </p:cNvSpPr>
          <p:nvPr/>
        </p:nvSpPr>
        <p:spPr bwMode="auto">
          <a:xfrm>
            <a:off x="1575048" y="525463"/>
            <a:ext cx="807387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3200" b="1" dirty="0">
                <a:solidFill>
                  <a:srgbClr val="000000"/>
                </a:solidFill>
              </a:rPr>
              <a:t>Erhebungsdesign</a:t>
            </a:r>
            <a:endParaRPr lang="de-AT" altLang="de-DE" sz="3200" b="1" dirty="0">
              <a:solidFill>
                <a:srgbClr val="000000"/>
              </a:solidFill>
            </a:endParaRPr>
          </a:p>
        </p:txBody>
      </p: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r="48191"/>
          <a:stretch/>
        </p:blipFill>
        <p:spPr>
          <a:xfrm>
            <a:off x="0" y="1"/>
            <a:ext cx="10656888" cy="7591202"/>
          </a:xfrm>
          <a:prstGeom prst="rect">
            <a:avLst/>
          </a:prstGeom>
        </p:spPr>
      </p:pic>
      <p:sp>
        <p:nvSpPr>
          <p:cNvPr id="8" name="Rectangle 2"/>
          <p:cNvSpPr>
            <a:spLocks noChangeArrowheads="1"/>
          </p:cNvSpPr>
          <p:nvPr/>
        </p:nvSpPr>
        <p:spPr bwMode="auto">
          <a:xfrm>
            <a:off x="0" y="743744"/>
            <a:ext cx="8712820" cy="1340972"/>
          </a:xfrm>
          <a:prstGeom prst="rect">
            <a:avLst/>
          </a:prstGeom>
          <a:solidFill>
            <a:srgbClr val="FFFF00">
              <a:alpha val="60000"/>
            </a:srgbClr>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60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Lernraum</a:t>
            </a:r>
            <a:endParaRPr lang="de-AT" altLang="de-DE" sz="36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8092199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33400" y="1682521"/>
            <a:ext cx="9612810" cy="4893647"/>
          </a:xfrm>
          <a:prstGeom prst="rect">
            <a:avLst/>
          </a:prstGeom>
        </p:spPr>
        <p:txBody>
          <a:bodyPr wrap="square">
            <a:spAutoFit/>
          </a:bodyPr>
          <a:lstStyle/>
          <a:p>
            <a:endParaRPr lang="de-AT" sz="2400" b="1" dirty="0"/>
          </a:p>
          <a:p>
            <a:pPr>
              <a:spcAft>
                <a:spcPts val="1200"/>
              </a:spcAft>
            </a:pPr>
            <a:r>
              <a:rPr lang="de-AT" sz="2400" b="1" dirty="0"/>
              <a:t>Zentrale Gestaltungselemente</a:t>
            </a:r>
          </a:p>
          <a:p>
            <a:pPr>
              <a:spcAft>
                <a:spcPts val="1200"/>
              </a:spcAft>
            </a:pPr>
            <a:endParaRPr lang="de-AT" sz="2400" dirty="0"/>
          </a:p>
          <a:p>
            <a:pPr marL="457200" indent="-457200" algn="just">
              <a:lnSpc>
                <a:spcPct val="150000"/>
              </a:lnSpc>
              <a:spcAft>
                <a:spcPts val="1200"/>
              </a:spcAft>
              <a:buFont typeface="Arial" panose="020B0604020202020204" pitchFamily="34" charset="0"/>
              <a:buChar char="•"/>
            </a:pPr>
            <a:r>
              <a:rPr lang="de-AT" sz="2400" dirty="0"/>
              <a:t>Ausmaß der Steuerung</a:t>
            </a:r>
          </a:p>
          <a:p>
            <a:pPr marL="457200" indent="-457200" algn="just">
              <a:lnSpc>
                <a:spcPct val="150000"/>
              </a:lnSpc>
              <a:spcAft>
                <a:spcPts val="1200"/>
              </a:spcAft>
              <a:buFont typeface="Arial" panose="020B0604020202020204" pitchFamily="34" charset="0"/>
              <a:buChar char="•"/>
            </a:pPr>
            <a:r>
              <a:rPr lang="de-AT" sz="2400" dirty="0"/>
              <a:t>Handeln unter Unsicherheit</a:t>
            </a:r>
          </a:p>
          <a:p>
            <a:pPr marL="457200" indent="-457200" algn="just">
              <a:lnSpc>
                <a:spcPct val="150000"/>
              </a:lnSpc>
              <a:spcAft>
                <a:spcPts val="1200"/>
              </a:spcAft>
              <a:buFont typeface="Arial" panose="020B0604020202020204" pitchFamily="34" charset="0"/>
              <a:buChar char="•"/>
            </a:pPr>
            <a:r>
              <a:rPr lang="de-AT" sz="2400" dirty="0"/>
              <a:t>Individuelles Coaching/Beratung</a:t>
            </a:r>
          </a:p>
          <a:p>
            <a:pPr marL="457200" indent="-457200" algn="just">
              <a:lnSpc>
                <a:spcPct val="150000"/>
              </a:lnSpc>
              <a:spcAft>
                <a:spcPts val="1200"/>
              </a:spcAft>
              <a:buFont typeface="Arial" panose="020B0604020202020204" pitchFamily="34" charset="0"/>
              <a:buChar char="•"/>
            </a:pPr>
            <a:r>
              <a:rPr lang="de-AT" sz="2400" dirty="0"/>
              <a:t>Integration in die Organisation</a:t>
            </a:r>
          </a:p>
          <a:p>
            <a:pPr marL="457200" indent="-457200" algn="just">
              <a:lnSpc>
                <a:spcPct val="150000"/>
              </a:lnSpc>
              <a:spcAft>
                <a:spcPts val="1200"/>
              </a:spcAft>
              <a:buFont typeface="Arial" panose="020B0604020202020204" pitchFamily="34" charset="0"/>
              <a:buChar char="•"/>
            </a:pPr>
            <a:r>
              <a:rPr lang="de-AT" sz="2400" dirty="0"/>
              <a:t>Beurteilung/Benotung</a:t>
            </a:r>
          </a:p>
        </p:txBody>
      </p:sp>
      <p:sp>
        <p:nvSpPr>
          <p:cNvPr id="5" name="Rectangle 2"/>
          <p:cNvSpPr>
            <a:spLocks noChangeArrowheads="1"/>
          </p:cNvSpPr>
          <p:nvPr/>
        </p:nvSpPr>
        <p:spPr bwMode="auto">
          <a:xfrm>
            <a:off x="1584028" y="525463"/>
            <a:ext cx="734481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AT" sz="3200" b="1" dirty="0"/>
              <a:t>Didaktische Modellierung</a:t>
            </a:r>
            <a:endParaRPr lang="de-AT" altLang="de-DE" sz="3200" b="1" dirty="0">
              <a:solidFill>
                <a:srgbClr val="000000"/>
              </a:solidFill>
            </a:endParaRPr>
          </a:p>
        </p:txBody>
      </p:sp>
      <p:sp>
        <p:nvSpPr>
          <p:cNvPr id="2" name="Textfeld 1"/>
          <p:cNvSpPr txBox="1"/>
          <p:nvPr/>
        </p:nvSpPr>
        <p:spPr>
          <a:xfrm>
            <a:off x="6264548" y="3852639"/>
            <a:ext cx="3756156" cy="507832"/>
          </a:xfrm>
          <a:prstGeom prst="rect">
            <a:avLst/>
          </a:prstGeom>
          <a:noFill/>
        </p:spPr>
        <p:txBody>
          <a:bodyPr wrap="none" rtlCol="0">
            <a:spAutoFit/>
          </a:bodyPr>
          <a:lstStyle/>
          <a:p>
            <a:r>
              <a:rPr lang="de-AT" sz="2400" b="1" dirty="0">
                <a:solidFill>
                  <a:schemeClr val="tx1">
                    <a:lumMod val="65000"/>
                    <a:lumOff val="35000"/>
                  </a:schemeClr>
                </a:solidFill>
              </a:rPr>
              <a:t>Offene Problemsituation</a:t>
            </a:r>
          </a:p>
        </p:txBody>
      </p:sp>
      <p:sp>
        <p:nvSpPr>
          <p:cNvPr id="6" name="Textfeld 5"/>
          <p:cNvSpPr txBox="1"/>
          <p:nvPr/>
        </p:nvSpPr>
        <p:spPr>
          <a:xfrm>
            <a:off x="6480572" y="5300642"/>
            <a:ext cx="3089307" cy="461665"/>
          </a:xfrm>
          <a:prstGeom prst="rect">
            <a:avLst/>
          </a:prstGeom>
          <a:noFill/>
        </p:spPr>
        <p:txBody>
          <a:bodyPr wrap="none" rtlCol="0">
            <a:spAutoFit/>
          </a:bodyPr>
          <a:lstStyle/>
          <a:p>
            <a:r>
              <a:rPr lang="de-AT" sz="2400" b="1" dirty="0">
                <a:solidFill>
                  <a:schemeClr val="tx1">
                    <a:lumMod val="65000"/>
                    <a:lumOff val="35000"/>
                  </a:schemeClr>
                </a:solidFill>
              </a:rPr>
              <a:t>Kontakt </a:t>
            </a:r>
            <a:r>
              <a:rPr lang="de-AT" sz="2400" b="1" dirty="0" err="1">
                <a:solidFill>
                  <a:schemeClr val="tx1">
                    <a:lumMod val="65000"/>
                    <a:lumOff val="35000"/>
                  </a:schemeClr>
                </a:solidFill>
              </a:rPr>
              <a:t>KlientInnen</a:t>
            </a:r>
            <a:endParaRPr lang="de-AT" sz="2400" b="1" dirty="0">
              <a:solidFill>
                <a:schemeClr val="tx1">
                  <a:lumMod val="65000"/>
                  <a:lumOff val="35000"/>
                </a:schemeClr>
              </a:solidFill>
            </a:endParaRPr>
          </a:p>
        </p:txBody>
      </p:sp>
      <p:cxnSp>
        <p:nvCxnSpPr>
          <p:cNvPr id="7" name="Gerade Verbindung mit Pfeil 6"/>
          <p:cNvCxnSpPr/>
          <p:nvPr/>
        </p:nvCxnSpPr>
        <p:spPr bwMode="auto">
          <a:xfrm>
            <a:off x="4320332" y="3480279"/>
            <a:ext cx="1937892" cy="516376"/>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9" name="Gerade Verbindung mit Pfeil 8"/>
          <p:cNvCxnSpPr>
            <a:endCxn id="2" idx="1"/>
          </p:cNvCxnSpPr>
          <p:nvPr/>
        </p:nvCxnSpPr>
        <p:spPr bwMode="auto">
          <a:xfrm flipV="1">
            <a:off x="4896396" y="4106555"/>
            <a:ext cx="1368152" cy="34116"/>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5" name="Gerade Verbindung mit Pfeil 14"/>
          <p:cNvCxnSpPr/>
          <p:nvPr/>
        </p:nvCxnSpPr>
        <p:spPr bwMode="auto">
          <a:xfrm flipV="1">
            <a:off x="5317171" y="5531475"/>
            <a:ext cx="941053" cy="1"/>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0" name="Gerade Verbindung mit Pfeil 9"/>
          <p:cNvCxnSpPr/>
          <p:nvPr/>
        </p:nvCxnSpPr>
        <p:spPr bwMode="auto">
          <a:xfrm flipV="1">
            <a:off x="5546942" y="4212679"/>
            <a:ext cx="711282" cy="653904"/>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42212368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609452" y="525463"/>
            <a:ext cx="731939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Zentrale </a:t>
            </a:r>
            <a:r>
              <a:rPr lang="de-AT" sz="3200" b="1" dirty="0">
                <a:solidFill>
                  <a:srgbClr val="000000"/>
                </a:solidFill>
              </a:rPr>
              <a:t>Gestaltungselemente</a:t>
            </a:r>
            <a:endParaRPr lang="de-AT" altLang="de-DE" sz="3200" b="1" dirty="0">
              <a:solidFill>
                <a:srgbClr val="000000"/>
              </a:solidFill>
            </a:endParaRPr>
          </a:p>
        </p:txBody>
      </p:sp>
      <p:graphicFrame>
        <p:nvGraphicFramePr>
          <p:cNvPr id="2" name="Tabelle 1"/>
          <p:cNvGraphicFramePr>
            <a:graphicFrameLocks noGrp="1"/>
          </p:cNvGraphicFramePr>
          <p:nvPr>
            <p:extLst>
              <p:ext uri="{D42A27DB-BD31-4B8C-83A1-F6EECF244321}">
                <p14:modId xmlns:p14="http://schemas.microsoft.com/office/powerpoint/2010/main" val="2530125531"/>
              </p:ext>
            </p:extLst>
          </p:nvPr>
        </p:nvGraphicFramePr>
        <p:xfrm>
          <a:off x="298350" y="2340471"/>
          <a:ext cx="10070654" cy="3778156"/>
        </p:xfrm>
        <a:graphic>
          <a:graphicData uri="http://schemas.openxmlformats.org/drawingml/2006/table">
            <a:tbl>
              <a:tblPr firstRow="1" firstCol="1" bandRow="1">
                <a:tableStyleId>{5C22544A-7EE6-4342-B048-85BDC9FD1C3A}</a:tableStyleId>
              </a:tblPr>
              <a:tblGrid>
                <a:gridCol w="2221782">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tblGrid>
              <a:tr h="289447">
                <a:tc>
                  <a:txBody>
                    <a:bodyPr/>
                    <a:lstStyle/>
                    <a:p>
                      <a:pPr algn="just">
                        <a:lnSpc>
                          <a:spcPct val="100000"/>
                        </a:lnSpc>
                        <a:spcAft>
                          <a:spcPts val="0"/>
                        </a:spcAft>
                      </a:pPr>
                      <a:r>
                        <a:rPr lang="de-AT" sz="2000" dirty="0">
                          <a:solidFill>
                            <a:schemeClr val="tx1"/>
                          </a:solidFill>
                          <a:effectLst/>
                        </a:rPr>
                        <a:t> </a:t>
                      </a:r>
                      <a:endParaRPr lang="de-AT" sz="1800" dirty="0">
                        <a:solidFill>
                          <a:schemeClr val="tx1"/>
                        </a:solidFill>
                        <a:effectLst/>
                        <a:latin typeface="Calibri"/>
                        <a:ea typeface="Calibri"/>
                        <a:cs typeface="Times New Roman"/>
                      </a:endParaRPr>
                    </a:p>
                  </a:txBody>
                  <a:tcPr marL="58489" marR="58489" marT="0" marB="0">
                    <a:solidFill>
                      <a:schemeClr val="bg1"/>
                    </a:solidFill>
                  </a:tcPr>
                </a:tc>
                <a:tc>
                  <a:txBody>
                    <a:bodyPr/>
                    <a:lstStyle/>
                    <a:p>
                      <a:pPr algn="just">
                        <a:lnSpc>
                          <a:spcPct val="100000"/>
                        </a:lnSpc>
                        <a:spcAft>
                          <a:spcPts val="0"/>
                        </a:spcAft>
                      </a:pPr>
                      <a:r>
                        <a:rPr lang="de-AT" sz="2000" dirty="0">
                          <a:solidFill>
                            <a:schemeClr val="tx1"/>
                          </a:solidFill>
                          <a:effectLst/>
                        </a:rPr>
                        <a:t>Fall 1</a:t>
                      </a:r>
                      <a:endParaRPr lang="de-AT" sz="1800" dirty="0">
                        <a:solidFill>
                          <a:schemeClr val="tx1"/>
                        </a:solidFill>
                        <a:effectLst/>
                        <a:latin typeface="Calibri"/>
                        <a:ea typeface="Calibri"/>
                        <a:cs typeface="Times New Roman"/>
                      </a:endParaRPr>
                    </a:p>
                  </a:txBody>
                  <a:tcPr marL="58489" marR="58489" marT="0" marB="0"/>
                </a:tc>
                <a:tc>
                  <a:txBody>
                    <a:bodyPr/>
                    <a:lstStyle/>
                    <a:p>
                      <a:pPr algn="just">
                        <a:lnSpc>
                          <a:spcPct val="100000"/>
                        </a:lnSpc>
                        <a:spcAft>
                          <a:spcPts val="0"/>
                        </a:spcAft>
                      </a:pPr>
                      <a:r>
                        <a:rPr lang="de-AT" sz="2000">
                          <a:solidFill>
                            <a:schemeClr val="tx1"/>
                          </a:solidFill>
                          <a:effectLst/>
                        </a:rPr>
                        <a:t>Fall 2</a:t>
                      </a:r>
                      <a:endParaRPr lang="de-AT" sz="1800">
                        <a:solidFill>
                          <a:schemeClr val="tx1"/>
                        </a:solidFill>
                        <a:effectLst/>
                        <a:latin typeface="Calibri"/>
                        <a:ea typeface="Calibri"/>
                        <a:cs typeface="Times New Roman"/>
                      </a:endParaRPr>
                    </a:p>
                  </a:txBody>
                  <a:tcPr marL="58489" marR="58489" marT="0" marB="0"/>
                </a:tc>
                <a:tc>
                  <a:txBody>
                    <a:bodyPr/>
                    <a:lstStyle/>
                    <a:p>
                      <a:pPr algn="just">
                        <a:lnSpc>
                          <a:spcPct val="100000"/>
                        </a:lnSpc>
                        <a:spcAft>
                          <a:spcPts val="0"/>
                        </a:spcAft>
                      </a:pPr>
                      <a:r>
                        <a:rPr lang="de-AT" sz="2000" dirty="0">
                          <a:solidFill>
                            <a:schemeClr val="tx1"/>
                          </a:solidFill>
                          <a:effectLst/>
                        </a:rPr>
                        <a:t>Fall 3</a:t>
                      </a:r>
                      <a:endParaRPr lang="de-AT" sz="1800" dirty="0">
                        <a:solidFill>
                          <a:schemeClr val="tx1"/>
                        </a:solidFill>
                        <a:effectLst/>
                        <a:latin typeface="Calibri"/>
                        <a:ea typeface="Calibri"/>
                        <a:cs typeface="Times New Roman"/>
                      </a:endParaRPr>
                    </a:p>
                  </a:txBody>
                  <a:tcPr marL="58489" marR="58489" marT="0" marB="0"/>
                </a:tc>
                <a:tc>
                  <a:txBody>
                    <a:bodyPr/>
                    <a:lstStyle/>
                    <a:p>
                      <a:pPr algn="just">
                        <a:lnSpc>
                          <a:spcPct val="100000"/>
                        </a:lnSpc>
                        <a:spcAft>
                          <a:spcPts val="0"/>
                        </a:spcAft>
                      </a:pPr>
                      <a:r>
                        <a:rPr lang="de-AT" sz="2000" dirty="0">
                          <a:solidFill>
                            <a:schemeClr val="tx1"/>
                          </a:solidFill>
                          <a:effectLst/>
                        </a:rPr>
                        <a:t>Fall 4</a:t>
                      </a:r>
                      <a:endParaRPr lang="de-AT" sz="1800" dirty="0">
                        <a:solidFill>
                          <a:schemeClr val="tx1"/>
                        </a:solidFill>
                        <a:effectLst/>
                        <a:latin typeface="Calibri"/>
                        <a:ea typeface="Calibri"/>
                        <a:cs typeface="Times New Roman"/>
                      </a:endParaRPr>
                    </a:p>
                  </a:txBody>
                  <a:tcPr marL="58489" marR="58489" marT="0" marB="0"/>
                </a:tc>
                <a:extLst>
                  <a:ext uri="{0D108BD9-81ED-4DB2-BD59-A6C34878D82A}">
                    <a16:rowId xmlns:a16="http://schemas.microsoft.com/office/drawing/2014/main" val="10000"/>
                  </a:ext>
                </a:extLst>
              </a:tr>
              <a:tr h="1736678">
                <a:tc>
                  <a:txBody>
                    <a:bodyPr/>
                    <a:lstStyle/>
                    <a:p>
                      <a:pPr algn="ctr">
                        <a:lnSpc>
                          <a:spcPct val="100000"/>
                        </a:lnSpc>
                        <a:spcAft>
                          <a:spcPts val="0"/>
                        </a:spcAft>
                      </a:pPr>
                      <a:r>
                        <a:rPr lang="de-AT" sz="2000" dirty="0">
                          <a:solidFill>
                            <a:schemeClr val="tx1"/>
                          </a:solidFill>
                          <a:effectLst/>
                        </a:rPr>
                        <a:t>Offene </a:t>
                      </a:r>
                      <a:br>
                        <a:rPr lang="de-AT" sz="2000" dirty="0">
                          <a:solidFill>
                            <a:schemeClr val="tx1"/>
                          </a:solidFill>
                          <a:effectLst/>
                        </a:rPr>
                      </a:br>
                      <a:r>
                        <a:rPr lang="de-AT" sz="2000" dirty="0">
                          <a:solidFill>
                            <a:schemeClr val="tx1"/>
                          </a:solidFill>
                          <a:effectLst/>
                        </a:rPr>
                        <a:t>Problemsituation</a:t>
                      </a:r>
                    </a:p>
                    <a:p>
                      <a:pPr algn="ctr">
                        <a:lnSpc>
                          <a:spcPct val="100000"/>
                        </a:lnSpc>
                        <a:spcAft>
                          <a:spcPts val="0"/>
                        </a:spcAft>
                      </a:pPr>
                      <a:endParaRPr lang="de-AT" sz="1800" dirty="0">
                        <a:solidFill>
                          <a:schemeClr val="tx1"/>
                        </a:solidFill>
                        <a:effectLst/>
                        <a:latin typeface="Calibri"/>
                        <a:ea typeface="Calibri"/>
                        <a:cs typeface="Times New Roman"/>
                      </a:endParaRPr>
                    </a:p>
                  </a:txBody>
                  <a:tcPr marL="58489" marR="58489" marT="0" marB="0" anchor="ctr"/>
                </a:tc>
                <a:tc>
                  <a:txBody>
                    <a:bodyPr/>
                    <a:lstStyle/>
                    <a:p>
                      <a:pPr algn="l">
                        <a:lnSpc>
                          <a:spcPct val="100000"/>
                        </a:lnSpc>
                        <a:spcAft>
                          <a:spcPts val="0"/>
                        </a:spcAft>
                      </a:pPr>
                      <a:r>
                        <a:rPr lang="de-AT" sz="1800" dirty="0">
                          <a:effectLst/>
                        </a:rPr>
                        <a:t>Absprache mit Organisationen vor LV-Beginn </a:t>
                      </a:r>
                    </a:p>
                    <a:p>
                      <a:pPr algn="l">
                        <a:lnSpc>
                          <a:spcPct val="100000"/>
                        </a:lnSpc>
                        <a:spcAft>
                          <a:spcPts val="0"/>
                        </a:spcAft>
                      </a:pPr>
                      <a:r>
                        <a:rPr lang="de-AT" sz="1800" dirty="0">
                          <a:effectLst/>
                        </a:rPr>
                        <a:t>zur exakten Problemstellung</a:t>
                      </a:r>
                      <a:endParaRPr lang="de-AT" sz="1600" dirty="0">
                        <a:effectLst/>
                        <a:latin typeface="Calibri"/>
                        <a:ea typeface="Calibri"/>
                        <a:cs typeface="Times New Roman"/>
                      </a:endParaRPr>
                    </a:p>
                  </a:txBody>
                  <a:tcPr marL="58489" marR="58489" marT="0" marB="0" anchor="ctr"/>
                </a:tc>
                <a:tc>
                  <a:txBody>
                    <a:bodyPr/>
                    <a:lstStyle/>
                    <a:p>
                      <a:pPr algn="l">
                        <a:lnSpc>
                          <a:spcPct val="100000"/>
                        </a:lnSpc>
                        <a:spcAft>
                          <a:spcPts val="0"/>
                        </a:spcAft>
                      </a:pPr>
                      <a:r>
                        <a:rPr lang="de-AT" sz="1800" dirty="0">
                          <a:effectLst/>
                        </a:rPr>
                        <a:t>Transparenz:</a:t>
                      </a:r>
                      <a:r>
                        <a:rPr lang="de-AT" sz="1800" baseline="0" dirty="0">
                          <a:effectLst/>
                        </a:rPr>
                        <a:t> </a:t>
                      </a:r>
                      <a:br>
                        <a:rPr lang="de-AT" sz="1800" baseline="0" dirty="0">
                          <a:effectLst/>
                        </a:rPr>
                      </a:br>
                      <a:r>
                        <a:rPr lang="de-AT" sz="1800" baseline="0" dirty="0">
                          <a:effectLst/>
                        </a:rPr>
                        <a:t>2 Ansprech-</a:t>
                      </a:r>
                      <a:r>
                        <a:rPr lang="de-AT" sz="1800" baseline="0" dirty="0" err="1">
                          <a:effectLst/>
                        </a:rPr>
                        <a:t>partnerInnen</a:t>
                      </a:r>
                      <a:endParaRPr lang="de-AT" sz="1600" dirty="0">
                        <a:effectLst/>
                        <a:latin typeface="Calibri"/>
                        <a:ea typeface="Calibri"/>
                        <a:cs typeface="Times New Roman"/>
                      </a:endParaRPr>
                    </a:p>
                  </a:txBody>
                  <a:tcPr marL="58489" marR="58489" marT="0" marB="0" anchor="ctr"/>
                </a:tc>
                <a:tc>
                  <a:txBody>
                    <a:bodyPr/>
                    <a:lstStyle/>
                    <a:p>
                      <a:pPr algn="l">
                        <a:lnSpc>
                          <a:spcPct val="100000"/>
                        </a:lnSpc>
                        <a:spcAft>
                          <a:spcPts val="0"/>
                        </a:spcAft>
                      </a:pPr>
                      <a:r>
                        <a:rPr lang="de-AT" sz="1800" dirty="0">
                          <a:effectLst/>
                        </a:rPr>
                        <a:t>Bewusst</a:t>
                      </a:r>
                      <a:r>
                        <a:rPr lang="de-AT" sz="1800" baseline="0" dirty="0">
                          <a:effectLst/>
                        </a:rPr>
                        <a:t> </a:t>
                      </a:r>
                      <a:r>
                        <a:rPr lang="de-AT" sz="1800" dirty="0">
                          <a:effectLst/>
                        </a:rPr>
                        <a:t>nur Problembereich</a:t>
                      </a:r>
                      <a:r>
                        <a:rPr lang="de-AT" sz="1800" baseline="0" dirty="0">
                          <a:effectLst/>
                        </a:rPr>
                        <a:t> geklärt.</a:t>
                      </a:r>
                    </a:p>
                    <a:p>
                      <a:pPr algn="l">
                        <a:lnSpc>
                          <a:spcPct val="100000"/>
                        </a:lnSpc>
                        <a:spcAft>
                          <a:spcPts val="0"/>
                        </a:spcAft>
                      </a:pPr>
                      <a:endParaRPr lang="de-AT" sz="1800" baseline="0" dirty="0">
                        <a:effectLst/>
                      </a:endParaRPr>
                    </a:p>
                    <a:p>
                      <a:pPr algn="l">
                        <a:lnSpc>
                          <a:spcPct val="100000"/>
                        </a:lnSpc>
                        <a:spcAft>
                          <a:spcPts val="0"/>
                        </a:spcAft>
                      </a:pPr>
                      <a:r>
                        <a:rPr lang="de-AT" sz="1800" dirty="0">
                          <a:effectLst/>
                        </a:rPr>
                        <a:t>Projektsteuerung</a:t>
                      </a:r>
                      <a:r>
                        <a:rPr lang="de-AT" sz="1800" baseline="0" dirty="0">
                          <a:effectLst/>
                        </a:rPr>
                        <a:t> stärker bei Organisationen.</a:t>
                      </a:r>
                      <a:endParaRPr lang="de-AT" sz="1600" dirty="0">
                        <a:effectLst/>
                        <a:latin typeface="Calibri"/>
                        <a:ea typeface="Calibri"/>
                        <a:cs typeface="Times New Roman"/>
                      </a:endParaRPr>
                    </a:p>
                  </a:txBody>
                  <a:tcPr marL="58489" marR="58489" marT="0" marB="0" anchor="ctr"/>
                </a:tc>
                <a:tc>
                  <a:txBody>
                    <a:bodyPr/>
                    <a:lstStyle/>
                    <a:p>
                      <a:pPr marL="0" algn="ctr" defTabSz="914400" rtl="0" eaLnBrk="1" latinLnBrk="0" hangingPunct="1">
                        <a:lnSpc>
                          <a:spcPct val="100000"/>
                        </a:lnSpc>
                        <a:spcAft>
                          <a:spcPts val="0"/>
                        </a:spcAft>
                      </a:pPr>
                      <a:r>
                        <a:rPr lang="de-AT" sz="1800" kern="1200" dirty="0">
                          <a:solidFill>
                            <a:schemeClr val="dk1"/>
                          </a:solidFill>
                          <a:effectLst/>
                          <a:latin typeface="+mn-lt"/>
                          <a:ea typeface="Calibri"/>
                          <a:cs typeface="Times New Roman"/>
                        </a:rPr>
                        <a:t>unverändert</a:t>
                      </a:r>
                    </a:p>
                  </a:txBody>
                  <a:tcPr marL="58489" marR="58489" marT="0" marB="0" anchor="ctr">
                    <a:solidFill>
                      <a:srgbClr val="F2D144"/>
                    </a:solidFill>
                  </a:tcPr>
                </a:tc>
                <a:extLst>
                  <a:ext uri="{0D108BD9-81ED-4DB2-BD59-A6C34878D82A}">
                    <a16:rowId xmlns:a16="http://schemas.microsoft.com/office/drawing/2014/main" val="10002"/>
                  </a:ext>
                </a:extLst>
              </a:tr>
              <a:tr h="1736678">
                <a:tc>
                  <a:txBody>
                    <a:bodyPr/>
                    <a:lstStyle/>
                    <a:p>
                      <a:pPr algn="ctr">
                        <a:lnSpc>
                          <a:spcPct val="100000"/>
                        </a:lnSpc>
                        <a:spcAft>
                          <a:spcPts val="0"/>
                        </a:spcAft>
                      </a:pPr>
                      <a:r>
                        <a:rPr lang="de-AT" sz="2000" dirty="0">
                          <a:solidFill>
                            <a:schemeClr val="tx1"/>
                          </a:solidFill>
                          <a:effectLst/>
                          <a:latin typeface="+mn-lt"/>
                          <a:ea typeface="Calibri"/>
                          <a:cs typeface="Times New Roman"/>
                        </a:rPr>
                        <a:t>Integration</a:t>
                      </a:r>
                      <a:r>
                        <a:rPr lang="de-AT" sz="2000" baseline="0" dirty="0">
                          <a:solidFill>
                            <a:schemeClr val="tx1"/>
                          </a:solidFill>
                          <a:effectLst/>
                          <a:latin typeface="+mn-lt"/>
                          <a:ea typeface="Calibri"/>
                          <a:cs typeface="Times New Roman"/>
                        </a:rPr>
                        <a:t> </a:t>
                      </a:r>
                      <a:r>
                        <a:rPr lang="de-AT" sz="2000" dirty="0">
                          <a:solidFill>
                            <a:schemeClr val="tx1"/>
                          </a:solidFill>
                          <a:effectLst/>
                          <a:latin typeface="+mn-lt"/>
                          <a:ea typeface="Calibri"/>
                          <a:cs typeface="Times New Roman"/>
                        </a:rPr>
                        <a:t>in </a:t>
                      </a:r>
                    </a:p>
                    <a:p>
                      <a:pPr algn="ctr">
                        <a:lnSpc>
                          <a:spcPct val="100000"/>
                        </a:lnSpc>
                        <a:spcAft>
                          <a:spcPts val="0"/>
                        </a:spcAft>
                      </a:pPr>
                      <a:r>
                        <a:rPr lang="de-AT" sz="2000" dirty="0">
                          <a:solidFill>
                            <a:schemeClr val="tx1"/>
                          </a:solidFill>
                          <a:effectLst/>
                          <a:latin typeface="+mn-lt"/>
                          <a:ea typeface="Calibri"/>
                          <a:cs typeface="Times New Roman"/>
                        </a:rPr>
                        <a:t>die Organisation</a:t>
                      </a:r>
                      <a:endParaRPr lang="de-AT" sz="1800" dirty="0">
                        <a:solidFill>
                          <a:schemeClr val="tx1"/>
                        </a:solidFill>
                        <a:effectLst/>
                        <a:latin typeface="+mn-lt"/>
                        <a:ea typeface="Calibri"/>
                        <a:cs typeface="Times New Roman"/>
                      </a:endParaRPr>
                    </a:p>
                  </a:txBody>
                  <a:tcPr marL="68580" marR="68580" marT="0" marB="0" anchor="ctr"/>
                </a:tc>
                <a:tc>
                  <a:txBody>
                    <a:bodyPr/>
                    <a:lstStyle/>
                    <a:p>
                      <a:pPr algn="l">
                        <a:lnSpc>
                          <a:spcPct val="100000"/>
                        </a:lnSpc>
                        <a:spcAft>
                          <a:spcPts val="0"/>
                        </a:spcAft>
                      </a:pPr>
                      <a:r>
                        <a:rPr lang="de-AT" sz="1800" dirty="0">
                          <a:effectLst/>
                          <a:latin typeface="+mn-lt"/>
                          <a:ea typeface="Calibri"/>
                          <a:cs typeface="Times New Roman"/>
                        </a:rPr>
                        <a:t>Kontakt mit Organisation eingefordert</a:t>
                      </a:r>
                      <a:endParaRPr lang="de-AT" sz="1600" dirty="0">
                        <a:effectLst/>
                        <a:latin typeface="+mn-lt"/>
                        <a:ea typeface="Calibri"/>
                        <a:cs typeface="Times New Roman"/>
                      </a:endParaRPr>
                    </a:p>
                  </a:txBody>
                  <a:tcPr marL="68580" marR="68580" marT="0" marB="0" anchor="ctr"/>
                </a:tc>
                <a:tc>
                  <a:txBody>
                    <a:bodyPr/>
                    <a:lstStyle/>
                    <a:p>
                      <a:pPr algn="l">
                        <a:lnSpc>
                          <a:spcPct val="100000"/>
                        </a:lnSpc>
                        <a:spcAft>
                          <a:spcPts val="0"/>
                        </a:spcAft>
                      </a:pPr>
                      <a:r>
                        <a:rPr lang="de-AT" sz="1800" dirty="0">
                          <a:effectLst/>
                          <a:latin typeface="+mn-lt"/>
                          <a:ea typeface="Calibri"/>
                          <a:cs typeface="Times New Roman"/>
                        </a:rPr>
                        <a:t>Kontakt mit </a:t>
                      </a:r>
                      <a:r>
                        <a:rPr lang="de-AT" sz="1800" dirty="0" err="1">
                          <a:effectLst/>
                          <a:latin typeface="+mn-lt"/>
                          <a:ea typeface="Calibri"/>
                          <a:cs typeface="Times New Roman"/>
                        </a:rPr>
                        <a:t>KlientInnen</a:t>
                      </a:r>
                      <a:r>
                        <a:rPr lang="de-AT" sz="1800" dirty="0">
                          <a:effectLst/>
                          <a:latin typeface="+mn-lt"/>
                          <a:ea typeface="Calibri"/>
                          <a:cs typeface="Times New Roman"/>
                        </a:rPr>
                        <a:t> eingefordert</a:t>
                      </a:r>
                      <a:endParaRPr lang="de-AT" sz="1600" dirty="0">
                        <a:effectLst/>
                        <a:latin typeface="+mn-lt"/>
                        <a:ea typeface="Calibri"/>
                        <a:cs typeface="Times New Roman"/>
                      </a:endParaRPr>
                    </a:p>
                  </a:txBody>
                  <a:tcPr marL="68580" marR="68580" marT="0" marB="0" anchor="ctr"/>
                </a:tc>
                <a:tc>
                  <a:txBody>
                    <a:bodyPr/>
                    <a:lstStyle/>
                    <a:p>
                      <a:pPr algn="ctr">
                        <a:lnSpc>
                          <a:spcPct val="100000"/>
                        </a:lnSpc>
                        <a:spcAft>
                          <a:spcPts val="0"/>
                        </a:spcAft>
                      </a:pPr>
                      <a:r>
                        <a:rPr lang="de-AT" sz="1800" kern="1200" dirty="0">
                          <a:solidFill>
                            <a:schemeClr val="dk1"/>
                          </a:solidFill>
                          <a:effectLst/>
                          <a:latin typeface="+mn-lt"/>
                          <a:ea typeface="Calibri"/>
                          <a:cs typeface="Times New Roman"/>
                        </a:rPr>
                        <a:t>unverändert</a:t>
                      </a:r>
                    </a:p>
                  </a:txBody>
                  <a:tcPr marL="68580" marR="68580" marT="0" marB="0" anchor="ctr">
                    <a:solidFill>
                      <a:srgbClr val="F2D144"/>
                    </a:solidFill>
                  </a:tcPr>
                </a:tc>
                <a:tc>
                  <a:txBody>
                    <a:bodyPr/>
                    <a:lstStyle/>
                    <a:p>
                      <a:pPr algn="ctr">
                        <a:lnSpc>
                          <a:spcPct val="100000"/>
                        </a:lnSpc>
                        <a:spcAft>
                          <a:spcPts val="0"/>
                        </a:spcAft>
                      </a:pPr>
                      <a:r>
                        <a:rPr lang="de-AT" sz="1800" kern="1200" dirty="0">
                          <a:solidFill>
                            <a:schemeClr val="dk1"/>
                          </a:solidFill>
                          <a:effectLst/>
                          <a:latin typeface="+mn-lt"/>
                          <a:ea typeface="Calibri"/>
                          <a:cs typeface="Times New Roman"/>
                        </a:rPr>
                        <a:t>unverändert</a:t>
                      </a:r>
                      <a:endParaRPr lang="de-AT" sz="1600" dirty="0">
                        <a:effectLst/>
                        <a:latin typeface="+mn-lt"/>
                        <a:ea typeface="Calibri"/>
                        <a:cs typeface="Times New Roman"/>
                      </a:endParaRPr>
                    </a:p>
                  </a:txBody>
                  <a:tcPr marL="68580" marR="68580" marT="0" marB="0" anchor="ctr">
                    <a:solidFill>
                      <a:srgbClr val="F2D14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73898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kf_uni_logo.jpg"/>
          <p:cNvPicPr>
            <a:picLocks noChangeAspect="1"/>
          </p:cNvPicPr>
          <p:nvPr/>
        </p:nvPicPr>
        <p:blipFill>
          <a:blip r:embed="rId3" cstate="print"/>
          <a:stretch>
            <a:fillRect/>
          </a:stretch>
        </p:blipFill>
        <p:spPr>
          <a:xfrm>
            <a:off x="8875311" y="0"/>
            <a:ext cx="1781577" cy="1524000"/>
          </a:xfrm>
          <a:prstGeom prst="rect">
            <a:avLst/>
          </a:prstGeom>
        </p:spPr>
      </p:pic>
      <p:sp>
        <p:nvSpPr>
          <p:cNvPr id="7" name="Rectangle 2"/>
          <p:cNvSpPr>
            <a:spLocks noChangeArrowheads="1"/>
          </p:cNvSpPr>
          <p:nvPr/>
        </p:nvSpPr>
        <p:spPr bwMode="auto">
          <a:xfrm>
            <a:off x="1575048" y="525463"/>
            <a:ext cx="807387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3200" b="1" dirty="0">
                <a:solidFill>
                  <a:srgbClr val="000000"/>
                </a:solidFill>
              </a:rPr>
              <a:t>Erhebungsdesign</a:t>
            </a:r>
            <a:endParaRPr lang="de-AT" altLang="de-DE" sz="3200" b="1" dirty="0">
              <a:solidFill>
                <a:srgbClr val="000000"/>
              </a:solidFill>
            </a:endParaRPr>
          </a:p>
        </p:txBody>
      </p:sp>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2531" r="3798"/>
          <a:stretch/>
        </p:blipFill>
        <p:spPr>
          <a:xfrm>
            <a:off x="-149" y="-1"/>
            <a:ext cx="10657185" cy="7561263"/>
          </a:xfrm>
          <a:prstGeom prst="rect">
            <a:avLst/>
          </a:prstGeom>
        </p:spPr>
      </p:pic>
      <p:sp>
        <p:nvSpPr>
          <p:cNvPr id="9" name="Rectangle 2"/>
          <p:cNvSpPr>
            <a:spLocks noChangeArrowheads="1"/>
          </p:cNvSpPr>
          <p:nvPr/>
        </p:nvSpPr>
        <p:spPr bwMode="auto">
          <a:xfrm>
            <a:off x="-15232" y="5488115"/>
            <a:ext cx="8712820" cy="1340972"/>
          </a:xfrm>
          <a:prstGeom prst="rect">
            <a:avLst/>
          </a:prstGeom>
          <a:solidFill>
            <a:srgbClr val="FFFF00">
              <a:alpha val="60000"/>
            </a:srgbClr>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60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Ergebnisse Teil 2</a:t>
            </a:r>
            <a:endParaRPr lang="de-AT" altLang="de-DE" sz="36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5141411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1"/>
          <p:cNvSpPr>
            <a:spLocks noGrp="1"/>
          </p:cNvSpPr>
          <p:nvPr>
            <p:ph idx="1"/>
          </p:nvPr>
        </p:nvSpPr>
        <p:spPr>
          <a:xfrm>
            <a:off x="533400" y="1763713"/>
            <a:ext cx="9590088" cy="4991100"/>
          </a:xfrm>
        </p:spPr>
        <p:txBody>
          <a:bodyPr/>
          <a:lstStyle/>
          <a:p>
            <a:pPr algn="just"/>
            <a:r>
              <a:rPr lang="de-AT" sz="2400" b="1" dirty="0"/>
              <a:t>Erwartungen und Nutzen</a:t>
            </a:r>
          </a:p>
          <a:p>
            <a:pPr lvl="1" algn="just"/>
            <a:r>
              <a:rPr lang="de-AT" sz="2000" dirty="0">
                <a:ea typeface="+mn-ea"/>
                <a:cs typeface="+mn-cs"/>
              </a:rPr>
              <a:t>Erwartungen waren unspezifisch („schauen wir mal was kommt“)</a:t>
            </a:r>
          </a:p>
          <a:p>
            <a:pPr lvl="1" algn="just"/>
            <a:r>
              <a:rPr lang="de-AT" sz="2000" dirty="0">
                <a:ea typeface="+mn-ea"/>
                <a:cs typeface="+mn-cs"/>
              </a:rPr>
              <a:t>Nutzen durch Blick von außen, Anstoß für eine flexiblere Arbeits- und Denkweise</a:t>
            </a:r>
          </a:p>
          <a:p>
            <a:pPr marL="0" indent="0" algn="just">
              <a:buNone/>
            </a:pPr>
            <a:r>
              <a:rPr lang="de-AT" sz="1800" i="1" dirty="0"/>
              <a:t>„Wir sind sehr flexibel [</a:t>
            </a:r>
            <a:r>
              <a:rPr lang="de-AT" sz="1800" i="1" dirty="0" err="1"/>
              <a:t>ge</a:t>
            </a:r>
            <a:r>
              <a:rPr lang="de-AT" sz="1800" i="1" dirty="0"/>
              <a:t>]worden im Arbeiten und Denken. Und ich denke, das ist […] ein Punkt, den ich von damals auch mitgenommen habe, dass ich nicht von vornherein sage, das geht nicht, sondern zuerst überleg[e] und sage, wo ist eine Option, was kann noch eine Möglichkeit sein, welche Ressource kann ich freimachen.“</a:t>
            </a:r>
          </a:p>
          <a:p>
            <a:pPr marL="0" indent="0" algn="just">
              <a:buNone/>
            </a:pPr>
            <a:endParaRPr lang="de-AT" sz="2400" dirty="0"/>
          </a:p>
          <a:p>
            <a:pPr algn="just"/>
            <a:r>
              <a:rPr lang="de-AT" sz="2400" b="1" dirty="0"/>
              <a:t>Zusammenarbeit</a:t>
            </a:r>
          </a:p>
          <a:p>
            <a:pPr lvl="1" algn="just"/>
            <a:r>
              <a:rPr lang="de-AT" sz="2000" dirty="0">
                <a:ea typeface="+mn-ea"/>
                <a:cs typeface="+mn-cs"/>
              </a:rPr>
              <a:t>Genügend Zeitressourcen müssen vorhanden sin</a:t>
            </a:r>
          </a:p>
          <a:p>
            <a:pPr lvl="1" algn="just"/>
            <a:r>
              <a:rPr lang="de-AT" sz="2000" dirty="0">
                <a:ea typeface="+mn-ea"/>
                <a:cs typeface="+mn-cs"/>
              </a:rPr>
              <a:t>Studierende müssen in die Organisation eintauchen können</a:t>
            </a:r>
          </a:p>
          <a:p>
            <a:pPr lvl="1" algn="just"/>
            <a:r>
              <a:rPr lang="de-AT" sz="2000" dirty="0">
                <a:ea typeface="+mn-ea"/>
                <a:cs typeface="+mn-cs"/>
              </a:rPr>
              <a:t>Genaue Abstimmung versus viel Freiheit</a:t>
            </a:r>
          </a:p>
          <a:p>
            <a:pPr lvl="1" algn="just"/>
            <a:r>
              <a:rPr lang="de-AT" sz="2000" dirty="0">
                <a:ea typeface="+mn-ea"/>
                <a:cs typeface="+mn-cs"/>
              </a:rPr>
              <a:t>Mehr Inhalte zu NGOs und dem Sozialbereich im Studium</a:t>
            </a:r>
            <a:endParaRPr lang="de-AT" sz="2400" dirty="0"/>
          </a:p>
          <a:p>
            <a:pPr marL="0" indent="0" algn="just">
              <a:buNone/>
            </a:pPr>
            <a:r>
              <a:rPr lang="de-AT" sz="2400" dirty="0"/>
              <a:t>	</a:t>
            </a:r>
            <a:endParaRPr lang="de-AT" sz="2000" dirty="0"/>
          </a:p>
          <a:p>
            <a:pPr algn="just"/>
            <a:endParaRPr lang="de-AT" sz="2000" dirty="0"/>
          </a:p>
        </p:txBody>
      </p:sp>
      <p:sp>
        <p:nvSpPr>
          <p:cNvPr id="4" name="Rectangle 2"/>
          <p:cNvSpPr>
            <a:spLocks noChangeArrowheads="1"/>
          </p:cNvSpPr>
          <p:nvPr/>
        </p:nvSpPr>
        <p:spPr bwMode="auto">
          <a:xfrm>
            <a:off x="1647056" y="525463"/>
            <a:ext cx="72817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marL="0" indent="0" algn="ctr">
              <a:buNone/>
            </a:pPr>
            <a:r>
              <a:rPr lang="de-AT" sz="3200" b="1" dirty="0"/>
              <a:t>Befragung Organisationen</a:t>
            </a:r>
          </a:p>
        </p:txBody>
      </p:sp>
    </p:spTree>
    <p:extLst>
      <p:ext uri="{BB962C8B-B14F-4D97-AF65-F5344CB8AC3E}">
        <p14:creationId xmlns:p14="http://schemas.microsoft.com/office/powerpoint/2010/main" val="15944907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47056" y="525463"/>
            <a:ext cx="72817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marL="0" indent="0" algn="ctr">
              <a:buNone/>
            </a:pPr>
            <a:r>
              <a:rPr lang="de-AT" sz="3200" b="1" dirty="0"/>
              <a:t>Befragung Studierende</a:t>
            </a:r>
          </a:p>
        </p:txBody>
      </p:sp>
      <p:sp>
        <p:nvSpPr>
          <p:cNvPr id="2" name="Inhaltsplatzhalter 1"/>
          <p:cNvSpPr>
            <a:spLocks noGrp="1"/>
          </p:cNvSpPr>
          <p:nvPr>
            <p:ph idx="1"/>
          </p:nvPr>
        </p:nvSpPr>
        <p:spPr/>
        <p:txBody>
          <a:bodyPr/>
          <a:lstStyle/>
          <a:p>
            <a:r>
              <a:rPr lang="de-AT" dirty="0"/>
              <a:t>3 qualitative Interviews mit Studierenden aus dem 1. DG</a:t>
            </a:r>
          </a:p>
          <a:p>
            <a:r>
              <a:rPr lang="de-AT" dirty="0"/>
              <a:t>Quantitative Erhebung aller Studierenden (im Laufen)</a:t>
            </a:r>
          </a:p>
          <a:p>
            <a:endParaRPr lang="de-AT" dirty="0"/>
          </a:p>
          <a:p>
            <a:r>
              <a:rPr lang="de-AT" dirty="0"/>
              <a:t>Ergebnisse Qualitative Erhebung</a:t>
            </a:r>
          </a:p>
          <a:p>
            <a:pPr lvl="1"/>
            <a:r>
              <a:rPr lang="de-AT" dirty="0"/>
              <a:t>Projekt wird rückwirkend sehr positiv beurteilt</a:t>
            </a:r>
          </a:p>
          <a:p>
            <a:pPr lvl="1"/>
            <a:r>
              <a:rPr lang="de-AT" dirty="0"/>
              <a:t>Dimensionen, die gleich nach dem Projekt wichtig waren, sind es auch rückblickend:</a:t>
            </a:r>
          </a:p>
          <a:p>
            <a:pPr marL="930275" lvl="2" indent="0">
              <a:buNone/>
            </a:pPr>
            <a:r>
              <a:rPr lang="de-AT" dirty="0"/>
              <a:t>Bewusstseinsbildung und Sensibilisierung, Einbindung in die Organisation, Kompetenzbildung im Bereich sozialer Kompetenzen, Einfluss auf Bereitschaft zur ehrenamtlichen Tätigkeit</a:t>
            </a:r>
          </a:p>
          <a:p>
            <a:endParaRPr lang="de-AT" dirty="0"/>
          </a:p>
          <a:p>
            <a:endParaRPr lang="de-AT" dirty="0"/>
          </a:p>
        </p:txBody>
      </p:sp>
    </p:spTree>
    <p:extLst>
      <p:ext uri="{BB962C8B-B14F-4D97-AF65-F5344CB8AC3E}">
        <p14:creationId xmlns:p14="http://schemas.microsoft.com/office/powerpoint/2010/main" val="24776814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5"/>
          <p:cNvSpPr>
            <a:spLocks noChangeArrowheads="1"/>
          </p:cNvSpPr>
          <p:nvPr/>
        </p:nvSpPr>
        <p:spPr bwMode="auto">
          <a:xfrm>
            <a:off x="0" y="6956425"/>
            <a:ext cx="10656888" cy="598488"/>
          </a:xfrm>
          <a:prstGeom prst="rect">
            <a:avLst/>
          </a:prstGeom>
          <a:gradFill rotWithShape="1">
            <a:gsLst>
              <a:gs pos="0">
                <a:srgbClr val="FDF9E8"/>
              </a:gs>
              <a:gs pos="100000">
                <a:srgbClr val="F2D14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de-DE" dirty="0"/>
          </a:p>
        </p:txBody>
      </p:sp>
      <p:sp>
        <p:nvSpPr>
          <p:cNvPr id="5122" name="Text Box 4"/>
          <p:cNvSpPr txBox="1">
            <a:spLocks noChangeArrowheads="1"/>
          </p:cNvSpPr>
          <p:nvPr/>
        </p:nvSpPr>
        <p:spPr bwMode="auto">
          <a:xfrm>
            <a:off x="292100" y="6956425"/>
            <a:ext cx="34417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spAutoFit/>
          </a:bodyPr>
          <a:lstStyle>
            <a:lvl1pPr defTabSz="993775">
              <a:defRPr sz="2800">
                <a:solidFill>
                  <a:schemeClr val="tx1"/>
                </a:solidFill>
                <a:latin typeface="Arial" charset="0"/>
                <a:cs typeface="Arial" charset="0"/>
              </a:defRPr>
            </a:lvl1pPr>
            <a:lvl2pPr marL="742950" indent="-285750" defTabSz="993775">
              <a:defRPr sz="2800">
                <a:solidFill>
                  <a:schemeClr val="tx1"/>
                </a:solidFill>
                <a:latin typeface="Arial" charset="0"/>
                <a:cs typeface="Arial" charset="0"/>
              </a:defRPr>
            </a:lvl2pPr>
            <a:lvl3pPr marL="1143000" indent="-228600" defTabSz="993775">
              <a:defRPr sz="2800">
                <a:solidFill>
                  <a:schemeClr val="tx1"/>
                </a:solidFill>
                <a:latin typeface="Arial" charset="0"/>
                <a:cs typeface="Arial" charset="0"/>
              </a:defRPr>
            </a:lvl3pPr>
            <a:lvl4pPr marL="1600200" indent="-228600" defTabSz="993775">
              <a:defRPr sz="2800">
                <a:solidFill>
                  <a:schemeClr val="tx1"/>
                </a:solidFill>
                <a:latin typeface="Arial" charset="0"/>
                <a:cs typeface="Arial" charset="0"/>
              </a:defRPr>
            </a:lvl4pPr>
            <a:lvl5pPr marL="2057400" indent="-228600" defTabSz="993775">
              <a:defRPr sz="2800">
                <a:solidFill>
                  <a:schemeClr val="tx1"/>
                </a:solidFill>
                <a:latin typeface="Arial" charset="0"/>
                <a:cs typeface="Arial" charset="0"/>
              </a:defRPr>
            </a:lvl5pPr>
            <a:lvl6pPr marL="2514600" indent="-228600" defTabSz="993775" fontAlgn="base">
              <a:spcBef>
                <a:spcPct val="0"/>
              </a:spcBef>
              <a:spcAft>
                <a:spcPct val="0"/>
              </a:spcAft>
              <a:defRPr sz="2800">
                <a:solidFill>
                  <a:schemeClr val="tx1"/>
                </a:solidFill>
                <a:latin typeface="Arial" charset="0"/>
                <a:cs typeface="Arial" charset="0"/>
              </a:defRPr>
            </a:lvl6pPr>
            <a:lvl7pPr marL="2971800" indent="-228600" defTabSz="993775" fontAlgn="base">
              <a:spcBef>
                <a:spcPct val="0"/>
              </a:spcBef>
              <a:spcAft>
                <a:spcPct val="0"/>
              </a:spcAft>
              <a:defRPr sz="2800">
                <a:solidFill>
                  <a:schemeClr val="tx1"/>
                </a:solidFill>
                <a:latin typeface="Arial" charset="0"/>
                <a:cs typeface="Arial" charset="0"/>
              </a:defRPr>
            </a:lvl7pPr>
            <a:lvl8pPr marL="3429000" indent="-228600" defTabSz="993775" fontAlgn="base">
              <a:spcBef>
                <a:spcPct val="0"/>
              </a:spcBef>
              <a:spcAft>
                <a:spcPct val="0"/>
              </a:spcAft>
              <a:defRPr sz="2800">
                <a:solidFill>
                  <a:schemeClr val="tx1"/>
                </a:solidFill>
                <a:latin typeface="Arial" charset="0"/>
                <a:cs typeface="Arial" charset="0"/>
              </a:defRPr>
            </a:lvl8pPr>
            <a:lvl9pPr marL="3886200" indent="-228600" defTabSz="993775" fontAlgn="base">
              <a:spcBef>
                <a:spcPct val="0"/>
              </a:spcBef>
              <a:spcAft>
                <a:spcPct val="0"/>
              </a:spcAft>
              <a:defRPr sz="2800">
                <a:solidFill>
                  <a:schemeClr val="tx1"/>
                </a:solidFill>
                <a:latin typeface="Arial" charset="0"/>
                <a:cs typeface="Arial" charset="0"/>
              </a:defRPr>
            </a:lvl9pPr>
          </a:lstStyle>
          <a:p>
            <a:pPr>
              <a:spcBef>
                <a:spcPct val="50000"/>
              </a:spcBef>
            </a:pPr>
            <a:endParaRPr lang="de-DE" sz="2000" dirty="0"/>
          </a:p>
        </p:txBody>
      </p:sp>
      <p:sp>
        <p:nvSpPr>
          <p:cNvPr id="5124" name="Rectangle 16"/>
          <p:cNvSpPr>
            <a:spLocks noChangeArrowheads="1"/>
          </p:cNvSpPr>
          <p:nvPr/>
        </p:nvSpPr>
        <p:spPr bwMode="auto">
          <a:xfrm>
            <a:off x="609600" y="366713"/>
            <a:ext cx="8131175"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p>
            <a:pPr algn="r" defTabSz="993775"/>
            <a:r>
              <a:rPr lang="de-DE" sz="2400" b="1" dirty="0">
                <a:solidFill>
                  <a:schemeClr val="tx2"/>
                </a:solidFill>
              </a:rPr>
              <a:t>  </a:t>
            </a:r>
            <a:endParaRPr lang="de-AT" sz="2400" b="1" dirty="0">
              <a:solidFill>
                <a:schemeClr val="tx2"/>
              </a:solidFill>
            </a:endParaRPr>
          </a:p>
        </p:txBody>
      </p:sp>
      <p:sp>
        <p:nvSpPr>
          <p:cNvPr id="7" name="Text Box 14"/>
          <p:cNvSpPr txBox="1">
            <a:spLocks noChangeArrowheads="1"/>
          </p:cNvSpPr>
          <p:nvPr/>
        </p:nvSpPr>
        <p:spPr bwMode="auto">
          <a:xfrm>
            <a:off x="359892" y="1692399"/>
            <a:ext cx="986509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fontAlgn="base">
              <a:spcBef>
                <a:spcPct val="0"/>
              </a:spcBef>
              <a:spcAft>
                <a:spcPct val="0"/>
              </a:spcAft>
              <a:defRPr sz="2800">
                <a:solidFill>
                  <a:schemeClr val="tx1"/>
                </a:solidFill>
                <a:latin typeface="Arial" charset="0"/>
                <a:cs typeface="Arial" charset="0"/>
              </a:defRPr>
            </a:lvl6pPr>
            <a:lvl7pPr marL="2971800" indent="-228600" fontAlgn="base">
              <a:spcBef>
                <a:spcPct val="0"/>
              </a:spcBef>
              <a:spcAft>
                <a:spcPct val="0"/>
              </a:spcAft>
              <a:defRPr sz="2800">
                <a:solidFill>
                  <a:schemeClr val="tx1"/>
                </a:solidFill>
                <a:latin typeface="Arial" charset="0"/>
                <a:cs typeface="Arial" charset="0"/>
              </a:defRPr>
            </a:lvl7pPr>
            <a:lvl8pPr marL="3429000" indent="-228600" fontAlgn="base">
              <a:spcBef>
                <a:spcPct val="0"/>
              </a:spcBef>
              <a:spcAft>
                <a:spcPct val="0"/>
              </a:spcAft>
              <a:defRPr sz="2800">
                <a:solidFill>
                  <a:schemeClr val="tx1"/>
                </a:solidFill>
                <a:latin typeface="Arial" charset="0"/>
                <a:cs typeface="Arial" charset="0"/>
              </a:defRPr>
            </a:lvl8pPr>
            <a:lvl9pPr marL="3886200" indent="-228600" fontAlgn="base">
              <a:spcBef>
                <a:spcPct val="0"/>
              </a:spcBef>
              <a:spcAft>
                <a:spcPct val="0"/>
              </a:spcAft>
              <a:defRPr sz="2800">
                <a:solidFill>
                  <a:schemeClr val="tx1"/>
                </a:solidFill>
                <a:latin typeface="Arial" charset="0"/>
                <a:cs typeface="Arial" charset="0"/>
              </a:defRPr>
            </a:lvl9pPr>
          </a:lstStyle>
          <a:p>
            <a:pPr algn="ctr"/>
            <a:r>
              <a:rPr lang="de-AT" dirty="0"/>
              <a:t>Fernandez/Slepcevic-Zach (2018): Didaktische Modellierung einer Service-Learning-Veranstaltung,</a:t>
            </a:r>
          </a:p>
          <a:p>
            <a:pPr algn="ctr"/>
            <a:r>
              <a:rPr lang="de-AT" i="1" dirty="0"/>
              <a:t>Zeitschrift für Unterrichtswissenschaft</a:t>
            </a:r>
            <a:r>
              <a:rPr lang="de-AT" dirty="0"/>
              <a:t>, 46, 165-184</a:t>
            </a:r>
          </a:p>
          <a:p>
            <a:pPr algn="ctr"/>
            <a:r>
              <a:rPr lang="de-AT" dirty="0" err="1"/>
              <a:t>doi</a:t>
            </a:r>
            <a:r>
              <a:rPr lang="de-AT" dirty="0"/>
              <a:t>: 10.1007/s42010-017-0002-8</a:t>
            </a:r>
          </a:p>
          <a:p>
            <a:pPr algn="ctr"/>
            <a:endParaRPr lang="de-AT" dirty="0"/>
          </a:p>
          <a:p>
            <a:pPr algn="ctr"/>
            <a:r>
              <a:rPr lang="de-AT" dirty="0"/>
              <a:t>Url: </a:t>
            </a:r>
            <a:r>
              <a:rPr lang="de-AT" b="1" dirty="0"/>
              <a:t>https://rdcu.be/T83I</a:t>
            </a:r>
          </a:p>
          <a:p>
            <a:pPr algn="ctr"/>
            <a:endParaRPr lang="de-AT" dirty="0"/>
          </a:p>
        </p:txBody>
      </p:sp>
      <p:sp>
        <p:nvSpPr>
          <p:cNvPr id="6" name="Rectangle 3"/>
          <p:cNvSpPr txBox="1">
            <a:spLocks noChangeArrowheads="1"/>
          </p:cNvSpPr>
          <p:nvPr/>
        </p:nvSpPr>
        <p:spPr bwMode="auto">
          <a:xfrm>
            <a:off x="3909556" y="4356695"/>
            <a:ext cx="6677124" cy="2088232"/>
          </a:xfrm>
          <a:prstGeom prst="rect">
            <a:avLst/>
          </a:prstGeom>
          <a:noFill/>
          <a:ln w="9525">
            <a:noFill/>
            <a:miter lim="800000"/>
            <a:headEnd/>
            <a:tailEnd/>
          </a:ln>
        </p:spPr>
        <p:txBody>
          <a:bodyPr vert="horz" wrap="square" lIns="99368" tIns="49684" rIns="99368" bIns="49684" numCol="1" anchor="t" anchorCtr="0" compatLnSpc="1">
            <a:prstTxWarp prst="textNoShape">
              <a:avLst/>
            </a:prstTxWarp>
          </a:bodyPr>
          <a:lstStyle>
            <a:lvl1pPr marL="373063" indent="-373063" algn="l" defTabSz="993775" rtl="0" eaLnBrk="0" fontAlgn="base" hangingPunct="0">
              <a:spcBef>
                <a:spcPct val="20000"/>
              </a:spcBef>
              <a:spcAft>
                <a:spcPct val="0"/>
              </a:spcAft>
              <a:buChar char="•"/>
              <a:defRPr sz="2800">
                <a:solidFill>
                  <a:schemeClr val="tx1"/>
                </a:solidFill>
                <a:latin typeface="Arial" charset="0"/>
                <a:ea typeface="+mn-ea"/>
                <a:cs typeface="+mn-cs"/>
              </a:defRPr>
            </a:lvl1pPr>
            <a:lvl2pPr marL="808038" indent="-311150" algn="l" defTabSz="993775" rtl="0" eaLnBrk="0" fontAlgn="base" hangingPunct="0">
              <a:spcBef>
                <a:spcPct val="20000"/>
              </a:spcBef>
              <a:spcAft>
                <a:spcPct val="0"/>
              </a:spcAft>
              <a:buChar char="–"/>
              <a:defRPr sz="2400">
                <a:solidFill>
                  <a:schemeClr val="tx1"/>
                </a:solidFill>
                <a:latin typeface="Arial" charset="0"/>
              </a:defRPr>
            </a:lvl2pPr>
            <a:lvl3pPr marL="1241425" indent="-247650" algn="l" defTabSz="993775" rtl="0" eaLnBrk="0" fontAlgn="base" hangingPunct="0">
              <a:spcBef>
                <a:spcPct val="20000"/>
              </a:spcBef>
              <a:spcAft>
                <a:spcPct val="0"/>
              </a:spcAft>
              <a:buChar char="•"/>
              <a:defRPr sz="2200">
                <a:solidFill>
                  <a:schemeClr val="tx1"/>
                </a:solidFill>
                <a:latin typeface="Arial" charset="0"/>
              </a:defRPr>
            </a:lvl3pPr>
            <a:lvl4pPr marL="1738313" indent="-247650" algn="l" defTabSz="993775" rtl="0" eaLnBrk="0" fontAlgn="base" hangingPunct="0">
              <a:spcBef>
                <a:spcPct val="20000"/>
              </a:spcBef>
              <a:spcAft>
                <a:spcPct val="0"/>
              </a:spcAft>
              <a:buChar char="–"/>
              <a:defRPr sz="2000">
                <a:solidFill>
                  <a:schemeClr val="tx1"/>
                </a:solidFill>
                <a:latin typeface="Arial" charset="0"/>
              </a:defRPr>
            </a:lvl4pPr>
            <a:lvl5pPr marL="2235200" indent="-247650" algn="l" defTabSz="993775" rtl="0" eaLnBrk="0" fontAlgn="base" hangingPunct="0">
              <a:spcBef>
                <a:spcPct val="20000"/>
              </a:spcBef>
              <a:spcAft>
                <a:spcPct val="0"/>
              </a:spcAft>
              <a:buChar char="»"/>
              <a:defRPr>
                <a:solidFill>
                  <a:schemeClr val="tx1"/>
                </a:solidFill>
                <a:latin typeface="Arial" charset="0"/>
              </a:defRPr>
            </a:lvl5pPr>
            <a:lvl6pPr marL="2692400" indent="-247650" algn="l" defTabSz="993775" rtl="0" fontAlgn="base">
              <a:spcBef>
                <a:spcPct val="20000"/>
              </a:spcBef>
              <a:spcAft>
                <a:spcPct val="0"/>
              </a:spcAft>
              <a:buChar char="»"/>
              <a:defRPr>
                <a:solidFill>
                  <a:schemeClr val="tx1"/>
                </a:solidFill>
                <a:latin typeface="+mn-lt"/>
              </a:defRPr>
            </a:lvl6pPr>
            <a:lvl7pPr marL="3149600" indent="-247650" algn="l" defTabSz="993775" rtl="0" fontAlgn="base">
              <a:spcBef>
                <a:spcPct val="20000"/>
              </a:spcBef>
              <a:spcAft>
                <a:spcPct val="0"/>
              </a:spcAft>
              <a:buChar char="»"/>
              <a:defRPr>
                <a:solidFill>
                  <a:schemeClr val="tx1"/>
                </a:solidFill>
                <a:latin typeface="+mn-lt"/>
              </a:defRPr>
            </a:lvl7pPr>
            <a:lvl8pPr marL="3606800" indent="-247650" algn="l" defTabSz="993775" rtl="0" fontAlgn="base">
              <a:spcBef>
                <a:spcPct val="20000"/>
              </a:spcBef>
              <a:spcAft>
                <a:spcPct val="0"/>
              </a:spcAft>
              <a:buChar char="»"/>
              <a:defRPr>
                <a:solidFill>
                  <a:schemeClr val="tx1"/>
                </a:solidFill>
                <a:latin typeface="+mn-lt"/>
              </a:defRPr>
            </a:lvl8pPr>
            <a:lvl9pPr marL="4064000" indent="-247650" algn="l" defTabSz="993775" rtl="0" fontAlgn="base">
              <a:spcBef>
                <a:spcPct val="20000"/>
              </a:spcBef>
              <a:spcAft>
                <a:spcPct val="0"/>
              </a:spcAft>
              <a:buChar char="»"/>
              <a:defRPr>
                <a:solidFill>
                  <a:schemeClr val="tx1"/>
                </a:solidFill>
                <a:latin typeface="+mn-lt"/>
              </a:defRPr>
            </a:lvl9pPr>
          </a:lstStyle>
          <a:p>
            <a:pPr marL="0" indent="0" algn="r">
              <a:buFontTx/>
              <a:buNone/>
            </a:pPr>
            <a:endParaRPr lang="de-AT" sz="1100" b="1" kern="0" dirty="0"/>
          </a:p>
          <a:p>
            <a:pPr marL="0" indent="0" algn="r">
              <a:buFontTx/>
              <a:buNone/>
            </a:pPr>
            <a:endParaRPr lang="de-AT" sz="1800" kern="0" dirty="0"/>
          </a:p>
          <a:p>
            <a:pPr marL="0" indent="0" algn="r">
              <a:buFontTx/>
              <a:buNone/>
            </a:pPr>
            <a:endParaRPr lang="de-AT" sz="1800" kern="0" dirty="0"/>
          </a:p>
          <a:p>
            <a:pPr marL="0" indent="0" algn="r">
              <a:buFontTx/>
              <a:buNone/>
            </a:pPr>
            <a:r>
              <a:rPr lang="de-AT" sz="2000" kern="0" dirty="0" err="1"/>
              <a:t>Assoz</a:t>
            </a:r>
            <a:r>
              <a:rPr lang="de-AT" sz="2000" kern="0" dirty="0"/>
              <a:t>.-Prof. Mag. Dr. Peter Slepcevic-Zach</a:t>
            </a:r>
          </a:p>
          <a:p>
            <a:pPr marL="0" indent="0" algn="r">
              <a:buFontTx/>
              <a:buNone/>
            </a:pPr>
            <a:r>
              <a:rPr lang="de-AT" sz="1800" kern="0" dirty="0"/>
              <a:t>Karl-Franzens-Universität Graz</a:t>
            </a:r>
          </a:p>
          <a:p>
            <a:pPr marL="0" indent="0" algn="r">
              <a:buFontTx/>
              <a:buNone/>
            </a:pPr>
            <a:r>
              <a:rPr lang="de-AT" sz="1800" kern="0" dirty="0"/>
              <a:t>peter.slepcevic@uni-graz.at</a:t>
            </a:r>
          </a:p>
        </p:txBody>
      </p:sp>
    </p:spTree>
    <p:extLst>
      <p:ext uri="{BB962C8B-B14F-4D97-AF65-F5344CB8AC3E}">
        <p14:creationId xmlns:p14="http://schemas.microsoft.com/office/powerpoint/2010/main" val="2396548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584028" y="525463"/>
            <a:ext cx="734481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AT" altLang="de-DE" sz="3200" b="1" dirty="0">
                <a:solidFill>
                  <a:srgbClr val="000000"/>
                </a:solidFill>
              </a:rPr>
              <a:t>Literatur</a:t>
            </a:r>
          </a:p>
        </p:txBody>
      </p:sp>
      <p:sp>
        <p:nvSpPr>
          <p:cNvPr id="2" name="Rechteck 1"/>
          <p:cNvSpPr/>
          <p:nvPr/>
        </p:nvSpPr>
        <p:spPr>
          <a:xfrm>
            <a:off x="710659" y="1764407"/>
            <a:ext cx="9145016" cy="5078313"/>
          </a:xfrm>
          <a:prstGeom prst="rect">
            <a:avLst/>
          </a:prstGeom>
        </p:spPr>
        <p:txBody>
          <a:bodyPr wrap="square">
            <a:spAutoFit/>
          </a:bodyPr>
          <a:lstStyle/>
          <a:p>
            <a:r>
              <a:rPr lang="en-US" sz="1200" dirty="0"/>
              <a:t>Bell, P. (2004). On the theoretical breadth of design-based research in education. </a:t>
            </a:r>
            <a:r>
              <a:rPr lang="en-US" sz="1200" i="1" dirty="0"/>
              <a:t>Educational Psychologist</a:t>
            </a:r>
            <a:r>
              <a:rPr lang="en-US" sz="1200" dirty="0"/>
              <a:t>, 39(4), 243-253.</a:t>
            </a:r>
            <a:endParaRPr lang="de-AT" sz="1200" dirty="0"/>
          </a:p>
          <a:p>
            <a:r>
              <a:rPr lang="en-US" sz="1200" dirty="0" err="1"/>
              <a:t>Bringle</a:t>
            </a:r>
            <a:r>
              <a:rPr lang="en-US" sz="1200" dirty="0"/>
              <a:t>, R. G. &amp; Clayton, P. H. (2012). Civic Education through Service-Learning: What, How, and Why?. In L. McIlrath, A. Lyons &amp; R. </a:t>
            </a:r>
            <a:r>
              <a:rPr lang="en-US" sz="1200" dirty="0" err="1"/>
              <a:t>Munck</a:t>
            </a:r>
            <a:r>
              <a:rPr lang="en-US" sz="1200" dirty="0"/>
              <a:t> (Eds.): </a:t>
            </a:r>
            <a:r>
              <a:rPr lang="en-US" sz="1200" i="1" dirty="0"/>
              <a:t>Higher Education and Civic Engagement: Comparative perspectives </a:t>
            </a:r>
            <a:r>
              <a:rPr lang="en-US" sz="1200" dirty="0"/>
              <a:t>(pp. 101-123). New York: Palgrave </a:t>
            </a:r>
            <a:r>
              <a:rPr lang="en-US" sz="1200" dirty="0" err="1"/>
              <a:t>Macmillian</a:t>
            </a:r>
            <a:r>
              <a:rPr lang="en-US" sz="1200" dirty="0"/>
              <a:t>.</a:t>
            </a:r>
            <a:endParaRPr lang="de-AT" sz="1200" dirty="0"/>
          </a:p>
          <a:p>
            <a:r>
              <a:rPr lang="en-US" sz="1200" dirty="0" err="1"/>
              <a:t>Edelson</a:t>
            </a:r>
            <a:r>
              <a:rPr lang="en-US" sz="1200" dirty="0"/>
              <a:t>, D. C. (2002). Design research: What we learn when we engage in design. </a:t>
            </a:r>
            <a:r>
              <a:rPr lang="en-US" sz="1200" i="1" dirty="0"/>
              <a:t>The Journal of the Learning Sciences</a:t>
            </a:r>
            <a:r>
              <a:rPr lang="en-US" sz="1200" dirty="0"/>
              <a:t>, 11(1), 105-121.</a:t>
            </a:r>
            <a:endParaRPr lang="de-AT" sz="1200" dirty="0"/>
          </a:p>
          <a:p>
            <a:r>
              <a:rPr lang="en-US" sz="1200" dirty="0" err="1"/>
              <a:t>Fraefel</a:t>
            </a:r>
            <a:r>
              <a:rPr lang="en-US" sz="1200" dirty="0"/>
              <a:t>, U. (2014): Professionalization of preservice teachers through university-school partnerships, Conference Paper, WERA Focal Meeting, Edinburgh, DOI: 10.13140/RG.2.1.1979.5925</a:t>
            </a:r>
            <a:endParaRPr lang="de-AT" sz="1200" dirty="0"/>
          </a:p>
          <a:p>
            <a:r>
              <a:rPr lang="de-AT" sz="1200" dirty="0" err="1"/>
              <a:t>Kuckartz</a:t>
            </a:r>
            <a:r>
              <a:rPr lang="de-AT" sz="1200" dirty="0"/>
              <a:t>, U. (2012). </a:t>
            </a:r>
            <a:r>
              <a:rPr lang="de-AT" sz="1200" i="1" dirty="0"/>
              <a:t>Qualitative Inhaltsanalyse. Methoden, Praxis, Computerunterstützung</a:t>
            </a:r>
            <a:r>
              <a:rPr lang="de-AT" sz="1200" dirty="0"/>
              <a:t>. Weinheim: Beltz.</a:t>
            </a:r>
          </a:p>
          <a:p>
            <a:r>
              <a:rPr lang="de-AT" sz="1200" dirty="0" err="1"/>
              <a:t>Kuckartz</a:t>
            </a:r>
            <a:r>
              <a:rPr lang="de-AT" sz="1200" dirty="0"/>
              <a:t>, U (2014). </a:t>
            </a:r>
            <a:r>
              <a:rPr lang="de-AT" sz="1200" i="1" dirty="0"/>
              <a:t>Mixed </a:t>
            </a:r>
            <a:r>
              <a:rPr lang="de-AT" sz="1200" i="1" dirty="0" err="1"/>
              <a:t>Methods</a:t>
            </a:r>
            <a:r>
              <a:rPr lang="de-AT" sz="1200" i="1" dirty="0"/>
              <a:t>. Methodologie, Forschungsdesigns und Analyseverfahren</a:t>
            </a:r>
            <a:r>
              <a:rPr lang="de-AT" sz="1200" dirty="0"/>
              <a:t>. </a:t>
            </a:r>
            <a:r>
              <a:rPr lang="en-US" sz="1200" dirty="0"/>
              <a:t>Wiesbaden: VS </a:t>
            </a:r>
            <a:r>
              <a:rPr lang="en-US" sz="1200" dirty="0" err="1"/>
              <a:t>Verlag</a:t>
            </a:r>
            <a:r>
              <a:rPr lang="en-US" sz="1200" dirty="0"/>
              <a:t>.</a:t>
            </a:r>
            <a:endParaRPr lang="de-AT" sz="1200" dirty="0"/>
          </a:p>
          <a:p>
            <a:r>
              <a:rPr lang="en-US" sz="1200" dirty="0" err="1"/>
              <a:t>Lamnek</a:t>
            </a:r>
            <a:r>
              <a:rPr lang="en-US" sz="1200" dirty="0"/>
              <a:t>, S. (2005). </a:t>
            </a:r>
            <a:r>
              <a:rPr lang="en-US" sz="1200" i="1" dirty="0" err="1"/>
              <a:t>Gruppendiskussion</a:t>
            </a:r>
            <a:r>
              <a:rPr lang="en-US" sz="1200" i="1" dirty="0"/>
              <a:t> – </a:t>
            </a:r>
            <a:r>
              <a:rPr lang="en-US" sz="1200" i="1" dirty="0" err="1"/>
              <a:t>Theorie</a:t>
            </a:r>
            <a:r>
              <a:rPr lang="en-US" sz="1200" i="1" dirty="0"/>
              <a:t> und Praxis</a:t>
            </a:r>
            <a:r>
              <a:rPr lang="en-US" sz="1200" dirty="0"/>
              <a:t>. 2. </a:t>
            </a:r>
            <a:r>
              <a:rPr lang="en-US" sz="1200" dirty="0" err="1"/>
              <a:t>Auflage</a:t>
            </a:r>
            <a:r>
              <a:rPr lang="en-US" sz="1200" dirty="0"/>
              <a:t>. </a:t>
            </a:r>
            <a:r>
              <a:rPr lang="en-US" sz="1200" dirty="0" err="1"/>
              <a:t>Weinheim</a:t>
            </a:r>
            <a:endParaRPr lang="de-AT" sz="1200" dirty="0"/>
          </a:p>
          <a:p>
            <a:r>
              <a:rPr lang="en-US" sz="1200" dirty="0"/>
              <a:t>Mabry, J. B. (1998). Pedagogical Variations In Service-Learning And Student Outcomes. </a:t>
            </a:r>
            <a:r>
              <a:rPr lang="en-US" sz="1200" i="1" dirty="0"/>
              <a:t>Michigan Journal Of Community Service-Learning</a:t>
            </a:r>
            <a:r>
              <a:rPr lang="en-US" sz="1200" dirty="0"/>
              <a:t>, 5, 32-47.</a:t>
            </a:r>
            <a:endParaRPr lang="de-AT" sz="1200" dirty="0"/>
          </a:p>
          <a:p>
            <a:r>
              <a:rPr lang="en-US" sz="1200" dirty="0" err="1"/>
              <a:t>Reigeluth</a:t>
            </a:r>
            <a:r>
              <a:rPr lang="en-US" sz="1200" dirty="0"/>
              <a:t>, C. M. &amp; Frick, T. W. (1999). Formative research: A methodology for creating and improving design theories. In: C. M. </a:t>
            </a:r>
            <a:r>
              <a:rPr lang="en-US" sz="1200" dirty="0" err="1"/>
              <a:t>Reigeluth</a:t>
            </a:r>
            <a:r>
              <a:rPr lang="en-US" sz="1200" dirty="0"/>
              <a:t> (Ed.), </a:t>
            </a:r>
            <a:r>
              <a:rPr lang="en-US" sz="1200" i="1" dirty="0"/>
              <a:t>Instructional design theories and models</a:t>
            </a:r>
            <a:r>
              <a:rPr lang="en-US" sz="1200" dirty="0"/>
              <a:t> (pp. 663–651). Mahwah, NJ: Lawrence-Erlbaum Associates.</a:t>
            </a:r>
            <a:endParaRPr lang="de-AT" sz="1200" dirty="0"/>
          </a:p>
          <a:p>
            <a:r>
              <a:rPr lang="en-US" sz="1200" dirty="0" err="1"/>
              <a:t>Reinders</a:t>
            </a:r>
            <a:r>
              <a:rPr lang="en-US" sz="1200" dirty="0"/>
              <a:t>, H. &amp; Hildebrandt, J. (2008). </a:t>
            </a:r>
            <a:r>
              <a:rPr lang="en-US" sz="1200" i="1" dirty="0" err="1"/>
              <a:t>servU</a:t>
            </a:r>
            <a:r>
              <a:rPr lang="en-US" sz="1200" i="1" dirty="0"/>
              <a:t> - Service-Learning an </a:t>
            </a:r>
            <a:r>
              <a:rPr lang="en-US" sz="1200" i="1" dirty="0" err="1"/>
              <a:t>Universitäten</a:t>
            </a:r>
            <a:r>
              <a:rPr lang="en-US" sz="1200" dirty="0"/>
              <a:t>. </a:t>
            </a:r>
            <a:r>
              <a:rPr lang="de-AT" sz="1200" dirty="0"/>
              <a:t>Dokumentation des Längsschnitts WS 2007-08. Schriftenreihe Empirische Bildungsforschung, Band 5. Würzburg: Universität Würzburg.</a:t>
            </a:r>
          </a:p>
          <a:p>
            <a:r>
              <a:rPr lang="de-AT" sz="1200" dirty="0"/>
              <a:t>Reinders, H. &amp; Wittek, R. (2009). Persönlichkeitsentwicklung durch Service-Learning an Universitäten. In: K. </a:t>
            </a:r>
            <a:r>
              <a:rPr lang="de-AT" sz="1200" dirty="0" err="1"/>
              <a:t>Altenschmidt</a:t>
            </a:r>
            <a:r>
              <a:rPr lang="de-AT" sz="1200" dirty="0"/>
              <a:t>, J. Miller, &amp; W. Stark (Hrsg.): </a:t>
            </a:r>
            <a:r>
              <a:rPr lang="de-AT" sz="1200" i="1" dirty="0"/>
              <a:t>Raus aus dem </a:t>
            </a:r>
            <a:r>
              <a:rPr lang="de-AT" sz="1200" i="1" dirty="0" err="1"/>
              <a:t>Elfenbeintrum</a:t>
            </a:r>
            <a:r>
              <a:rPr lang="de-AT" sz="1200" dirty="0"/>
              <a:t>? (S. 128–143.). Weinheim, Basel: Beltz. </a:t>
            </a:r>
          </a:p>
          <a:p>
            <a:r>
              <a:rPr lang="de-AT" sz="1200" dirty="0" err="1"/>
              <a:t>Ritzmann</a:t>
            </a:r>
            <a:r>
              <a:rPr lang="de-AT" sz="1200" dirty="0"/>
              <a:t>, S.; Hagemann, V. &amp; Kluge, A. (2014). </a:t>
            </a:r>
            <a:r>
              <a:rPr lang="en-US" sz="1200" dirty="0"/>
              <a:t>The Training Evaluation Inventory (TEI) – Evaluation of Training Design and Measurement of Training Outcomes for Predicting Training Success. </a:t>
            </a:r>
            <a:r>
              <a:rPr lang="en-US" sz="1200" i="1" dirty="0"/>
              <a:t>Vocations and Learning</a:t>
            </a:r>
            <a:r>
              <a:rPr lang="en-US" sz="1200" dirty="0"/>
              <a:t>, 7 (1), S. 41-73.</a:t>
            </a:r>
            <a:endParaRPr lang="de-AT" sz="1200" dirty="0"/>
          </a:p>
          <a:p>
            <a:r>
              <a:rPr lang="de-AT" sz="1200" dirty="0"/>
              <a:t>Schwarzer, R. &amp; Jerusalem, M. (Hrsg.) </a:t>
            </a:r>
            <a:r>
              <a:rPr lang="en-US" sz="1200" dirty="0"/>
              <a:t>(1999). </a:t>
            </a:r>
            <a:r>
              <a:rPr lang="en-US" sz="1200" i="1" dirty="0" err="1"/>
              <a:t>Skalen</a:t>
            </a:r>
            <a:r>
              <a:rPr lang="en-US" sz="1200" i="1" dirty="0"/>
              <a:t> </a:t>
            </a:r>
            <a:r>
              <a:rPr lang="en-US" sz="1200" i="1" dirty="0" err="1"/>
              <a:t>zur</a:t>
            </a:r>
            <a:r>
              <a:rPr lang="en-US" sz="1200" i="1" dirty="0"/>
              <a:t> </a:t>
            </a:r>
            <a:r>
              <a:rPr lang="en-US" sz="1200" i="1" dirty="0" err="1"/>
              <a:t>Erfassung</a:t>
            </a:r>
            <a:r>
              <a:rPr lang="en-US" sz="1200" i="1" dirty="0"/>
              <a:t> von Lehrer- und </a:t>
            </a:r>
            <a:r>
              <a:rPr lang="en-US" sz="1200" i="1" dirty="0" err="1"/>
              <a:t>Schülermerkmalen</a:t>
            </a:r>
            <a:r>
              <a:rPr lang="en-US" sz="1200" dirty="0"/>
              <a:t>. </a:t>
            </a:r>
            <a:r>
              <a:rPr lang="en-US" sz="1200" dirty="0" err="1"/>
              <a:t>Dokumentation</a:t>
            </a:r>
            <a:r>
              <a:rPr lang="en-US" sz="1200" dirty="0"/>
              <a:t> der </a:t>
            </a:r>
            <a:r>
              <a:rPr lang="en-US" sz="1200" dirty="0" err="1"/>
              <a:t>psychometrischen</a:t>
            </a:r>
            <a:r>
              <a:rPr lang="en-US" sz="1200" dirty="0"/>
              <a:t> </a:t>
            </a:r>
            <a:r>
              <a:rPr lang="en-US" sz="1200" dirty="0" err="1"/>
              <a:t>Verfahren</a:t>
            </a:r>
            <a:r>
              <a:rPr lang="en-US" sz="1200" dirty="0"/>
              <a:t> </a:t>
            </a:r>
            <a:r>
              <a:rPr lang="en-US" sz="1200" dirty="0" err="1"/>
              <a:t>im</a:t>
            </a:r>
            <a:r>
              <a:rPr lang="en-US" sz="1200" dirty="0"/>
              <a:t> </a:t>
            </a:r>
            <a:r>
              <a:rPr lang="en-US" sz="1200" dirty="0" err="1"/>
              <a:t>Rahmen</a:t>
            </a:r>
            <a:r>
              <a:rPr lang="en-US" sz="1200" dirty="0"/>
              <a:t> der </a:t>
            </a:r>
            <a:r>
              <a:rPr lang="en-US" sz="1200" dirty="0" err="1"/>
              <a:t>Wissenschaftlichen</a:t>
            </a:r>
            <a:r>
              <a:rPr lang="en-US" sz="1200" dirty="0"/>
              <a:t> </a:t>
            </a:r>
            <a:r>
              <a:rPr lang="en-US" sz="1200" dirty="0" err="1"/>
              <a:t>Begleitung</a:t>
            </a:r>
            <a:r>
              <a:rPr lang="en-US" sz="1200" dirty="0"/>
              <a:t> des </a:t>
            </a:r>
            <a:r>
              <a:rPr lang="en-US" sz="1200" dirty="0" err="1"/>
              <a:t>Modellversuchs</a:t>
            </a:r>
            <a:r>
              <a:rPr lang="en-US" sz="1200" dirty="0"/>
              <a:t> </a:t>
            </a:r>
            <a:r>
              <a:rPr lang="en-US" sz="1200" dirty="0" err="1"/>
              <a:t>Selbstwirksame</a:t>
            </a:r>
            <a:r>
              <a:rPr lang="en-US" sz="1200" dirty="0"/>
              <a:t> </a:t>
            </a:r>
            <a:r>
              <a:rPr lang="en-US" sz="1200" dirty="0" err="1"/>
              <a:t>Schulen</a:t>
            </a:r>
            <a:r>
              <a:rPr lang="en-US" sz="1200" dirty="0"/>
              <a:t>. Berlin: </a:t>
            </a:r>
            <a:r>
              <a:rPr lang="en-US" sz="1200" dirty="0" err="1"/>
              <a:t>Freie</a:t>
            </a:r>
            <a:r>
              <a:rPr lang="en-US" sz="1200" dirty="0"/>
              <a:t> </a:t>
            </a:r>
            <a:r>
              <a:rPr lang="en-US" sz="1200" dirty="0" err="1"/>
              <a:t>Universität</a:t>
            </a:r>
            <a:r>
              <a:rPr lang="en-US" sz="1200" dirty="0"/>
              <a:t> Berlin. </a:t>
            </a:r>
            <a:endParaRPr lang="de-AT" sz="1200" dirty="0"/>
          </a:p>
          <a:p>
            <a:r>
              <a:rPr lang="en-US" sz="1200" dirty="0"/>
              <a:t>Sloane, P. F. E. (2013). </a:t>
            </a:r>
            <a:r>
              <a:rPr lang="en-US" sz="1200" dirty="0" err="1"/>
              <a:t>Kompetenzentwicklung</a:t>
            </a:r>
            <a:r>
              <a:rPr lang="en-US" sz="1200" dirty="0"/>
              <a:t> in </a:t>
            </a:r>
            <a:r>
              <a:rPr lang="en-US" sz="1200" dirty="0" err="1"/>
              <a:t>verschiedenen</a:t>
            </a:r>
            <a:r>
              <a:rPr lang="en-US" sz="1200" dirty="0"/>
              <a:t> </a:t>
            </a:r>
            <a:r>
              <a:rPr lang="en-US" sz="1200" dirty="0" err="1"/>
              <a:t>Lernkulturen</a:t>
            </a:r>
            <a:r>
              <a:rPr lang="en-US" sz="1200" dirty="0"/>
              <a:t>. </a:t>
            </a:r>
            <a:r>
              <a:rPr lang="en-US" sz="1200" dirty="0" err="1"/>
              <a:t>Neue</a:t>
            </a:r>
            <a:r>
              <a:rPr lang="en-US" sz="1200" dirty="0"/>
              <a:t> </a:t>
            </a:r>
            <a:r>
              <a:rPr lang="en-US" sz="1200" dirty="0" err="1"/>
              <a:t>Herausforderungen</a:t>
            </a:r>
            <a:r>
              <a:rPr lang="en-US" sz="1200" dirty="0"/>
              <a:t> </a:t>
            </a:r>
            <a:r>
              <a:rPr lang="en-US" sz="1200" dirty="0" err="1"/>
              <a:t>für</a:t>
            </a:r>
            <a:r>
              <a:rPr lang="en-US" sz="1200" dirty="0"/>
              <a:t> die </a:t>
            </a:r>
            <a:r>
              <a:rPr lang="en-US" sz="1200" dirty="0" err="1"/>
              <a:t>Wirtschaftspädagogik</a:t>
            </a:r>
            <a:r>
              <a:rPr lang="en-US" sz="1200" dirty="0"/>
              <a:t>? </a:t>
            </a:r>
            <a:r>
              <a:rPr lang="de-AT" sz="1200" dirty="0"/>
              <a:t>In: S. Seufert &amp; C. Metzger (Hrsg.): </a:t>
            </a:r>
            <a:r>
              <a:rPr lang="de-AT" sz="1200" i="1" dirty="0"/>
              <a:t>Kompetenzentwicklung in unterschiedlichen Lernkulturen. </a:t>
            </a:r>
            <a:r>
              <a:rPr lang="en-US" sz="1200" i="1" dirty="0"/>
              <a:t>Festschrift </a:t>
            </a:r>
            <a:r>
              <a:rPr lang="en-US" sz="1200" i="1" dirty="0" err="1"/>
              <a:t>für</a:t>
            </a:r>
            <a:r>
              <a:rPr lang="en-US" sz="1200" i="1" dirty="0"/>
              <a:t> Dieter Euler </a:t>
            </a:r>
            <a:r>
              <a:rPr lang="en-US" sz="1200" i="1" dirty="0" err="1"/>
              <a:t>zum</a:t>
            </a:r>
            <a:r>
              <a:rPr lang="en-US" sz="1200" i="1" dirty="0"/>
              <a:t> 60. </a:t>
            </a:r>
            <a:r>
              <a:rPr lang="en-US" sz="1200" i="1" dirty="0" err="1"/>
              <a:t>Geburtstag</a:t>
            </a:r>
            <a:r>
              <a:rPr lang="en-US" sz="1200" i="1" dirty="0"/>
              <a:t> </a:t>
            </a:r>
            <a:r>
              <a:rPr lang="en-US" sz="1200" dirty="0"/>
              <a:t>(S. 9–25). Paderborn: </a:t>
            </a:r>
            <a:r>
              <a:rPr lang="en-US" sz="1200" dirty="0" err="1"/>
              <a:t>Eusl-Verlag</a:t>
            </a:r>
            <a:r>
              <a:rPr lang="en-US" sz="1200" dirty="0"/>
              <a:t>.</a:t>
            </a:r>
            <a:endParaRPr lang="de-AT" sz="1200" dirty="0"/>
          </a:p>
          <a:p>
            <a:pPr marL="0" indent="0">
              <a:buNone/>
            </a:pPr>
            <a:endParaRPr lang="en-US" sz="1200" dirty="0"/>
          </a:p>
        </p:txBody>
      </p:sp>
    </p:spTree>
    <p:extLst>
      <p:ext uri="{BB962C8B-B14F-4D97-AF65-F5344CB8AC3E}">
        <p14:creationId xmlns:p14="http://schemas.microsoft.com/office/powerpoint/2010/main" val="15309510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537444" y="525463"/>
            <a:ext cx="73914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Modell Lernraum</a:t>
            </a:r>
            <a:endParaRPr lang="de-AT" altLang="de-DE" sz="3200" b="1"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139" y="2864428"/>
            <a:ext cx="5184576" cy="297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139" y="2864428"/>
            <a:ext cx="5184577" cy="297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139" y="1666345"/>
            <a:ext cx="5184576" cy="521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8165" y="1666344"/>
            <a:ext cx="5184576" cy="521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090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kf_uni_logo.jpg"/>
          <p:cNvPicPr>
            <a:picLocks noChangeAspect="1"/>
          </p:cNvPicPr>
          <p:nvPr/>
        </p:nvPicPr>
        <p:blipFill>
          <a:blip r:embed="rId3" cstate="print"/>
          <a:stretch>
            <a:fillRect/>
          </a:stretch>
        </p:blipFill>
        <p:spPr>
          <a:xfrm>
            <a:off x="8875311" y="0"/>
            <a:ext cx="1781577" cy="1524000"/>
          </a:xfrm>
          <a:prstGeom prst="rect">
            <a:avLst/>
          </a:prstGeom>
        </p:spPr>
      </p:pic>
      <p:sp>
        <p:nvSpPr>
          <p:cNvPr id="8" name="Rectangle 2"/>
          <p:cNvSpPr>
            <a:spLocks noChangeArrowheads="1"/>
          </p:cNvSpPr>
          <p:nvPr/>
        </p:nvSpPr>
        <p:spPr bwMode="auto">
          <a:xfrm>
            <a:off x="-15232" y="5076775"/>
            <a:ext cx="4119540" cy="760970"/>
          </a:xfrm>
          <a:prstGeom prst="rect">
            <a:avLst/>
          </a:prstGeom>
          <a:solidFill>
            <a:srgbClr val="FFFF00"/>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3600" b="1" dirty="0">
                <a:solidFill>
                  <a:srgbClr val="000000"/>
                </a:solidFill>
              </a:rPr>
              <a:t>Service-Learning</a:t>
            </a:r>
            <a:endParaRPr lang="de-AT" altLang="de-DE" sz="3600" b="1" dirty="0">
              <a:solidFill>
                <a:srgbClr val="000000"/>
              </a:solidFill>
            </a:endParaRPr>
          </a:p>
        </p:txBody>
      </p:sp>
      <p:pic>
        <p:nvPicPr>
          <p:cNvPr id="3" name="Grafik 2"/>
          <p:cNvPicPr>
            <a:picLocks noChangeAspect="1"/>
          </p:cNvPicPr>
          <p:nvPr/>
        </p:nvPicPr>
        <p:blipFill rotWithShape="1">
          <a:blip r:embed="rId4"/>
          <a:srcRect l="20832"/>
          <a:stretch/>
        </p:blipFill>
        <p:spPr>
          <a:xfrm>
            <a:off x="-148" y="-1"/>
            <a:ext cx="10641952" cy="7561263"/>
          </a:xfrm>
          <a:prstGeom prst="rect">
            <a:avLst/>
          </a:prstGeom>
        </p:spPr>
      </p:pic>
      <p:sp>
        <p:nvSpPr>
          <p:cNvPr id="5" name="Rectangle 2"/>
          <p:cNvSpPr>
            <a:spLocks noChangeArrowheads="1"/>
          </p:cNvSpPr>
          <p:nvPr/>
        </p:nvSpPr>
        <p:spPr bwMode="auto">
          <a:xfrm>
            <a:off x="-15232" y="5488115"/>
            <a:ext cx="8712820" cy="1340972"/>
          </a:xfrm>
          <a:prstGeom prst="rect">
            <a:avLst/>
          </a:prstGeom>
          <a:solidFill>
            <a:srgbClr val="FFFF00">
              <a:alpha val="60000"/>
            </a:srgbClr>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60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Service-Learning</a:t>
            </a:r>
            <a:endParaRPr lang="de-AT" altLang="de-DE" sz="36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0374528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609452" y="525463"/>
            <a:ext cx="7247384"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Ausgangsfragen und Aufbau</a:t>
            </a:r>
            <a:endParaRPr lang="de-AT" altLang="de-DE" sz="3200" b="1" dirty="0">
              <a:solidFill>
                <a:srgbClr val="000000"/>
              </a:solidFill>
            </a:endParaRPr>
          </a:p>
        </p:txBody>
      </p:sp>
      <p:sp>
        <p:nvSpPr>
          <p:cNvPr id="10" name="Inhaltsplatzhalter 1"/>
          <p:cNvSpPr>
            <a:spLocks noGrp="1"/>
          </p:cNvSpPr>
          <p:nvPr>
            <p:ph idx="1"/>
          </p:nvPr>
        </p:nvSpPr>
        <p:spPr>
          <a:xfrm>
            <a:off x="533400" y="1763713"/>
            <a:ext cx="9590088" cy="4991100"/>
          </a:xfrm>
        </p:spPr>
        <p:txBody>
          <a:bodyPr/>
          <a:lstStyle/>
          <a:p>
            <a:pPr marL="0" indent="0" algn="just">
              <a:spcBef>
                <a:spcPts val="0"/>
              </a:spcBef>
              <a:spcAft>
                <a:spcPts val="1200"/>
              </a:spcAft>
              <a:buNone/>
            </a:pPr>
            <a:r>
              <a:rPr lang="de-AT" sz="2400" b="1" dirty="0"/>
              <a:t>Ausgangsfragen zu den Bereichen</a:t>
            </a:r>
          </a:p>
          <a:p>
            <a:pPr algn="just">
              <a:spcBef>
                <a:spcPts val="0"/>
              </a:spcBef>
              <a:spcAft>
                <a:spcPts val="1200"/>
              </a:spcAft>
            </a:pPr>
            <a:r>
              <a:rPr lang="de-AT" sz="2400" dirty="0"/>
              <a:t>Wirkungen von Service-Learning</a:t>
            </a:r>
          </a:p>
          <a:p>
            <a:pPr algn="just">
              <a:spcBef>
                <a:spcPts val="0"/>
              </a:spcBef>
              <a:spcAft>
                <a:spcPts val="1200"/>
              </a:spcAft>
            </a:pPr>
            <a:r>
              <a:rPr lang="de-AT" sz="2400" dirty="0"/>
              <a:t>Gestaltung der didaktischen Modellierung</a:t>
            </a:r>
          </a:p>
          <a:p>
            <a:pPr marL="0" indent="0" algn="just">
              <a:spcBef>
                <a:spcPts val="0"/>
              </a:spcBef>
              <a:spcAft>
                <a:spcPts val="1200"/>
              </a:spcAft>
              <a:buNone/>
            </a:pPr>
            <a:endParaRPr lang="de-AT" sz="2400" dirty="0"/>
          </a:p>
          <a:p>
            <a:pPr marL="0" indent="0" algn="just">
              <a:spcBef>
                <a:spcPts val="0"/>
              </a:spcBef>
              <a:spcAft>
                <a:spcPts val="1200"/>
              </a:spcAft>
              <a:buNone/>
            </a:pPr>
            <a:r>
              <a:rPr lang="de-AT" sz="2400" b="1" dirty="0"/>
              <a:t>Aufbau</a:t>
            </a:r>
          </a:p>
          <a:p>
            <a:pPr algn="just">
              <a:spcBef>
                <a:spcPts val="0"/>
              </a:spcBef>
              <a:spcAft>
                <a:spcPts val="1200"/>
              </a:spcAft>
            </a:pPr>
            <a:r>
              <a:rPr lang="de-AT" sz="2400" dirty="0"/>
              <a:t>Service-Learning und Didaktische Modellierung</a:t>
            </a:r>
          </a:p>
          <a:p>
            <a:pPr algn="just">
              <a:spcBef>
                <a:spcPts val="0"/>
              </a:spcBef>
              <a:spcAft>
                <a:spcPts val="1200"/>
              </a:spcAft>
            </a:pPr>
            <a:r>
              <a:rPr lang="de-AT" sz="2400" dirty="0"/>
              <a:t>Studiendesign</a:t>
            </a:r>
          </a:p>
          <a:p>
            <a:pPr algn="just">
              <a:spcBef>
                <a:spcPts val="0"/>
              </a:spcBef>
              <a:spcAft>
                <a:spcPts val="1200"/>
              </a:spcAft>
            </a:pPr>
            <a:r>
              <a:rPr lang="de-AT" sz="2400" dirty="0"/>
              <a:t>Ergebnisse der Begleitforschung</a:t>
            </a:r>
            <a:endParaRPr lang="de-AT" sz="2200" dirty="0"/>
          </a:p>
          <a:p>
            <a:pPr algn="just"/>
            <a:endParaRPr lang="de-AT" sz="2200" dirty="0"/>
          </a:p>
        </p:txBody>
      </p:sp>
    </p:spTree>
    <p:extLst>
      <p:ext uri="{BB962C8B-B14F-4D97-AF65-F5344CB8AC3E}">
        <p14:creationId xmlns:p14="http://schemas.microsoft.com/office/powerpoint/2010/main" val="32460964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609452" y="525463"/>
            <a:ext cx="731939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Service-Learning</a:t>
            </a:r>
            <a:endParaRPr lang="de-AT" altLang="de-DE" sz="3200" b="1" dirty="0">
              <a:solidFill>
                <a:srgbClr val="000000"/>
              </a:solidFill>
            </a:endParaRPr>
          </a:p>
        </p:txBody>
      </p:sp>
      <p:sp>
        <p:nvSpPr>
          <p:cNvPr id="2" name="Inhaltsplatzhalter 1"/>
          <p:cNvSpPr>
            <a:spLocks noGrp="1"/>
          </p:cNvSpPr>
          <p:nvPr>
            <p:ph idx="1"/>
          </p:nvPr>
        </p:nvSpPr>
        <p:spPr>
          <a:xfrm>
            <a:off x="533400" y="1763713"/>
            <a:ext cx="9590088" cy="3745110"/>
          </a:xfrm>
        </p:spPr>
        <p:txBody>
          <a:bodyPr/>
          <a:lstStyle/>
          <a:p>
            <a:pPr marL="0" indent="0" algn="just">
              <a:spcBef>
                <a:spcPts val="0"/>
              </a:spcBef>
              <a:spcAft>
                <a:spcPts val="1200"/>
              </a:spcAft>
              <a:buNone/>
            </a:pPr>
            <a:r>
              <a:rPr lang="en-US" dirty="0"/>
              <a:t>Service Learning </a:t>
            </a:r>
            <a:r>
              <a:rPr lang="en-US" dirty="0" err="1"/>
              <a:t>ist</a:t>
            </a:r>
            <a:r>
              <a:rPr lang="en-US" dirty="0"/>
              <a:t>:</a:t>
            </a:r>
          </a:p>
          <a:p>
            <a:pPr marL="0" indent="0" algn="just">
              <a:spcBef>
                <a:spcPts val="0"/>
              </a:spcBef>
              <a:spcAft>
                <a:spcPts val="1200"/>
              </a:spcAft>
              <a:buNone/>
            </a:pPr>
            <a:endParaRPr lang="en-US" sz="1200" dirty="0"/>
          </a:p>
          <a:p>
            <a:pPr algn="just">
              <a:spcBef>
                <a:spcPts val="0"/>
              </a:spcBef>
              <a:spcAft>
                <a:spcPts val="1200"/>
              </a:spcAft>
            </a:pPr>
            <a:r>
              <a:rPr lang="en-US" dirty="0" err="1"/>
              <a:t>Kompetenzorientierte</a:t>
            </a:r>
            <a:r>
              <a:rPr lang="en-US" dirty="0"/>
              <a:t>, </a:t>
            </a:r>
            <a:r>
              <a:rPr lang="en-US" dirty="0" err="1"/>
              <a:t>anrechnungsfähige</a:t>
            </a:r>
            <a:r>
              <a:rPr lang="en-US" dirty="0"/>
              <a:t> </a:t>
            </a:r>
            <a:r>
              <a:rPr lang="en-US" dirty="0" err="1"/>
              <a:t>Lernerfahrung</a:t>
            </a:r>
            <a:endParaRPr lang="en-US" dirty="0"/>
          </a:p>
          <a:p>
            <a:pPr algn="just">
              <a:spcBef>
                <a:spcPts val="0"/>
              </a:spcBef>
              <a:spcAft>
                <a:spcPts val="1200"/>
              </a:spcAft>
            </a:pPr>
            <a:r>
              <a:rPr lang="en-US" dirty="0" err="1"/>
              <a:t>Lernende</a:t>
            </a:r>
            <a:r>
              <a:rPr lang="en-US" dirty="0"/>
              <a:t> </a:t>
            </a:r>
            <a:r>
              <a:rPr lang="en-US" dirty="0" err="1"/>
              <a:t>unterstützen</a:t>
            </a:r>
            <a:r>
              <a:rPr lang="en-US" dirty="0"/>
              <a:t> </a:t>
            </a:r>
            <a:r>
              <a:rPr lang="en-US" dirty="0" err="1"/>
              <a:t>Gemeinschaft</a:t>
            </a:r>
            <a:endParaRPr lang="en-US" dirty="0"/>
          </a:p>
          <a:p>
            <a:pPr algn="just">
              <a:spcBef>
                <a:spcPts val="0"/>
              </a:spcBef>
              <a:spcAft>
                <a:spcPts val="1200"/>
              </a:spcAft>
            </a:pPr>
            <a:r>
              <a:rPr lang="en-US" dirty="0" err="1"/>
              <a:t>Reflexion</a:t>
            </a:r>
            <a:r>
              <a:rPr lang="en-US" dirty="0"/>
              <a:t> der </a:t>
            </a:r>
            <a:r>
              <a:rPr lang="en-US" dirty="0" err="1"/>
              <a:t>Erfahrung</a:t>
            </a:r>
            <a:r>
              <a:rPr lang="en-US" dirty="0"/>
              <a:t>:</a:t>
            </a:r>
          </a:p>
          <a:p>
            <a:pPr marL="0" indent="0" algn="just">
              <a:spcBef>
                <a:spcPts val="0"/>
              </a:spcBef>
              <a:spcAft>
                <a:spcPts val="1200"/>
              </a:spcAft>
              <a:buNone/>
            </a:pPr>
            <a:endParaRPr lang="en-US" sz="1000" dirty="0"/>
          </a:p>
          <a:p>
            <a:pPr lvl="1" algn="just">
              <a:spcBef>
                <a:spcPts val="0"/>
              </a:spcBef>
              <a:spcAft>
                <a:spcPts val="1200"/>
              </a:spcAft>
            </a:pPr>
            <a:r>
              <a:rPr lang="en-US" dirty="0"/>
              <a:t>LV-</a:t>
            </a:r>
            <a:r>
              <a:rPr lang="en-US" dirty="0" err="1"/>
              <a:t>Inhalt</a:t>
            </a:r>
            <a:r>
              <a:rPr lang="en-US" dirty="0"/>
              <a:t> </a:t>
            </a:r>
            <a:r>
              <a:rPr lang="en-US" dirty="0" err="1"/>
              <a:t>bzw</a:t>
            </a:r>
            <a:r>
              <a:rPr lang="en-US" dirty="0"/>
              <a:t>. </a:t>
            </a:r>
            <a:r>
              <a:rPr lang="en-US" dirty="0" err="1"/>
              <a:t>Verständnis</a:t>
            </a:r>
            <a:r>
              <a:rPr lang="en-US" dirty="0"/>
              <a:t> der </a:t>
            </a:r>
            <a:r>
              <a:rPr lang="en-US" dirty="0" err="1"/>
              <a:t>Disziplin</a:t>
            </a:r>
            <a:endParaRPr lang="en-US" dirty="0"/>
          </a:p>
          <a:p>
            <a:pPr lvl="1" algn="just">
              <a:spcBef>
                <a:spcPts val="0"/>
              </a:spcBef>
              <a:spcAft>
                <a:spcPts val="1200"/>
              </a:spcAft>
            </a:pPr>
            <a:r>
              <a:rPr lang="en-US" dirty="0" err="1"/>
              <a:t>Eigene</a:t>
            </a:r>
            <a:r>
              <a:rPr lang="en-US" dirty="0"/>
              <a:t> </a:t>
            </a:r>
            <a:r>
              <a:rPr lang="en-US" dirty="0" err="1"/>
              <a:t>Stellung</a:t>
            </a:r>
            <a:r>
              <a:rPr lang="en-US" dirty="0"/>
              <a:t> in der </a:t>
            </a:r>
            <a:r>
              <a:rPr lang="en-US" dirty="0" err="1"/>
              <a:t>Gesellschaft</a:t>
            </a:r>
            <a:endParaRPr lang="en-US" dirty="0"/>
          </a:p>
          <a:p>
            <a:pPr lvl="1" algn="just">
              <a:spcBef>
                <a:spcPts val="0"/>
              </a:spcBef>
              <a:spcAft>
                <a:spcPts val="1200"/>
              </a:spcAft>
            </a:pPr>
            <a:r>
              <a:rPr lang="en-US" dirty="0"/>
              <a:t>Engagementbereitschaft </a:t>
            </a:r>
          </a:p>
          <a:p>
            <a:pPr marL="0" indent="0" algn="just">
              <a:buNone/>
            </a:pPr>
            <a:r>
              <a:rPr lang="en-US" dirty="0"/>
              <a:t> </a:t>
            </a:r>
          </a:p>
        </p:txBody>
      </p:sp>
      <p:sp>
        <p:nvSpPr>
          <p:cNvPr id="4" name="Textfeld 3"/>
          <p:cNvSpPr txBox="1"/>
          <p:nvPr/>
        </p:nvSpPr>
        <p:spPr>
          <a:xfrm>
            <a:off x="8267750" y="6578491"/>
            <a:ext cx="2417650" cy="338554"/>
          </a:xfrm>
          <a:prstGeom prst="rect">
            <a:avLst/>
          </a:prstGeom>
          <a:noFill/>
        </p:spPr>
        <p:txBody>
          <a:bodyPr wrap="none" rtlCol="0">
            <a:spAutoFit/>
          </a:bodyPr>
          <a:lstStyle/>
          <a:p>
            <a:r>
              <a:rPr lang="de-AT" sz="1600" dirty="0">
                <a:solidFill>
                  <a:schemeClr val="bg2"/>
                </a:solidFill>
              </a:rPr>
              <a:t>(</a:t>
            </a:r>
            <a:r>
              <a:rPr lang="de-AT" sz="1600" dirty="0" err="1">
                <a:solidFill>
                  <a:schemeClr val="bg2"/>
                </a:solidFill>
              </a:rPr>
              <a:t>Bringle</a:t>
            </a:r>
            <a:r>
              <a:rPr lang="de-AT" sz="1600" dirty="0">
                <a:solidFill>
                  <a:schemeClr val="bg2"/>
                </a:solidFill>
              </a:rPr>
              <a:t> &amp; Clayton 2012)</a:t>
            </a:r>
          </a:p>
        </p:txBody>
      </p:sp>
    </p:spTree>
    <p:extLst>
      <p:ext uri="{BB962C8B-B14F-4D97-AF65-F5344CB8AC3E}">
        <p14:creationId xmlns:p14="http://schemas.microsoft.com/office/powerpoint/2010/main" val="548071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512020" y="525463"/>
            <a:ext cx="734481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Service-Learning</a:t>
            </a:r>
            <a:endParaRPr lang="de-AT" altLang="de-DE" sz="3200" b="1" dirty="0">
              <a:solidFill>
                <a:srgbClr val="000000"/>
              </a:solidFill>
            </a:endParaRPr>
          </a:p>
        </p:txBody>
      </p:sp>
      <p:sp>
        <p:nvSpPr>
          <p:cNvPr id="4" name="Rechteck 3"/>
          <p:cNvSpPr/>
          <p:nvPr/>
        </p:nvSpPr>
        <p:spPr>
          <a:xfrm>
            <a:off x="5616476" y="4140671"/>
            <a:ext cx="8208912" cy="400110"/>
          </a:xfrm>
          <a:prstGeom prst="rect">
            <a:avLst/>
          </a:prstGeom>
        </p:spPr>
        <p:txBody>
          <a:bodyPr wrap="square">
            <a:spAutoFit/>
          </a:bodyPr>
          <a:lstStyle/>
          <a:p>
            <a:pPr algn="r"/>
            <a:r>
              <a:rPr lang="en-US" sz="2000" dirty="0"/>
              <a:t>(Sproul 2009)</a:t>
            </a:r>
            <a:endParaRPr lang="de-AT" sz="2000" dirty="0"/>
          </a:p>
        </p:txBody>
      </p:sp>
      <p:pic>
        <p:nvPicPr>
          <p:cNvPr id="6" name="Bild 12"/>
          <p:cNvPicPr/>
          <p:nvPr/>
        </p:nvPicPr>
        <p:blipFill>
          <a:blip r:embed="rId3">
            <a:extLst>
              <a:ext uri="{28A0092B-C50C-407E-A947-70E740481C1C}">
                <a14:useLocalDpi xmlns:a14="http://schemas.microsoft.com/office/drawing/2010/main" val="0"/>
              </a:ext>
            </a:extLst>
          </a:blip>
          <a:srcRect/>
          <a:stretch>
            <a:fillRect/>
          </a:stretch>
        </p:blipFill>
        <p:spPr bwMode="auto">
          <a:xfrm>
            <a:off x="1512021" y="1908423"/>
            <a:ext cx="8064896" cy="4248472"/>
          </a:xfrm>
          <a:prstGeom prst="rect">
            <a:avLst/>
          </a:prstGeom>
          <a:noFill/>
        </p:spPr>
      </p:pic>
      <p:sp>
        <p:nvSpPr>
          <p:cNvPr id="7" name="Textfeld 6"/>
          <p:cNvSpPr txBox="1"/>
          <p:nvPr/>
        </p:nvSpPr>
        <p:spPr>
          <a:xfrm>
            <a:off x="8267750" y="6578491"/>
            <a:ext cx="1426994" cy="338554"/>
          </a:xfrm>
          <a:prstGeom prst="rect">
            <a:avLst/>
          </a:prstGeom>
          <a:noFill/>
        </p:spPr>
        <p:txBody>
          <a:bodyPr wrap="none" rtlCol="0">
            <a:spAutoFit/>
          </a:bodyPr>
          <a:lstStyle/>
          <a:p>
            <a:r>
              <a:rPr lang="de-AT" sz="1600" dirty="0">
                <a:solidFill>
                  <a:schemeClr val="bg2"/>
                </a:solidFill>
              </a:rPr>
              <a:t>(</a:t>
            </a:r>
            <a:r>
              <a:rPr lang="de-AT" sz="1600" dirty="0" err="1">
                <a:solidFill>
                  <a:schemeClr val="bg2"/>
                </a:solidFill>
              </a:rPr>
              <a:t>Sproul</a:t>
            </a:r>
            <a:r>
              <a:rPr lang="de-AT" sz="1600" dirty="0">
                <a:solidFill>
                  <a:schemeClr val="bg2"/>
                </a:solidFill>
              </a:rPr>
              <a:t> 2012)</a:t>
            </a:r>
          </a:p>
        </p:txBody>
      </p:sp>
    </p:spTree>
    <p:extLst>
      <p:ext uri="{BB962C8B-B14F-4D97-AF65-F5344CB8AC3E}">
        <p14:creationId xmlns:p14="http://schemas.microsoft.com/office/powerpoint/2010/main" val="348006473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r="-3186"/>
          <a:stretch/>
        </p:blipFill>
        <p:spPr>
          <a:xfrm>
            <a:off x="-72156" y="-59796"/>
            <a:ext cx="11449272" cy="7632848"/>
          </a:xfrm>
          <a:prstGeom prst="rect">
            <a:avLst/>
          </a:prstGeom>
        </p:spPr>
      </p:pic>
      <p:sp>
        <p:nvSpPr>
          <p:cNvPr id="4099" name="Rectangle 2"/>
          <p:cNvSpPr>
            <a:spLocks noChangeArrowheads="1"/>
          </p:cNvSpPr>
          <p:nvPr/>
        </p:nvSpPr>
        <p:spPr bwMode="auto">
          <a:xfrm>
            <a:off x="-72156" y="1034552"/>
            <a:ext cx="3240360" cy="1521941"/>
          </a:xfrm>
          <a:prstGeom prst="rect">
            <a:avLst/>
          </a:prstGeom>
          <a:solidFill>
            <a:srgbClr val="FFFF00"/>
          </a:solidFill>
          <a:ln>
            <a:noFill/>
          </a:ln>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eaLnBrk="1" hangingPunct="1">
              <a:spcBef>
                <a:spcPct val="0"/>
              </a:spcBef>
              <a:buFontTx/>
              <a:buNone/>
            </a:pPr>
            <a:r>
              <a:rPr lang="de-DE" altLang="de-DE" sz="3600" b="1" dirty="0">
                <a:solidFill>
                  <a:srgbClr val="000000"/>
                </a:solidFill>
              </a:rPr>
              <a:t>Didaktische Modellierung</a:t>
            </a:r>
            <a:endParaRPr lang="de-AT" altLang="de-DE" sz="3600" b="1" dirty="0">
              <a:solidFill>
                <a:srgbClr val="000000"/>
              </a:solidFill>
            </a:endParaRPr>
          </a:p>
        </p:txBody>
      </p:sp>
    </p:spTree>
    <p:extLst>
      <p:ext uri="{BB962C8B-B14F-4D97-AF65-F5344CB8AC3E}">
        <p14:creationId xmlns:p14="http://schemas.microsoft.com/office/powerpoint/2010/main" val="16755013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537444" y="525463"/>
            <a:ext cx="73914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nchor="ctr"/>
          <a:lstStyle>
            <a:lvl1pPr algn="l" defTabSz="993775" eaLnBrk="0" hangingPunct="0">
              <a:spcBef>
                <a:spcPct val="20000"/>
              </a:spcBef>
              <a:buChar char="•"/>
              <a:defRPr sz="2800">
                <a:solidFill>
                  <a:schemeClr val="tx1"/>
                </a:solidFill>
                <a:latin typeface="Arial" charset="0"/>
              </a:defRPr>
            </a:lvl1pPr>
            <a:lvl2pPr marL="742950" indent="-285750" algn="l" defTabSz="993775" eaLnBrk="0" hangingPunct="0">
              <a:spcBef>
                <a:spcPct val="20000"/>
              </a:spcBef>
              <a:buChar char="–"/>
              <a:defRPr sz="2400">
                <a:solidFill>
                  <a:schemeClr val="tx1"/>
                </a:solidFill>
                <a:latin typeface="Arial" charset="0"/>
              </a:defRPr>
            </a:lvl2pPr>
            <a:lvl3pPr marL="1143000" indent="-228600" algn="l" defTabSz="993775" eaLnBrk="0" hangingPunct="0">
              <a:spcBef>
                <a:spcPct val="20000"/>
              </a:spcBef>
              <a:buChar char="•"/>
              <a:defRPr sz="2200">
                <a:solidFill>
                  <a:schemeClr val="tx1"/>
                </a:solidFill>
                <a:latin typeface="Arial" charset="0"/>
              </a:defRPr>
            </a:lvl3pPr>
            <a:lvl4pPr marL="1600200" indent="-228600" algn="l" defTabSz="993775" eaLnBrk="0" hangingPunct="0">
              <a:spcBef>
                <a:spcPct val="20000"/>
              </a:spcBef>
              <a:buChar char="–"/>
              <a:defRPr sz="2000">
                <a:solidFill>
                  <a:schemeClr val="tx1"/>
                </a:solidFill>
                <a:latin typeface="Arial" charset="0"/>
              </a:defRPr>
            </a:lvl4pPr>
            <a:lvl5pPr marL="2057400" indent="-228600" algn="l" defTabSz="993775" eaLnBrk="0" hangingPunct="0">
              <a:spcBef>
                <a:spcPct val="20000"/>
              </a:spcBef>
              <a:buChar char="»"/>
              <a:defRPr>
                <a:solidFill>
                  <a:schemeClr val="tx1"/>
                </a:solidFill>
                <a:latin typeface="Arial" charset="0"/>
              </a:defRPr>
            </a:lvl5pPr>
            <a:lvl6pPr marL="2514600" indent="-228600" defTabSz="993775" eaLnBrk="0" fontAlgn="base" hangingPunct="0">
              <a:spcBef>
                <a:spcPct val="20000"/>
              </a:spcBef>
              <a:spcAft>
                <a:spcPct val="0"/>
              </a:spcAft>
              <a:buChar char="»"/>
              <a:defRPr>
                <a:solidFill>
                  <a:schemeClr val="tx1"/>
                </a:solidFill>
                <a:latin typeface="Arial" charset="0"/>
              </a:defRPr>
            </a:lvl6pPr>
            <a:lvl7pPr marL="2971800" indent="-228600" defTabSz="993775" eaLnBrk="0" fontAlgn="base" hangingPunct="0">
              <a:spcBef>
                <a:spcPct val="20000"/>
              </a:spcBef>
              <a:spcAft>
                <a:spcPct val="0"/>
              </a:spcAft>
              <a:buChar char="»"/>
              <a:defRPr>
                <a:solidFill>
                  <a:schemeClr val="tx1"/>
                </a:solidFill>
                <a:latin typeface="Arial" charset="0"/>
              </a:defRPr>
            </a:lvl7pPr>
            <a:lvl8pPr marL="3429000" indent="-228600" defTabSz="993775" eaLnBrk="0" fontAlgn="base" hangingPunct="0">
              <a:spcBef>
                <a:spcPct val="20000"/>
              </a:spcBef>
              <a:spcAft>
                <a:spcPct val="0"/>
              </a:spcAft>
              <a:buChar char="»"/>
              <a:defRPr>
                <a:solidFill>
                  <a:schemeClr val="tx1"/>
                </a:solidFill>
                <a:latin typeface="Arial" charset="0"/>
              </a:defRPr>
            </a:lvl8pPr>
            <a:lvl9pPr marL="3886200" indent="-228600" defTabSz="993775" eaLnBrk="0" fontAlgn="base" hangingPunct="0">
              <a:spcBef>
                <a:spcPct val="20000"/>
              </a:spcBef>
              <a:spcAft>
                <a:spcPct val="0"/>
              </a:spcAft>
              <a:buChar char="»"/>
              <a:defRPr>
                <a:solidFill>
                  <a:schemeClr val="tx1"/>
                </a:solidFill>
                <a:latin typeface="Arial" charset="0"/>
              </a:defRPr>
            </a:lvl9pPr>
          </a:lstStyle>
          <a:p>
            <a:pPr algn="ctr" eaLnBrk="1" hangingPunct="1">
              <a:spcBef>
                <a:spcPct val="0"/>
              </a:spcBef>
              <a:buFontTx/>
              <a:buNone/>
            </a:pPr>
            <a:r>
              <a:rPr lang="de-DE" altLang="de-DE" sz="3200" b="1" dirty="0">
                <a:solidFill>
                  <a:srgbClr val="000000"/>
                </a:solidFill>
              </a:rPr>
              <a:t>Master Wirtschaftspädagogik</a:t>
            </a:r>
            <a:endParaRPr lang="de-AT" altLang="de-DE" sz="3200" b="1" dirty="0">
              <a:solidFill>
                <a:srgbClr val="000000"/>
              </a:solidFill>
            </a:endParaRP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84" y="1636104"/>
            <a:ext cx="8721503" cy="5194837"/>
          </a:xfrm>
          <a:prstGeom prst="rect">
            <a:avLst/>
          </a:prstGeom>
        </p:spPr>
      </p:pic>
      <p:sp>
        <p:nvSpPr>
          <p:cNvPr id="19" name="Ellipse 18"/>
          <p:cNvSpPr/>
          <p:nvPr/>
        </p:nvSpPr>
        <p:spPr bwMode="auto">
          <a:xfrm>
            <a:off x="1295996" y="5148783"/>
            <a:ext cx="2160240" cy="72008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93775" rtl="0" eaLnBrk="1" fontAlgn="base" latinLnBrk="0" hangingPunct="1">
              <a:lnSpc>
                <a:spcPct val="100000"/>
              </a:lnSpc>
              <a:spcBef>
                <a:spcPct val="0"/>
              </a:spcBef>
              <a:spcAft>
                <a:spcPct val="0"/>
              </a:spcAft>
              <a:buClrTx/>
              <a:buSzTx/>
              <a:buFontTx/>
              <a:buNone/>
              <a:tabLst/>
            </a:pPr>
            <a:endParaRPr kumimoji="0" lang="de-AT" sz="2800" b="0" i="0" u="none" strike="noStrike" cap="none" normalizeH="0" baseline="0">
              <a:ln>
                <a:noFill/>
              </a:ln>
              <a:solidFill>
                <a:schemeClr val="tx1"/>
              </a:solidFill>
              <a:effectLst/>
              <a:latin typeface="Arial" charset="0"/>
            </a:endParaRPr>
          </a:p>
        </p:txBody>
      </p:sp>
      <p:sp>
        <p:nvSpPr>
          <p:cNvPr id="6" name="Textfeld 5"/>
          <p:cNvSpPr txBox="1"/>
          <p:nvPr/>
        </p:nvSpPr>
        <p:spPr>
          <a:xfrm>
            <a:off x="7017164" y="7092999"/>
            <a:ext cx="3616696" cy="338554"/>
          </a:xfrm>
          <a:prstGeom prst="rect">
            <a:avLst/>
          </a:prstGeom>
          <a:noFill/>
        </p:spPr>
        <p:txBody>
          <a:bodyPr wrap="none" rtlCol="0">
            <a:spAutoFit/>
          </a:bodyPr>
          <a:lstStyle/>
          <a:p>
            <a:r>
              <a:rPr lang="de-AT" sz="1600" dirty="0">
                <a:solidFill>
                  <a:schemeClr val="bg2"/>
                </a:solidFill>
              </a:rPr>
              <a:t>(vgl. Studienplan Master </a:t>
            </a:r>
            <a:r>
              <a:rPr lang="de-AT" sz="1600" dirty="0" err="1">
                <a:solidFill>
                  <a:schemeClr val="bg2"/>
                </a:solidFill>
              </a:rPr>
              <a:t>Wipäd</a:t>
            </a:r>
            <a:r>
              <a:rPr lang="de-AT" sz="1600" dirty="0">
                <a:solidFill>
                  <a:schemeClr val="bg2"/>
                </a:solidFill>
              </a:rPr>
              <a:t> 2015)</a:t>
            </a:r>
          </a:p>
        </p:txBody>
      </p:sp>
    </p:spTree>
    <p:extLst>
      <p:ext uri="{BB962C8B-B14F-4D97-AF65-F5344CB8AC3E}">
        <p14:creationId xmlns:p14="http://schemas.microsoft.com/office/powerpoint/2010/main" val="3676328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93775" rtl="0" eaLnBrk="1" fontAlgn="base" latinLnBrk="0" hangingPunct="1">
          <a:lnSpc>
            <a:spcPct val="100000"/>
          </a:lnSpc>
          <a:spcBef>
            <a:spcPct val="0"/>
          </a:spcBef>
          <a:spcAft>
            <a:spcPct val="0"/>
          </a:spcAft>
          <a:buClrTx/>
          <a:buSzTx/>
          <a:buFontTx/>
          <a:buNone/>
          <a:tabLst/>
          <a:defRPr kumimoji="0" lang="de-AT"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93775" rtl="0" eaLnBrk="1" fontAlgn="base" latinLnBrk="0" hangingPunct="1">
          <a:lnSpc>
            <a:spcPct val="100000"/>
          </a:lnSpc>
          <a:spcBef>
            <a:spcPct val="0"/>
          </a:spcBef>
          <a:spcAft>
            <a:spcPct val="0"/>
          </a:spcAft>
          <a:buClrTx/>
          <a:buSzTx/>
          <a:buFontTx/>
          <a:buNone/>
          <a:tabLst/>
          <a:defRPr kumimoji="0" lang="de-AT" sz="2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2592</Words>
  <Application>Microsoft Office PowerPoint</Application>
  <PresentationFormat>Benutzerdefiniert</PresentationFormat>
  <Paragraphs>305</Paragraphs>
  <Slides>26</Slides>
  <Notes>26</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Arial</vt:lpstr>
      <vt:lpstr>Arial Unicode MS</vt:lpstr>
      <vt:lpstr>Calibri</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Slepcevic-Zach</Manager>
  <Company>Insitut fuer Wipaed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DGfE Vortrag Slepcevic-Zach</dc:title>
  <dc:creator>Ass.-Prof. Mag. Dr.rer.soc.oec. Peter Slepcevic-Zach</dc:creator>
  <cp:lastModifiedBy>Peter Slepcevic-Zach</cp:lastModifiedBy>
  <cp:revision>1021</cp:revision>
  <cp:lastPrinted>2017-11-18T10:28:32Z</cp:lastPrinted>
  <dcterms:created xsi:type="dcterms:W3CDTF">2002-07-11T14:10:06Z</dcterms:created>
  <dcterms:modified xsi:type="dcterms:W3CDTF">2020-11-18T10:04:30Z</dcterms:modified>
</cp:coreProperties>
</file>