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9"/>
  </p:notesMasterIdLst>
  <p:sldIdLst>
    <p:sldId id="426" r:id="rId2"/>
    <p:sldId id="1060" r:id="rId3"/>
    <p:sldId id="965" r:id="rId4"/>
    <p:sldId id="961" r:id="rId5"/>
    <p:sldId id="963" r:id="rId6"/>
    <p:sldId id="964" r:id="rId7"/>
    <p:sldId id="1067" r:id="rId8"/>
    <p:sldId id="577" r:id="rId9"/>
    <p:sldId id="1095" r:id="rId10"/>
    <p:sldId id="1108" r:id="rId11"/>
    <p:sldId id="539" r:id="rId12"/>
    <p:sldId id="1103" r:id="rId13"/>
    <p:sldId id="1104" r:id="rId14"/>
    <p:sldId id="1105" r:id="rId15"/>
    <p:sldId id="1106" r:id="rId16"/>
    <p:sldId id="1017" r:id="rId17"/>
    <p:sldId id="94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Miesenberger Klaus" initials="MK" lastIdx="1" clrIdx="1">
    <p:extLst>
      <p:ext uri="{19B8F6BF-5375-455C-9EA6-DF929625EA0E}">
        <p15:presenceInfo xmlns:p15="http://schemas.microsoft.com/office/powerpoint/2012/main" userId="S::Klaus.Miesenberger@jku.at::97ce5c9b-53d4-4ee2-9b47-2ff8fbdee4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5" autoAdjust="0"/>
    <p:restoredTop sz="84515" autoAdjust="0"/>
  </p:normalViewPr>
  <p:slideViewPr>
    <p:cSldViewPr snapToGrid="0" snapToObjects="1">
      <p:cViewPr varScale="1">
        <p:scale>
          <a:sx n="70" d="100"/>
          <a:sy n="70" d="100"/>
        </p:scale>
        <p:origin x="70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DED6B-86D5-1045-B766-5558B5B19239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BABE-5DA8-214E-B696-4AAAEA82AB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87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baseline="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5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22191-B291-49F2-A2E0-335E991A5D0D}" type="slidenum">
              <a:rPr lang="de-DE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de-DE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62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392FF-DB72-41C4-ACD7-8D9BA83BBF3C}" type="slidenum">
              <a:rPr lang="de-DE">
                <a:solidFill>
                  <a:prstClr val="black"/>
                </a:solidFill>
                <a:latin typeface="Calibri" pitchFamily="34" charset="0"/>
              </a:rPr>
              <a:pPr/>
              <a:t>11</a:t>
            </a:fld>
            <a:endParaRPr lang="de-DE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b="0" baseline="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98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1C405-12D5-425B-B43A-73C5D37A1CBC}" type="slidenum">
              <a:rPr lang="de-DE">
                <a:solidFill>
                  <a:prstClr val="black"/>
                </a:solidFill>
                <a:latin typeface="Calibri" pitchFamily="34" charset="0"/>
              </a:rPr>
              <a:pPr/>
              <a:t>12</a:t>
            </a:fld>
            <a:endParaRPr lang="de-DE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20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E1976-EC90-459F-946C-50FB875FD3BB}" type="slidenum">
              <a:rPr lang="de-DE">
                <a:solidFill>
                  <a:prstClr val="black"/>
                </a:solidFill>
                <a:latin typeface="Calibri" pitchFamily="34" charset="0"/>
              </a:rPr>
              <a:pPr/>
              <a:t>13</a:t>
            </a:fld>
            <a:endParaRPr lang="de-DE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1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0BD94-1B74-461C-B755-0DFD0E98C9EE}" type="slidenum">
              <a:rPr lang="de-DE">
                <a:solidFill>
                  <a:prstClr val="black"/>
                </a:solidFill>
                <a:latin typeface="Calibri" pitchFamily="34" charset="0"/>
              </a:rPr>
              <a:pPr/>
              <a:t>14</a:t>
            </a:fld>
            <a:endParaRPr lang="de-DE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09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F371-A777-4DCD-AFAD-377050E8378C}" type="slidenum">
              <a:rPr lang="de-DE">
                <a:solidFill>
                  <a:prstClr val="black"/>
                </a:solidFill>
                <a:latin typeface="Calibri" pitchFamily="34" charset="0"/>
              </a:rPr>
              <a:pPr/>
              <a:t>15</a:t>
            </a:fld>
            <a:endParaRPr lang="de-DE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19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5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E818-D750-4270-A29A-A73AFABFEF7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96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724F1-BB77-4063-9008-3323D4426B1D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384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54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baseline="0" dirty="0"/>
          </a:p>
        </p:txBody>
      </p:sp>
    </p:spTree>
    <p:extLst>
      <p:ext uri="{BB962C8B-B14F-4D97-AF65-F5344CB8AC3E}">
        <p14:creationId xmlns:p14="http://schemas.microsoft.com/office/powerpoint/2010/main" val="218603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8"/>
          </a:xfrm>
          <a:noFill/>
          <a:ln/>
        </p:spPr>
        <p:txBody>
          <a:bodyPr/>
          <a:lstStyle/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66328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8"/>
          </a:xfrm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79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B56B12-CDCF-4A15-B96D-0DEA24458803}" type="slidenum">
              <a:rPr lang="de-DE">
                <a:ea typeface="MS PGothic" pitchFamily="34" charset="-128"/>
              </a:rPr>
              <a:pPr/>
              <a:t>7</a:t>
            </a:fld>
            <a:endParaRPr lang="de-DE">
              <a:ea typeface="MS PGothic" pitchFamily="3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b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339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B56B12-CDCF-4A15-B96D-0DEA24458803}" type="slidenum">
              <a:rPr lang="de-DE">
                <a:solidFill>
                  <a:prstClr val="black"/>
                </a:solidFill>
                <a:ea typeface="MS PGothic" pitchFamily="34" charset="-128"/>
              </a:rPr>
              <a:pPr/>
              <a:t>8</a:t>
            </a:fld>
            <a:endParaRPr lang="de-D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de-DE" b="0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8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B5E6-FAC5-4A7F-B17D-F41FBCDF9B8C}" type="slidenum">
              <a:rPr lang="de-DE">
                <a:solidFill>
                  <a:prstClr val="black"/>
                </a:solidFill>
                <a:latin typeface="Calibri" pitchFamily="34" charset="0"/>
              </a:rPr>
              <a:pPr/>
              <a:t>9</a:t>
            </a:fld>
            <a:endParaRPr lang="de-DE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2" y="4342940"/>
            <a:ext cx="5030018" cy="4114587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b="0" baseline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2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2B6C01-A342-47BD-8DEB-5B23C392B9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94548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331AAE-193D-4CB5-9E83-9198E1E300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8735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CE81B9-DA7D-44C7-9885-E91ED3EB6A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104394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FC618D-BFD3-404B-85CB-0CB10BC5C8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224253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3B894C-999B-4F26-B811-18BA902C2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430160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F348333-CAFD-4C64-AB72-94804C881D0C}" type="datetimeFigureOut">
              <a:rPr lang="de-DE"/>
              <a:pPr/>
              <a:t>02.05.2022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C050DE0-0338-461B-8C99-0CA0E8A8C37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227840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br>
              <a:rPr lang="de-DE" dirty="0"/>
            </a:br>
            <a:r>
              <a:rPr lang="de-DE" dirty="0" err="1"/>
              <a:t>your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31024" y="5927412"/>
            <a:ext cx="10601296" cy="278127"/>
          </a:xfrm>
        </p:spPr>
        <p:txBody>
          <a:bodyPr anchor="b">
            <a:noAutofit/>
          </a:bodyPr>
          <a:lstStyle>
            <a:lvl1pPr marL="0" indent="0">
              <a:lnSpc>
                <a:spcPts val="1000"/>
              </a:lnSpc>
              <a:buNone/>
              <a:defRPr sz="750" b="0">
                <a:latin typeface="Gotham Book" pitchFamily="50" charset="0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Source: 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6"/>
          </p:nvPr>
        </p:nvSpPr>
        <p:spPr>
          <a:xfrm>
            <a:off x="2447596" y="6395541"/>
            <a:ext cx="2965533" cy="365125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Winter Term 2019/2020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7"/>
          </p:nvPr>
        </p:nvSpPr>
        <p:spPr>
          <a:xfrm>
            <a:off x="5698067" y="639554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HCI - Unit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8"/>
          </p:nvPr>
        </p:nvSpPr>
        <p:spPr>
          <a:xfrm>
            <a:off x="10416481" y="6395541"/>
            <a:ext cx="1038924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9382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A7111-5AA6-4E04-AF4E-1533596E70D3}" type="datetimeFigureOut">
              <a:rPr lang="de-DE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02.05.2022</a:t>
            </a:fld>
            <a:endParaRPr lang="de-DE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24CFCE-8EE1-4A16-8C02-37CC098D8A8B}" type="slidenum">
              <a:rPr lang="de-DE">
                <a:solidFill>
                  <a:srgbClr val="FFFFFF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374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4468D8-8C17-4D8F-96A3-9B87428A00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95096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89044-4DCB-484F-96EB-8524719838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13146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91B2E1-093D-4F4C-BDF4-FF6320A4A2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59261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04F34C-9340-4F4E-A94F-D935E5F263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03330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34E9CB-C395-4D1C-8E2D-131637047B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5597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FCA0C1-FDF6-4F6C-8691-F205F9DBF6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62894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F9632E-85D3-425B-9C06-317C8050D8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85346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D2634-8825-43BA-8D01-D53AC7350E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82222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38264"/>
            <a:ext cx="10972800" cy="7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1" name="Rectangle 12"/>
          <p:cNvSpPr>
            <a:spLocks noChangeArrowheads="1"/>
          </p:cNvSpPr>
          <p:nvPr userDrawn="1"/>
        </p:nvSpPr>
        <p:spPr bwMode="auto">
          <a:xfrm>
            <a:off x="0" y="0"/>
            <a:ext cx="12192000" cy="10625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105" name="Picture 5" descr="LOGOInt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96000" y="145885"/>
            <a:ext cx="1140513" cy="82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" descr="C:\Users\Romana FG\Dropbox\JKU Logos\GIFs\JKU_RGB_Schwarz.gif"/>
          <p:cNvPicPr/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5163" r="9483" b="17328"/>
          <a:stretch>
            <a:fillRect/>
          </a:stretch>
        </p:blipFill>
        <p:spPr bwMode="auto">
          <a:xfrm>
            <a:off x="4488958" y="148464"/>
            <a:ext cx="1607042" cy="81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4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1" r:id="rId15"/>
    <p:sldLayoutId id="2147483692" r:id="rId16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jpeg"/><Relationship Id="rId3" Type="http://schemas.openxmlformats.org/officeDocument/2006/relationships/image" Target="../media/image56.gif"/><Relationship Id="rId21" Type="http://schemas.openxmlformats.org/officeDocument/2006/relationships/image" Target="../media/image69.png"/><Relationship Id="rId7" Type="http://schemas.openxmlformats.org/officeDocument/2006/relationships/image" Target="../media/image53.png"/><Relationship Id="rId12" Type="http://schemas.openxmlformats.org/officeDocument/2006/relationships/image" Target="../media/image60.jpeg"/><Relationship Id="rId17" Type="http://schemas.openxmlformats.org/officeDocument/2006/relationships/image" Target="../media/image65.png"/><Relationship Id="rId25" Type="http://schemas.openxmlformats.org/officeDocument/2006/relationships/image" Target="../media/image73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image" Target="../media/image59.jpeg"/><Relationship Id="rId24" Type="http://schemas.openxmlformats.org/officeDocument/2006/relationships/image" Target="../media/image72.png"/><Relationship Id="rId5" Type="http://schemas.openxmlformats.org/officeDocument/2006/relationships/image" Target="../media/image51.png"/><Relationship Id="rId15" Type="http://schemas.openxmlformats.org/officeDocument/2006/relationships/image" Target="../media/image63.jpeg"/><Relationship Id="rId23" Type="http://schemas.openxmlformats.org/officeDocument/2006/relationships/image" Target="../media/image71.jpeg"/><Relationship Id="rId28" Type="http://schemas.openxmlformats.org/officeDocument/2006/relationships/image" Target="../media/image76.jpeg"/><Relationship Id="rId10" Type="http://schemas.openxmlformats.org/officeDocument/2006/relationships/image" Target="../media/image58.jpeg"/><Relationship Id="rId19" Type="http://schemas.openxmlformats.org/officeDocument/2006/relationships/image" Target="../media/image67.png"/><Relationship Id="rId4" Type="http://schemas.openxmlformats.org/officeDocument/2006/relationships/image" Target="../media/image50.pn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jpeg"/><Relationship Id="rId27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wmf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wmf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g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jp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34.jpeg"/><Relationship Id="rId21" Type="http://schemas.openxmlformats.org/officeDocument/2006/relationships/image" Target="../media/image15.jpeg"/><Relationship Id="rId34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17" Type="http://schemas.openxmlformats.org/officeDocument/2006/relationships/image" Target="../media/image46.png"/><Relationship Id="rId25" Type="http://schemas.openxmlformats.org/officeDocument/2006/relationships/image" Target="../media/image22.jpeg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martinkennethbayne.typepad.com/.shared/image.html?/photos/uncategorized/2007/03/26/screen_reader.gif" TargetMode="External"/><Relationship Id="rId20" Type="http://schemas.openxmlformats.org/officeDocument/2006/relationships/image" Target="../media/image20.jpe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24" Type="http://schemas.openxmlformats.org/officeDocument/2006/relationships/image" Target="../media/image21.png"/><Relationship Id="rId32" Type="http://schemas.openxmlformats.org/officeDocument/2006/relationships/image" Target="../media/image29.jpeg"/><Relationship Id="rId5" Type="http://schemas.openxmlformats.org/officeDocument/2006/relationships/hyperlink" Target="http://ace-centre.hostinguk.com/index.cfm?pageid=F2FEBE48-3048-7290-FEF211C77FA4950B" TargetMode="External"/><Relationship Id="rId15" Type="http://schemas.openxmlformats.org/officeDocument/2006/relationships/image" Target="../media/image45.png"/><Relationship Id="rId23" Type="http://schemas.openxmlformats.org/officeDocument/2006/relationships/image" Target="../media/image18.png"/><Relationship Id="rId28" Type="http://schemas.openxmlformats.org/officeDocument/2006/relationships/image" Target="../media/image25.jpeg"/><Relationship Id="rId36" Type="http://schemas.openxmlformats.org/officeDocument/2006/relationships/image" Target="../media/image33.jpeg"/><Relationship Id="rId10" Type="http://schemas.openxmlformats.org/officeDocument/2006/relationships/image" Target="../media/image40.png"/><Relationship Id="rId19" Type="http://schemas.openxmlformats.org/officeDocument/2006/relationships/image" Target="../media/image19.png"/><Relationship Id="rId31" Type="http://schemas.openxmlformats.org/officeDocument/2006/relationships/image" Target="../media/image28.jpg"/><Relationship Id="rId4" Type="http://schemas.openxmlformats.org/officeDocument/2006/relationships/image" Target="../media/image35.jpeg"/><Relationship Id="rId9" Type="http://schemas.openxmlformats.org/officeDocument/2006/relationships/image" Target="../media/image39.jpeg"/><Relationship Id="rId14" Type="http://schemas.openxmlformats.org/officeDocument/2006/relationships/image" Target="../media/image44.png"/><Relationship Id="rId22" Type="http://schemas.openxmlformats.org/officeDocument/2006/relationships/image" Target="../media/image16.jpeg"/><Relationship Id="rId27" Type="http://schemas.openxmlformats.org/officeDocument/2006/relationships/image" Target="../media/image24.jpg"/><Relationship Id="rId30" Type="http://schemas.openxmlformats.org/officeDocument/2006/relationships/image" Target="../media/image27.jpg"/><Relationship Id="rId35" Type="http://schemas.openxmlformats.org/officeDocument/2006/relationships/image" Target="../media/image32.jpeg"/><Relationship Id="rId8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3135" y="3429000"/>
            <a:ext cx="10377377" cy="11430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de-AT" sz="2800" b="1" dirty="0">
                <a:solidFill>
                  <a:srgbClr val="FFFF00"/>
                </a:solidFill>
              </a:rPr>
              <a:t>Digitale Barrierefreiheit &amp; Assistierende Technologien (AT)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Eine Annäherung in 7 Schritten (Herausforderungen)</a:t>
            </a:r>
            <a:br>
              <a:rPr lang="de-AT" sz="1800" spc="75" dirty="0">
                <a:solidFill>
                  <a:srgbClr val="5A5A5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AT" sz="3600" i="1" dirty="0">
                <a:solidFill>
                  <a:schemeClr val="bg1"/>
                </a:solidFill>
              </a:rPr>
            </a:br>
            <a:br>
              <a:rPr lang="de-AT" sz="3600" i="1" dirty="0">
                <a:solidFill>
                  <a:schemeClr val="bg1"/>
                </a:solidFill>
              </a:rPr>
            </a:br>
            <a:r>
              <a:rPr lang="de-AT" altLang="ja-JP" sz="2000" dirty="0" err="1">
                <a:solidFill>
                  <a:schemeClr val="bg1"/>
                </a:solidFill>
                <a:cs typeface="Times New Roman" pitchFamily="18" charset="0"/>
              </a:rPr>
              <a:t>a.Univ</a:t>
            </a:r>
            <a:r>
              <a:rPr lang="de-AT" altLang="ja-JP" sz="2000" dirty="0">
                <a:solidFill>
                  <a:schemeClr val="bg1"/>
                </a:solidFill>
                <a:cs typeface="Times New Roman" pitchFamily="18" charset="0"/>
              </a:rPr>
              <a:t>.-Prof. Dr. Klaus Miesenberger</a:t>
            </a:r>
            <a:br>
              <a:rPr lang="de-AT" altLang="ja-JP" sz="20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AT" altLang="ja-JP" sz="1400" dirty="0">
                <a:solidFill>
                  <a:schemeClr val="bg1"/>
                </a:solidFill>
                <a:cs typeface="Times New Roman" pitchFamily="18" charset="0"/>
              </a:rPr>
              <a:t>Johannes Kepler Universität Linz; Altenbergerstrasse 69, A-4040 Linz</a:t>
            </a:r>
            <a:br>
              <a:rPr lang="de-AT" altLang="ja-JP" sz="1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AT" altLang="ja-JP" sz="1400" dirty="0">
                <a:solidFill>
                  <a:schemeClr val="bg1"/>
                </a:solidFill>
                <a:cs typeface="Arial" pitchFamily="34" charset="0"/>
              </a:rPr>
              <a:t>E-Mail: </a:t>
            </a:r>
            <a:r>
              <a:rPr lang="de-AT" altLang="ja-JP" sz="1400" dirty="0">
                <a:solidFill>
                  <a:schemeClr val="bg1"/>
                </a:solidFill>
                <a:cs typeface="Times New Roman" pitchFamily="18" charset="0"/>
              </a:rPr>
              <a:t>klaus.miesenberger@jku.at</a:t>
            </a:r>
            <a:br>
              <a:rPr lang="de-AT" altLang="ja-JP" sz="1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AT" altLang="ja-JP" sz="1400" dirty="0">
                <a:solidFill>
                  <a:schemeClr val="bg1"/>
                </a:solidFill>
                <a:cs typeface="Arial" pitchFamily="34" charset="0"/>
              </a:rPr>
              <a:t>WWW: </a:t>
            </a:r>
            <a:r>
              <a:rPr lang="de-AT" altLang="ja-JP" sz="1400" dirty="0">
                <a:solidFill>
                  <a:schemeClr val="bg1"/>
                </a:solidFill>
                <a:cs typeface="Times New Roman" pitchFamily="18" charset="0"/>
              </a:rPr>
              <a:t>http://www.integriert-studieren.jku.at</a:t>
            </a:r>
            <a:br>
              <a:rPr lang="de-AT" altLang="ja-JP" sz="14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AT" altLang="ja-JP" sz="1400" dirty="0">
                <a:solidFill>
                  <a:schemeClr val="bg1"/>
                </a:solidFill>
                <a:cs typeface="Arial" pitchFamily="34" charset="0"/>
              </a:rPr>
              <a:t>Tel.:  +43-732-2468/3751</a:t>
            </a:r>
            <a:br>
              <a:rPr lang="de-AT" altLang="ja-JP" sz="1600" dirty="0">
                <a:solidFill>
                  <a:schemeClr val="bg1"/>
                </a:solidFill>
                <a:cs typeface="Times New Roman" pitchFamily="18" charset="0"/>
              </a:rPr>
            </a:br>
            <a:endParaRPr lang="de-AT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99285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43A3ED-A286-F34A-A0E1-0AC277679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139" y="-175022"/>
            <a:ext cx="10363200" cy="1470025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139277" name="Text Box 10"/>
          <p:cNvSpPr txBox="1">
            <a:spLocks noChangeArrowheads="1"/>
          </p:cNvSpPr>
          <p:nvPr/>
        </p:nvSpPr>
        <p:spPr bwMode="auto">
          <a:xfrm>
            <a:off x="2816410" y="6061075"/>
            <a:ext cx="36921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altLang="de-DE" sz="2000" b="1">
                <a:solidFill>
                  <a:srgbClr val="FFFF00"/>
                </a:solidFill>
              </a:rPr>
              <a:t>2. A</a:t>
            </a:r>
            <a:r>
              <a:rPr lang="de-AT" sz="2000" b="1">
                <a:solidFill>
                  <a:srgbClr val="FFFF00"/>
                </a:solidFill>
              </a:rPr>
              <a:t>ssessment, Profilbildung</a:t>
            </a:r>
          </a:p>
        </p:txBody>
      </p:sp>
      <p:grpSp>
        <p:nvGrpSpPr>
          <p:cNvPr id="16" name="Gruppieren 15" descr="the context of AT and eAccessibility:&#10;user interaction with personal AT&#10;AT interacts with HCI what demands eAccessinility&#10;HCI interaction with all systems and services if accessinle&#10;All this is embeded in the context of Usability"/>
          <p:cNvGrpSpPr/>
          <p:nvPr/>
        </p:nvGrpSpPr>
        <p:grpSpPr>
          <a:xfrm>
            <a:off x="1795463" y="4786314"/>
            <a:ext cx="8642350" cy="1100137"/>
            <a:chOff x="271463" y="4786313"/>
            <a:chExt cx="8642350" cy="1100137"/>
          </a:xfrm>
        </p:grpSpPr>
        <p:sp>
          <p:nvSpPr>
            <p:cNvPr id="139266" name="Text Box 3"/>
            <p:cNvSpPr txBox="1">
              <a:spLocks noChangeArrowheads="1"/>
            </p:cNvSpPr>
            <p:nvPr/>
          </p:nvSpPr>
          <p:spPr bwMode="auto">
            <a:xfrm>
              <a:off x="5429250" y="4786313"/>
              <a:ext cx="16002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AT" sz="1200">
                  <a:solidFill>
                    <a:srgbClr val="FFFFFF"/>
                  </a:solidFill>
                </a:rPr>
                <a:t>system/service</a:t>
              </a:r>
              <a:endParaRPr lang="de-AT" sz="2400">
                <a:solidFill>
                  <a:srgbClr val="FFFFFF"/>
                </a:solidFill>
              </a:endParaRPr>
            </a:p>
          </p:txBody>
        </p:sp>
        <p:sp>
          <p:nvSpPr>
            <p:cNvPr id="139267" name="Text Box 4"/>
            <p:cNvSpPr txBox="1">
              <a:spLocks noChangeArrowheads="1"/>
            </p:cNvSpPr>
            <p:nvPr/>
          </p:nvSpPr>
          <p:spPr bwMode="auto">
            <a:xfrm>
              <a:off x="4400550" y="4786313"/>
              <a:ext cx="5715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AT" sz="1200">
                  <a:solidFill>
                    <a:srgbClr val="FFFFFF"/>
                  </a:solidFill>
                </a:rPr>
                <a:t>HCI</a:t>
              </a:r>
              <a:endParaRPr lang="de-AT" sz="2400">
                <a:solidFill>
                  <a:srgbClr val="FFFFFF"/>
                </a:solidFill>
              </a:endParaRPr>
            </a:p>
          </p:txBody>
        </p:sp>
        <p:sp>
          <p:nvSpPr>
            <p:cNvPr id="139268" name="Text Box 5"/>
            <p:cNvSpPr txBox="1">
              <a:spLocks noChangeArrowheads="1"/>
            </p:cNvSpPr>
            <p:nvPr/>
          </p:nvSpPr>
          <p:spPr bwMode="auto">
            <a:xfrm>
              <a:off x="3371850" y="4786313"/>
              <a:ext cx="571500" cy="3429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AT" sz="1200">
                  <a:solidFill>
                    <a:srgbClr val="FFFFFF"/>
                  </a:solidFill>
                </a:rPr>
                <a:t>AT</a:t>
              </a:r>
              <a:endParaRPr lang="de-AT" sz="2400">
                <a:solidFill>
                  <a:srgbClr val="FFFFFF"/>
                </a:solidFill>
              </a:endParaRPr>
            </a:p>
          </p:txBody>
        </p:sp>
        <p:sp>
          <p:nvSpPr>
            <p:cNvPr id="139269" name="Line 6"/>
            <p:cNvSpPr>
              <a:spLocks noChangeShapeType="1"/>
            </p:cNvSpPr>
            <p:nvPr/>
          </p:nvSpPr>
          <p:spPr bwMode="auto">
            <a:xfrm>
              <a:off x="39433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A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70" name="Line 7"/>
            <p:cNvSpPr>
              <a:spLocks noChangeShapeType="1"/>
            </p:cNvSpPr>
            <p:nvPr/>
          </p:nvSpPr>
          <p:spPr bwMode="auto">
            <a:xfrm>
              <a:off x="49720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A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71" name="Text Box 8"/>
            <p:cNvSpPr txBox="1">
              <a:spLocks noChangeArrowheads="1"/>
            </p:cNvSpPr>
            <p:nvPr/>
          </p:nvSpPr>
          <p:spPr bwMode="auto">
            <a:xfrm>
              <a:off x="2114550" y="4786313"/>
              <a:ext cx="8001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AT" sz="1200">
                  <a:solidFill>
                    <a:srgbClr val="FFFFFF"/>
                  </a:solidFill>
                </a:rPr>
                <a:t>user</a:t>
              </a:r>
              <a:endParaRPr lang="de-AT" sz="2400">
                <a:solidFill>
                  <a:srgbClr val="FFFFFF"/>
                </a:solidFill>
              </a:endParaRPr>
            </a:p>
          </p:txBody>
        </p:sp>
        <p:sp>
          <p:nvSpPr>
            <p:cNvPr id="139272" name="Line 9"/>
            <p:cNvSpPr>
              <a:spLocks noChangeShapeType="1"/>
            </p:cNvSpPr>
            <p:nvPr/>
          </p:nvSpPr>
          <p:spPr bwMode="auto">
            <a:xfrm>
              <a:off x="29146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A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73" name="Line 11"/>
            <p:cNvSpPr>
              <a:spLocks noChangeShapeType="1"/>
            </p:cNvSpPr>
            <p:nvPr/>
          </p:nvSpPr>
          <p:spPr bwMode="auto">
            <a:xfrm>
              <a:off x="271463" y="5886450"/>
              <a:ext cx="86423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39274" name="Picture 6" descr="Context of user assesment: person, body, activities, functionin&amp;disability, environement &#10;Marcia Scher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996" y="1248914"/>
            <a:ext cx="3691443" cy="2937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9275" name="Text Box 34"/>
          <p:cNvSpPr txBox="1">
            <a:spLocks noChangeArrowheads="1"/>
          </p:cNvSpPr>
          <p:nvPr/>
        </p:nvSpPr>
        <p:spPr bwMode="auto">
          <a:xfrm>
            <a:off x="6381752" y="3914732"/>
            <a:ext cx="928687" cy="276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200">
                <a:solidFill>
                  <a:srgbClr val="FFFFFF"/>
                </a:solidFill>
              </a:rPr>
              <a:t>M. Scherer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387524" y="4726931"/>
            <a:ext cx="192713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„</a:t>
            </a:r>
            <a:r>
              <a:rPr lang="de-AT" sz="2400" b="1" dirty="0" err="1">
                <a:solidFill>
                  <a:schemeClr val="bg1"/>
                </a:solidFill>
              </a:rPr>
              <a:t>ePortfolio</a:t>
            </a:r>
            <a:r>
              <a:rPr lang="de-AT" sz="2400" b="1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F383D3A-DFDE-364A-9AD4-FAE06951EBF4}"/>
              </a:ext>
            </a:extLst>
          </p:cNvPr>
          <p:cNvSpPr txBox="1"/>
          <p:nvPr/>
        </p:nvSpPr>
        <p:spPr>
          <a:xfrm>
            <a:off x="3076658" y="421222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Nutzer:innen</a:t>
            </a:r>
            <a:endParaRPr lang="de-AT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40FCBD7-779C-2346-B52E-C5282D6EEAAE}"/>
              </a:ext>
            </a:extLst>
          </p:cNvPr>
          <p:cNvSpPr txBox="1"/>
          <p:nvPr/>
        </p:nvSpPr>
        <p:spPr>
          <a:xfrm>
            <a:off x="4767240" y="42122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Umfeld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A41111F-4F4C-4200-B868-0E75505F7B26}"/>
              </a:ext>
            </a:extLst>
          </p:cNvPr>
          <p:cNvSpPr txBox="1"/>
          <p:nvPr/>
        </p:nvSpPr>
        <p:spPr>
          <a:xfrm>
            <a:off x="7730217" y="2508250"/>
            <a:ext cx="398942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400" b="1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/>
              <a:t>Methoden und Werkzeuge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85DC6FCD-4702-4FED-9D2D-E1BAC5DA2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494844" y="4604078"/>
            <a:ext cx="2100969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122B852-E83B-4013-B9DD-3EF45A59B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98119" y="4604078"/>
            <a:ext cx="3055231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2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214813"/>
            <a:ext cx="120650" cy="1643062"/>
          </a:xfrm>
          <a:prstGeom prst="rect">
            <a:avLst/>
          </a:prstGeom>
          <a:gradFill rotWithShape="1">
            <a:gsLst>
              <a:gs pos="0">
                <a:srgbClr val="F64F04"/>
              </a:gs>
              <a:gs pos="50000">
                <a:schemeClr val="bg1"/>
              </a:gs>
              <a:gs pos="100000">
                <a:srgbClr val="F64F04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5A86BB9-AB1D-3044-AFF3-CEE84FEE473B}"/>
              </a:ext>
            </a:extLst>
          </p:cNvPr>
          <p:cNvSpPr txBox="1"/>
          <p:nvPr/>
        </p:nvSpPr>
        <p:spPr>
          <a:xfrm rot="21125852">
            <a:off x="274618" y="5824605"/>
            <a:ext cx="257634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AT" sz="2400" b="1" dirty="0" err="1">
                <a:solidFill>
                  <a:schemeClr val="bg1"/>
                </a:solidFill>
              </a:rPr>
              <a:t>buddyproject.eu</a:t>
            </a:r>
            <a:endParaRPr lang="de-AT" sz="2400" b="1" dirty="0">
              <a:solidFill>
                <a:schemeClr val="bg1"/>
              </a:solidFill>
            </a:endParaRPr>
          </a:p>
        </p:txBody>
      </p:sp>
      <p:pic>
        <p:nvPicPr>
          <p:cNvPr id="25" name="Grafik 24" descr="Buddy Project Logo">
            <a:extLst>
              <a:ext uri="{FF2B5EF4-FFF2-40B4-BE49-F238E27FC236}">
                <a16:creationId xmlns:a16="http://schemas.microsoft.com/office/drawing/2014/main" id="{ACF3E65D-A8E7-6245-859A-6B29FBC5D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9226">
            <a:off x="193586" y="4943644"/>
            <a:ext cx="2545926" cy="8844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22730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BFDFF9D-1A29-714D-BD7C-6B204C1CA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-190665"/>
            <a:ext cx="10363200" cy="1470025"/>
          </a:xfrm>
        </p:spPr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AT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30308" y="6000750"/>
            <a:ext cx="5228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2000" b="1">
                <a:solidFill>
                  <a:srgbClr val="FFFF00"/>
                </a:solidFill>
              </a:rPr>
              <a:t>3. Persönliche Assistierende Technologie</a:t>
            </a:r>
          </a:p>
        </p:txBody>
      </p:sp>
      <p:grpSp>
        <p:nvGrpSpPr>
          <p:cNvPr id="3" name="Gruppieren 27" descr="the context of AT and eAccessibility:&#10;user interaction with personal AT&#10;AT interacts with HCI what demands eAccessinility&#10;HCI interaction with all systems and services if accessinle&#10;All this is embeded in the context of Usability"/>
          <p:cNvGrpSpPr/>
          <p:nvPr/>
        </p:nvGrpSpPr>
        <p:grpSpPr>
          <a:xfrm>
            <a:off x="1795463" y="4214814"/>
            <a:ext cx="8642350" cy="1671637"/>
            <a:chOff x="271463" y="4214813"/>
            <a:chExt cx="8642350" cy="1671637"/>
          </a:xfrm>
        </p:grpSpPr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3214688" y="4214813"/>
              <a:ext cx="865187" cy="1670050"/>
            </a:xfrm>
            <a:prstGeom prst="rect">
              <a:avLst/>
            </a:prstGeom>
            <a:gradFill rotWithShape="1">
              <a:gsLst>
                <a:gs pos="0">
                  <a:srgbClr val="F64F04"/>
                </a:gs>
                <a:gs pos="50000">
                  <a:schemeClr val="bg1"/>
                </a:gs>
                <a:gs pos="100000">
                  <a:srgbClr val="F64F04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5429250" y="4786313"/>
              <a:ext cx="16002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systems/service</a:t>
              </a:r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4400550" y="4786313"/>
              <a:ext cx="5715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HCI</a:t>
              </a:r>
              <a:endParaRPr lang="en-GB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371850" y="4786313"/>
              <a:ext cx="571500" cy="3429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200" dirty="0">
                  <a:solidFill>
                    <a:srgbClr val="FFFF00"/>
                  </a:solidFill>
                </a:rPr>
                <a:t>AT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39433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49720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2114550" y="4786313"/>
              <a:ext cx="8001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</a:rPr>
                <a:t>user</a:t>
              </a:r>
            </a:p>
            <a:p>
              <a:pPr algn="ctr"/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29146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271463" y="5886450"/>
              <a:ext cx="86423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7" name="Picture 3" descr="logo vision impairment">
            <a:extLst>
              <a:ext uri="{FF2B5EF4-FFF2-40B4-BE49-F238E27FC236}">
                <a16:creationId xmlns:a16="http://schemas.microsoft.com/office/drawing/2014/main" id="{6EC11B5A-8F38-8642-8F1D-9283DAF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637" y="2157494"/>
            <a:ext cx="839410" cy="839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4" descr="logo hearing impairment">
            <a:extLst>
              <a:ext uri="{FF2B5EF4-FFF2-40B4-BE49-F238E27FC236}">
                <a16:creationId xmlns:a16="http://schemas.microsoft.com/office/drawing/2014/main" id="{29AE37CD-F553-5E42-B538-540348DB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3045" y="2157448"/>
            <a:ext cx="839503" cy="839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5" descr="logo motor disabilites">
            <a:extLst>
              <a:ext uri="{FF2B5EF4-FFF2-40B4-BE49-F238E27FC236}">
                <a16:creationId xmlns:a16="http://schemas.microsoft.com/office/drawing/2014/main" id="{5D99CBE1-5562-7043-B14D-8B47A34ED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8687" y="2157448"/>
            <a:ext cx="839503" cy="839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6" descr="logo learning disabilities">
            <a:extLst>
              <a:ext uri="{FF2B5EF4-FFF2-40B4-BE49-F238E27FC236}">
                <a16:creationId xmlns:a16="http://schemas.microsoft.com/office/drawing/2014/main" id="{13573064-1688-D549-A131-F86BC404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2845" y="2157448"/>
            <a:ext cx="839502" cy="839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feld 1"/>
          <p:cNvSpPr txBox="1"/>
          <p:nvPr/>
        </p:nvSpPr>
        <p:spPr>
          <a:xfrm>
            <a:off x="3026911" y="3643918"/>
            <a:ext cx="4309385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1600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2000" b="1" dirty="0"/>
              <a:t>AT Plattformen - Personalisierung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692827" y="1372847"/>
            <a:ext cx="880523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1600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2400" b="1" dirty="0"/>
              <a:t>“Von Listen von Produkten zu personalisierten Lösungen.”</a:t>
            </a:r>
            <a:endParaRPr lang="de-AT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8AB9FC-9D6F-4144-9C8F-9AF775BCC69D}"/>
              </a:ext>
            </a:extLst>
          </p:cNvPr>
          <p:cNvSpPr txBox="1"/>
          <p:nvPr/>
        </p:nvSpPr>
        <p:spPr>
          <a:xfrm>
            <a:off x="2439252" y="2207867"/>
            <a:ext cx="9204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e.g. </a:t>
            </a:r>
          </a:p>
          <a:p>
            <a:r>
              <a:rPr lang="en-GB" sz="1050" dirty="0">
                <a:solidFill>
                  <a:schemeClr val="bg1"/>
                </a:solidFill>
              </a:rPr>
              <a:t>Exoskeleton</a:t>
            </a:r>
          </a:p>
          <a:p>
            <a:r>
              <a:rPr lang="en-GB" sz="1050" dirty="0">
                <a:solidFill>
                  <a:schemeClr val="bg1"/>
                </a:solidFill>
              </a:rPr>
              <a:t>Wearables</a:t>
            </a:r>
          </a:p>
          <a:p>
            <a:r>
              <a:rPr lang="en-GB" sz="1050" dirty="0">
                <a:solidFill>
                  <a:schemeClr val="bg1"/>
                </a:solidFill>
              </a:rPr>
              <a:t>Mobility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F466819-F1D6-994C-AB15-E5F3362217D1}"/>
              </a:ext>
            </a:extLst>
          </p:cNvPr>
          <p:cNvSpPr txBox="1"/>
          <p:nvPr/>
        </p:nvSpPr>
        <p:spPr>
          <a:xfrm>
            <a:off x="4271512" y="2207867"/>
            <a:ext cx="8883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e.g. content</a:t>
            </a:r>
          </a:p>
          <a:p>
            <a:r>
              <a:rPr lang="en-GB" sz="1050" dirty="0">
                <a:solidFill>
                  <a:schemeClr val="bg1"/>
                </a:solidFill>
              </a:rPr>
              <a:t>translation</a:t>
            </a:r>
          </a:p>
          <a:p>
            <a:r>
              <a:rPr lang="en-GB" sz="1050" dirty="0">
                <a:solidFill>
                  <a:schemeClr val="bg1"/>
                </a:solidFill>
              </a:rPr>
              <a:t>annotation</a:t>
            </a:r>
          </a:p>
          <a:p>
            <a:r>
              <a:rPr lang="en-GB" sz="1050" dirty="0">
                <a:solidFill>
                  <a:schemeClr val="bg1"/>
                </a:solidFill>
              </a:rPr>
              <a:t>adaptation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A985CED-37E4-6749-97B1-71C939B95A1A}"/>
              </a:ext>
            </a:extLst>
          </p:cNvPr>
          <p:cNvSpPr txBox="1"/>
          <p:nvPr/>
        </p:nvSpPr>
        <p:spPr>
          <a:xfrm>
            <a:off x="6076268" y="2127076"/>
            <a:ext cx="102784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e.g. ambient </a:t>
            </a:r>
            <a:br>
              <a:rPr lang="en-GB" sz="1050" dirty="0">
                <a:solidFill>
                  <a:schemeClr val="bg1"/>
                </a:solidFill>
              </a:rPr>
            </a:br>
            <a:r>
              <a:rPr lang="en-GB" sz="1050" dirty="0">
                <a:solidFill>
                  <a:schemeClr val="bg1"/>
                </a:solidFill>
              </a:rPr>
              <a:t>hearing,</a:t>
            </a:r>
          </a:p>
          <a:p>
            <a:r>
              <a:rPr lang="en-GB" sz="1050" dirty="0">
                <a:solidFill>
                  <a:schemeClr val="bg1"/>
                </a:solidFill>
              </a:rPr>
              <a:t>sign language</a:t>
            </a:r>
          </a:p>
          <a:p>
            <a:r>
              <a:rPr lang="en-GB" sz="1050" dirty="0">
                <a:solidFill>
                  <a:schemeClr val="bg1"/>
                </a:solidFill>
              </a:rPr>
              <a:t>animation, </a:t>
            </a:r>
          </a:p>
          <a:p>
            <a:r>
              <a:rPr lang="en-GB" sz="1050" dirty="0">
                <a:solidFill>
                  <a:schemeClr val="bg1"/>
                </a:solidFill>
              </a:rPr>
              <a:t>translation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84895039-EA9E-3E41-8EE5-0FF06513E92E}"/>
              </a:ext>
            </a:extLst>
          </p:cNvPr>
          <p:cNvSpPr txBox="1"/>
          <p:nvPr/>
        </p:nvSpPr>
        <p:spPr>
          <a:xfrm>
            <a:off x="7935906" y="2207867"/>
            <a:ext cx="8963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e.g. </a:t>
            </a:r>
          </a:p>
          <a:p>
            <a:r>
              <a:rPr lang="en-GB" sz="1050" dirty="0">
                <a:solidFill>
                  <a:schemeClr val="bg1"/>
                </a:solidFill>
              </a:rPr>
              <a:t>2D/3D</a:t>
            </a:r>
          </a:p>
          <a:p>
            <a:r>
              <a:rPr lang="en-GB" sz="1050" dirty="0">
                <a:solidFill>
                  <a:schemeClr val="bg1"/>
                </a:solidFill>
              </a:rPr>
              <a:t>mobility,</a:t>
            </a:r>
          </a:p>
          <a:p>
            <a:r>
              <a:rPr lang="en-GB" sz="1050" dirty="0">
                <a:solidFill>
                  <a:schemeClr val="bg1"/>
                </a:solidFill>
              </a:rPr>
              <a:t>smart home</a:t>
            </a:r>
          </a:p>
        </p:txBody>
      </p:sp>
      <p:pic>
        <p:nvPicPr>
          <p:cNvPr id="1026" name="Picture 2" descr="logo AAC">
            <a:extLst>
              <a:ext uri="{FF2B5EF4-FFF2-40B4-BE49-F238E27FC236}">
                <a16:creationId xmlns:a16="http://schemas.microsoft.com/office/drawing/2014/main" id="{9C2C09B2-61A5-D045-8847-BA362ED50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83" y="2158359"/>
            <a:ext cx="837681" cy="837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84895039-EA9E-3E41-8EE5-0FF06513E92E}"/>
              </a:ext>
            </a:extLst>
          </p:cNvPr>
          <p:cNvSpPr txBox="1"/>
          <p:nvPr/>
        </p:nvSpPr>
        <p:spPr>
          <a:xfrm>
            <a:off x="9657430" y="2207867"/>
            <a:ext cx="10470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e.g. </a:t>
            </a:r>
          </a:p>
          <a:p>
            <a:r>
              <a:rPr lang="en-GB" sz="1050" dirty="0">
                <a:solidFill>
                  <a:schemeClr val="bg1"/>
                </a:solidFill>
              </a:rPr>
              <a:t>Auto-adaptive</a:t>
            </a:r>
            <a:br>
              <a:rPr lang="en-GB" sz="1050" dirty="0">
                <a:solidFill>
                  <a:schemeClr val="bg1"/>
                </a:solidFill>
              </a:rPr>
            </a:br>
            <a:r>
              <a:rPr lang="en-GB" sz="1050" dirty="0">
                <a:solidFill>
                  <a:schemeClr val="bg1"/>
                </a:solidFill>
              </a:rPr>
              <a:t>symbol tables,</a:t>
            </a:r>
          </a:p>
          <a:p>
            <a:r>
              <a:rPr lang="en-GB" sz="1050" dirty="0">
                <a:solidFill>
                  <a:schemeClr val="bg1"/>
                </a:solidFill>
              </a:rPr>
              <a:t>silent speech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811089E-B6B5-F24C-A03A-A5961F650ED4}"/>
              </a:ext>
            </a:extLst>
          </p:cNvPr>
          <p:cNvSpPr txBox="1"/>
          <p:nvPr/>
        </p:nvSpPr>
        <p:spPr>
          <a:xfrm rot="21125852">
            <a:off x="565979" y="5587037"/>
            <a:ext cx="242566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easyreading.eu</a:t>
            </a:r>
          </a:p>
        </p:txBody>
      </p:sp>
      <p:pic>
        <p:nvPicPr>
          <p:cNvPr id="39" name="Grafik 38" descr="Easy Reading Logo">
            <a:extLst>
              <a:ext uri="{FF2B5EF4-FFF2-40B4-BE49-F238E27FC236}">
                <a16:creationId xmlns:a16="http://schemas.microsoft.com/office/drawing/2014/main" id="{FE161D05-9DB3-2247-9475-DFF5BF12C5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3770" t="19883" r="11551" b="71566"/>
          <a:stretch/>
        </p:blipFill>
        <p:spPr>
          <a:xfrm rot="21116943">
            <a:off x="1168274" y="4573781"/>
            <a:ext cx="1015806" cy="110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5D5BFDE8-C97F-384B-8FF0-83EED862226F}"/>
              </a:ext>
            </a:extLst>
          </p:cNvPr>
          <p:cNvSpPr txBox="1"/>
          <p:nvPr/>
        </p:nvSpPr>
        <p:spPr>
          <a:xfrm>
            <a:off x="9148397" y="3200593"/>
            <a:ext cx="29628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3200" b="1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2800" dirty="0">
                <a:solidFill>
                  <a:schemeClr val="bg1"/>
                </a:solidFill>
              </a:rPr>
              <a:t>Bildung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4D6EBB8-3058-CF16-C2FD-B7B57BF82B37}"/>
              </a:ext>
            </a:extLst>
          </p:cNvPr>
          <p:cNvSpPr txBox="1"/>
          <p:nvPr/>
        </p:nvSpPr>
        <p:spPr>
          <a:xfrm rot="21125852">
            <a:off x="236519" y="4290121"/>
            <a:ext cx="257634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AT" sz="2400" b="1" dirty="0" err="1">
                <a:solidFill>
                  <a:schemeClr val="bg1"/>
                </a:solidFill>
              </a:rPr>
              <a:t>buddyproject.eu</a:t>
            </a:r>
            <a:endParaRPr lang="de-AT" sz="2400" b="1" dirty="0">
              <a:solidFill>
                <a:schemeClr val="bg1"/>
              </a:solidFill>
            </a:endParaRPr>
          </a:p>
        </p:txBody>
      </p:sp>
      <p:pic>
        <p:nvPicPr>
          <p:cNvPr id="42" name="Grafik 41" descr="Buddy Project Logo">
            <a:extLst>
              <a:ext uri="{FF2B5EF4-FFF2-40B4-BE49-F238E27FC236}">
                <a16:creationId xmlns:a16="http://schemas.microsoft.com/office/drawing/2014/main" id="{19596472-2173-7752-9A64-BA34B8B42B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09226">
            <a:off x="155487" y="3409160"/>
            <a:ext cx="2545926" cy="8844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E528AF8F-1A2A-4C60-8A4A-146BAB39ADD3}"/>
              </a:ext>
            </a:extLst>
          </p:cNvPr>
          <p:cNvSpPr txBox="1"/>
          <p:nvPr/>
        </p:nvSpPr>
        <p:spPr>
          <a:xfrm rot="496028">
            <a:off x="9061184" y="3860415"/>
            <a:ext cx="2964273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dirty="0"/>
              <a:t>WHO/ICF</a:t>
            </a:r>
          </a:p>
          <a:p>
            <a:r>
              <a:rPr lang="de-AT" dirty="0"/>
              <a:t>1400 Kategorien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3F95602-50F8-48F9-97A0-05314F9E1656}"/>
              </a:ext>
            </a:extLst>
          </p:cNvPr>
          <p:cNvSpPr txBox="1"/>
          <p:nvPr/>
        </p:nvSpPr>
        <p:spPr>
          <a:xfrm rot="978697">
            <a:off x="8841432" y="4923284"/>
            <a:ext cx="29628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3200" b="1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2800" dirty="0">
                <a:solidFill>
                  <a:schemeClr val="bg1"/>
                </a:solidFill>
              </a:rPr>
              <a:t>Kooperation:</a:t>
            </a:r>
          </a:p>
          <a:p>
            <a:r>
              <a:rPr lang="de-AT" sz="1600" dirty="0">
                <a:solidFill>
                  <a:schemeClr val="bg1"/>
                </a:solidFill>
              </a:rPr>
              <a:t>„Du musst nicht alles selbst!“</a:t>
            </a:r>
          </a:p>
        </p:txBody>
      </p:sp>
    </p:spTree>
    <p:extLst>
      <p:ext uri="{BB962C8B-B14F-4D97-AF65-F5344CB8AC3E}">
        <p14:creationId xmlns:p14="http://schemas.microsoft.com/office/powerpoint/2010/main" val="15183870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  <p:bldP spid="36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Logo .LRN">
            <a:extLst>
              <a:ext uri="{FF2B5EF4-FFF2-40B4-BE49-F238E27FC236}">
                <a16:creationId xmlns:a16="http://schemas.microsoft.com/office/drawing/2014/main" id="{5200C15A-ABCC-4887-6161-10A724EA7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-1" r="4466" b="-8853"/>
          <a:stretch/>
        </p:blipFill>
        <p:spPr bwMode="auto">
          <a:xfrm>
            <a:off x="8710490" y="1223368"/>
            <a:ext cx="1660744" cy="65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A8BA76-EFA5-2345-9DFC-DB2946445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9031" y="-261943"/>
            <a:ext cx="10363200" cy="1470025"/>
          </a:xfrm>
        </p:spPr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Accessibility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524210" y="6000750"/>
            <a:ext cx="2303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2000" b="1" dirty="0">
                <a:solidFill>
                  <a:srgbClr val="FFFF00"/>
                </a:solidFill>
              </a:rPr>
              <a:t>4. Barrierefreiheit</a:t>
            </a:r>
          </a:p>
        </p:txBody>
      </p:sp>
      <p:grpSp>
        <p:nvGrpSpPr>
          <p:cNvPr id="15" name="Gruppieren 14" descr="the context of AT and eAccessibility:&#10;user interaction with personal AT&#10;AT interacts with HCI what demands eAccessinility&#10;HCI interaction with all systems and services if accessinle&#10;All this is embeded in the context of Usability"/>
          <p:cNvGrpSpPr/>
          <p:nvPr/>
        </p:nvGrpSpPr>
        <p:grpSpPr>
          <a:xfrm>
            <a:off x="1795463" y="4214814"/>
            <a:ext cx="8642350" cy="1671637"/>
            <a:chOff x="271463" y="4214813"/>
            <a:chExt cx="8642350" cy="1671637"/>
          </a:xfrm>
        </p:grpSpPr>
        <p:sp>
          <p:nvSpPr>
            <p:cNvPr id="186370" name="Text Box 3"/>
            <p:cNvSpPr txBox="1">
              <a:spLocks noChangeArrowheads="1"/>
            </p:cNvSpPr>
            <p:nvPr/>
          </p:nvSpPr>
          <p:spPr bwMode="auto">
            <a:xfrm>
              <a:off x="5429250" y="4786313"/>
              <a:ext cx="16002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 err="1">
                  <a:solidFill>
                    <a:srgbClr val="FFFFFF"/>
                  </a:solidFill>
                </a:rPr>
                <a:t>system</a:t>
              </a:r>
              <a:r>
                <a:rPr lang="de-DE" sz="1200" dirty="0">
                  <a:solidFill>
                    <a:srgbClr val="FFFFFF"/>
                  </a:solidFill>
                </a:rPr>
                <a:t>/</a:t>
              </a:r>
              <a:r>
                <a:rPr lang="de-DE" sz="1200" dirty="0" err="1">
                  <a:solidFill>
                    <a:srgbClr val="FFFFFF"/>
                  </a:solidFill>
                </a:rPr>
                <a:t>service</a:t>
              </a:r>
              <a:endParaRPr lang="de-DE" sz="2400" dirty="0">
                <a:solidFill>
                  <a:srgbClr val="FFFFFF"/>
                </a:solidFill>
              </a:endParaRPr>
            </a:p>
          </p:txBody>
        </p:sp>
        <p:sp>
          <p:nvSpPr>
            <p:cNvPr id="186371" name="Text Box 4"/>
            <p:cNvSpPr txBox="1">
              <a:spLocks noChangeArrowheads="1"/>
            </p:cNvSpPr>
            <p:nvPr/>
          </p:nvSpPr>
          <p:spPr bwMode="auto">
            <a:xfrm>
              <a:off x="4400550" y="4786313"/>
              <a:ext cx="5715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>
                  <a:solidFill>
                    <a:srgbClr val="FFFFFF"/>
                  </a:solidFill>
                </a:rPr>
                <a:t>HCI</a:t>
              </a:r>
              <a:endParaRPr lang="de-DE" sz="2400" dirty="0">
                <a:solidFill>
                  <a:srgbClr val="FFFFFF"/>
                </a:solidFill>
              </a:endParaRPr>
            </a:p>
          </p:txBody>
        </p:sp>
        <p:sp>
          <p:nvSpPr>
            <p:cNvPr id="186372" name="Text Box 5"/>
            <p:cNvSpPr txBox="1">
              <a:spLocks noChangeArrowheads="1"/>
            </p:cNvSpPr>
            <p:nvPr/>
          </p:nvSpPr>
          <p:spPr bwMode="auto">
            <a:xfrm>
              <a:off x="3371850" y="4786313"/>
              <a:ext cx="571500" cy="3429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>
                  <a:solidFill>
                    <a:srgbClr val="FFFF00"/>
                  </a:solidFill>
                </a:rPr>
                <a:t>AT</a:t>
              </a:r>
              <a:endParaRPr lang="de-DE" sz="2400" dirty="0">
                <a:solidFill>
                  <a:srgbClr val="FFFF00"/>
                </a:solidFill>
              </a:endParaRPr>
            </a:p>
          </p:txBody>
        </p:sp>
        <p:sp>
          <p:nvSpPr>
            <p:cNvPr id="186373" name="Line 6"/>
            <p:cNvSpPr>
              <a:spLocks noChangeShapeType="1"/>
            </p:cNvSpPr>
            <p:nvPr/>
          </p:nvSpPr>
          <p:spPr bwMode="auto">
            <a:xfrm>
              <a:off x="39433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6374" name="Line 7"/>
            <p:cNvSpPr>
              <a:spLocks noChangeShapeType="1"/>
            </p:cNvSpPr>
            <p:nvPr/>
          </p:nvSpPr>
          <p:spPr bwMode="auto">
            <a:xfrm>
              <a:off x="49720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6375" name="Text Box 8"/>
            <p:cNvSpPr txBox="1">
              <a:spLocks noChangeArrowheads="1"/>
            </p:cNvSpPr>
            <p:nvPr/>
          </p:nvSpPr>
          <p:spPr bwMode="auto">
            <a:xfrm>
              <a:off x="2114550" y="4786313"/>
              <a:ext cx="8001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 err="1">
                  <a:solidFill>
                    <a:srgbClr val="FFFFFF"/>
                  </a:solidFill>
                </a:rPr>
                <a:t>user</a:t>
              </a:r>
              <a:endParaRPr lang="de-DE" sz="1200" dirty="0">
                <a:solidFill>
                  <a:srgbClr val="FFFFFF"/>
                </a:solidFill>
              </a:endParaRPr>
            </a:p>
            <a:p>
              <a:pPr algn="ctr"/>
              <a:endParaRPr lang="de-DE" sz="1200" dirty="0">
                <a:solidFill>
                  <a:srgbClr val="FFFFFF"/>
                </a:solidFill>
              </a:endParaRPr>
            </a:p>
          </p:txBody>
        </p:sp>
        <p:sp>
          <p:nvSpPr>
            <p:cNvPr id="186376" name="Line 9"/>
            <p:cNvSpPr>
              <a:spLocks noChangeShapeType="1"/>
            </p:cNvSpPr>
            <p:nvPr/>
          </p:nvSpPr>
          <p:spPr bwMode="auto">
            <a:xfrm>
              <a:off x="29146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6377" name="Line 11"/>
            <p:cNvSpPr>
              <a:spLocks noChangeShapeType="1"/>
            </p:cNvSpPr>
            <p:nvPr/>
          </p:nvSpPr>
          <p:spPr bwMode="auto">
            <a:xfrm>
              <a:off x="271463" y="5886450"/>
              <a:ext cx="86423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4071938" y="4214813"/>
              <a:ext cx="142875" cy="1670050"/>
            </a:xfrm>
            <a:prstGeom prst="rect">
              <a:avLst/>
            </a:prstGeom>
            <a:gradFill rotWithShape="1">
              <a:gsLst>
                <a:gs pos="0">
                  <a:srgbClr val="F64F04"/>
                </a:gs>
                <a:gs pos="50000">
                  <a:schemeClr val="bg1"/>
                </a:gs>
                <a:gs pos="100000">
                  <a:srgbClr val="F64F04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6379" name="Text Box 10"/>
          <p:cNvSpPr txBox="1">
            <a:spLocks noChangeArrowheads="1"/>
          </p:cNvSpPr>
          <p:nvPr/>
        </p:nvSpPr>
        <p:spPr bwMode="auto">
          <a:xfrm>
            <a:off x="1" y="281986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de-AT" sz="2000" dirty="0"/>
              <a:t>Digitale (</a:t>
            </a:r>
            <a:r>
              <a:rPr lang="de-AT" sz="2000" dirty="0">
                <a:solidFill>
                  <a:schemeClr val="bg1"/>
                </a:solidFill>
              </a:rPr>
              <a:t>Software / Web / Dokumente / </a:t>
            </a:r>
            <a:r>
              <a:rPr lang="en-GB" sz="2000" dirty="0">
                <a:solidFill>
                  <a:schemeClr val="bg1"/>
                </a:solidFill>
              </a:rPr>
              <a:t>embedded</a:t>
            </a:r>
            <a:r>
              <a:rPr lang="de-AT" sz="2000" dirty="0">
                <a:solidFill>
                  <a:schemeClr val="bg1"/>
                </a:solidFill>
              </a:rPr>
              <a:t> / game / VR / AR/ XR …</a:t>
            </a:r>
            <a:r>
              <a:rPr lang="de-AT" sz="2000" dirty="0"/>
              <a:t>) Barrierefreiheit</a:t>
            </a:r>
          </a:p>
          <a:p>
            <a:endParaRPr lang="de-AT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2751184" y="3760852"/>
            <a:ext cx="668965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1600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2000" b="1" dirty="0"/>
              <a:t>Umsetzung und Monitoring (nicht nur im </a:t>
            </a:r>
            <a:r>
              <a:rPr lang="de-AT" sz="2000" b="1" dirty="0" err="1"/>
              <a:t>öff</a:t>
            </a:r>
            <a:r>
              <a:rPr lang="de-AT" sz="2000" b="1" dirty="0"/>
              <a:t>. Bereich)</a:t>
            </a:r>
            <a:endParaRPr lang="de-AT" sz="2000" b="1" dirty="0">
              <a:solidFill>
                <a:srgbClr val="FFFFFF"/>
              </a:solidFill>
            </a:endParaRPr>
          </a:p>
        </p:txBody>
      </p:sp>
      <p:pic>
        <p:nvPicPr>
          <p:cNvPr id="18" name="Picture 3" descr="logo vision impairment">
            <a:extLst>
              <a:ext uri="{FF2B5EF4-FFF2-40B4-BE49-F238E27FC236}">
                <a16:creationId xmlns:a16="http://schemas.microsoft.com/office/drawing/2014/main" id="{DD44EADD-124C-F848-8DB8-BE5A467C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270" y="1984096"/>
            <a:ext cx="839410" cy="839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4" descr="logo hearing impairment">
            <a:extLst>
              <a:ext uri="{FF2B5EF4-FFF2-40B4-BE49-F238E27FC236}">
                <a16:creationId xmlns:a16="http://schemas.microsoft.com/office/drawing/2014/main" id="{11C4B238-6E8F-3E4C-9E00-014BFE2A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0678" y="1980931"/>
            <a:ext cx="839503" cy="839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5" descr="logo motor disabilites">
            <a:extLst>
              <a:ext uri="{FF2B5EF4-FFF2-40B4-BE49-F238E27FC236}">
                <a16:creationId xmlns:a16="http://schemas.microsoft.com/office/drawing/2014/main" id="{57E2BFC1-F13D-B249-AA88-04A4B1BA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6320" y="1982859"/>
            <a:ext cx="839503" cy="839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6" descr="logo learning disabilities">
            <a:extLst>
              <a:ext uri="{FF2B5EF4-FFF2-40B4-BE49-F238E27FC236}">
                <a16:creationId xmlns:a16="http://schemas.microsoft.com/office/drawing/2014/main" id="{9F6C3B3E-A444-7F44-984D-111F300C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0478" y="1982859"/>
            <a:ext cx="839502" cy="839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logo AAC">
            <a:extLst>
              <a:ext uri="{FF2B5EF4-FFF2-40B4-BE49-F238E27FC236}">
                <a16:creationId xmlns:a16="http://schemas.microsoft.com/office/drawing/2014/main" id="{206C8162-6884-AB47-B8D6-97E68D195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016" y="1976952"/>
            <a:ext cx="837681" cy="837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0B396B42-B13F-45A4-AFA5-4F8BA98815A1}"/>
              </a:ext>
            </a:extLst>
          </p:cNvPr>
          <p:cNvSpPr txBox="1"/>
          <p:nvPr/>
        </p:nvSpPr>
        <p:spPr>
          <a:xfrm rot="21244633">
            <a:off x="688286" y="4747398"/>
            <a:ext cx="114005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3200" b="1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2000" dirty="0">
                <a:solidFill>
                  <a:schemeClr val="bg1"/>
                </a:solidFill>
              </a:rPr>
              <a:t>Bildung</a:t>
            </a:r>
          </a:p>
        </p:txBody>
      </p:sp>
      <p:pic>
        <p:nvPicPr>
          <p:cNvPr id="25" name="Picture 2" descr="ZOOM Cloud Meetings: Amazon.de: Apps für Android">
            <a:extLst>
              <a:ext uri="{FF2B5EF4-FFF2-40B4-BE49-F238E27FC236}">
                <a16:creationId xmlns:a16="http://schemas.microsoft.com/office/drawing/2014/main" id="{D4185CF3-6F6B-091D-FA7E-45505645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7" y="191868"/>
            <a:ext cx="602041" cy="602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kype - Alemannische Wikipedia">
            <a:extLst>
              <a:ext uri="{FF2B5EF4-FFF2-40B4-BE49-F238E27FC236}">
                <a16:creationId xmlns:a16="http://schemas.microsoft.com/office/drawing/2014/main" id="{57FC49AC-07C9-5AC0-2E3D-521259E6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387" y="191931"/>
            <a:ext cx="598051" cy="601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Logo Teams">
            <a:extLst>
              <a:ext uri="{FF2B5EF4-FFF2-40B4-BE49-F238E27FC236}">
                <a16:creationId xmlns:a16="http://schemas.microsoft.com/office/drawing/2014/main" id="{A96D56A7-ED20-C441-4B7F-446289497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712" y="191345"/>
            <a:ext cx="648167" cy="601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Jitsi Meet - Sichere Videokonferenzen - Honicon">
            <a:extLst>
              <a:ext uri="{FF2B5EF4-FFF2-40B4-BE49-F238E27FC236}">
                <a16:creationId xmlns:a16="http://schemas.microsoft.com/office/drawing/2014/main" id="{7F7660AF-6134-3D9E-CF11-09050E90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28" y="190759"/>
            <a:ext cx="602041" cy="602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Video Conferencing, Online Meetings, Screen Share | Cisco Webex">
            <a:extLst>
              <a:ext uri="{FF2B5EF4-FFF2-40B4-BE49-F238E27FC236}">
                <a16:creationId xmlns:a16="http://schemas.microsoft.com/office/drawing/2014/main" id="{2D9202D7-5999-F62B-B529-76C35BDEC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9591" r="8441" b="9277"/>
          <a:stretch/>
        </p:blipFill>
        <p:spPr bwMode="auto">
          <a:xfrm>
            <a:off x="2096523" y="190822"/>
            <a:ext cx="613395" cy="602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Google Hangouts – Wikipedia">
            <a:extLst>
              <a:ext uri="{FF2B5EF4-FFF2-40B4-BE49-F238E27FC236}">
                <a16:creationId xmlns:a16="http://schemas.microsoft.com/office/drawing/2014/main" id="{5B4FDA12-AF71-5A2F-9540-68E35FED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670" y="190885"/>
            <a:ext cx="602041" cy="602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WhatsApp – Wikipedia">
            <a:extLst>
              <a:ext uri="{FF2B5EF4-FFF2-40B4-BE49-F238E27FC236}">
                <a16:creationId xmlns:a16="http://schemas.microsoft.com/office/drawing/2014/main" id="{EF58A9CF-7830-B3AC-02D0-28BF1270B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5558" r="5307" b="6858"/>
          <a:stretch/>
        </p:blipFill>
        <p:spPr bwMode="auto">
          <a:xfrm>
            <a:off x="2907007" y="190948"/>
            <a:ext cx="602900" cy="602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ntegration von TeamViewer in Microsoft Teams - com! professional">
            <a:extLst>
              <a:ext uri="{FF2B5EF4-FFF2-40B4-BE49-F238E27FC236}">
                <a16:creationId xmlns:a16="http://schemas.microsoft.com/office/drawing/2014/main" id="{CE5FBFFE-1692-F534-1230-9EF68D57F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r="24235"/>
          <a:stretch/>
        </p:blipFill>
        <p:spPr bwMode="auto">
          <a:xfrm>
            <a:off x="8513888" y="191868"/>
            <a:ext cx="591481" cy="602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7" descr="logo PDF_Creator">
            <a:extLst>
              <a:ext uri="{FF2B5EF4-FFF2-40B4-BE49-F238E27FC236}">
                <a16:creationId xmlns:a16="http://schemas.microsoft.com/office/drawing/2014/main" id="{0894F91F-74A6-0A8B-ABAA-3E61829F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59050" y="1222925"/>
            <a:ext cx="973551" cy="65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9" descr="open office logog">
            <a:extLst>
              <a:ext uri="{FF2B5EF4-FFF2-40B4-BE49-F238E27FC236}">
                <a16:creationId xmlns:a16="http://schemas.microsoft.com/office/drawing/2014/main" id="{69F305C8-18A5-00AE-71C0-E2A6AC38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04250" y="1223368"/>
            <a:ext cx="1652838" cy="65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13" descr="excell logo">
            <a:extLst>
              <a:ext uri="{FF2B5EF4-FFF2-40B4-BE49-F238E27FC236}">
                <a16:creationId xmlns:a16="http://schemas.microsoft.com/office/drawing/2014/main" id="{4D5C39E9-3F6C-1673-AF8B-A3D0C58A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02041" y="1285857"/>
            <a:ext cx="526622" cy="526622"/>
          </a:xfrm>
          <a:prstGeom prst="rect">
            <a:avLst/>
          </a:prstGeom>
          <a:noFill/>
        </p:spPr>
      </p:pic>
      <p:pic>
        <p:nvPicPr>
          <p:cNvPr id="37" name="Picture 11" descr="ppt logo">
            <a:extLst>
              <a:ext uri="{FF2B5EF4-FFF2-40B4-BE49-F238E27FC236}">
                <a16:creationId xmlns:a16="http://schemas.microsoft.com/office/drawing/2014/main" id="{5059C265-A5E9-29E1-6BE5-00DE7E47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69217" y="1285857"/>
            <a:ext cx="526622" cy="526622"/>
          </a:xfrm>
          <a:prstGeom prst="rect">
            <a:avLst/>
          </a:prstGeom>
          <a:noFill/>
        </p:spPr>
      </p:pic>
      <p:pic>
        <p:nvPicPr>
          <p:cNvPr id="38" name="Picture 6" descr="Logo Word">
            <a:extLst>
              <a:ext uri="{FF2B5EF4-FFF2-40B4-BE49-F238E27FC236}">
                <a16:creationId xmlns:a16="http://schemas.microsoft.com/office/drawing/2014/main" id="{3ABE56E7-9A7F-3BD6-5AE0-56D6CEF0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1982" y="1285828"/>
            <a:ext cx="526680" cy="526680"/>
          </a:xfrm>
          <a:prstGeom prst="rect">
            <a:avLst/>
          </a:prstGeom>
          <a:noFill/>
        </p:spPr>
      </p:pic>
      <p:pic>
        <p:nvPicPr>
          <p:cNvPr id="39" name="Picture 25" descr="CMS">
            <a:extLst>
              <a:ext uri="{FF2B5EF4-FFF2-40B4-BE49-F238E27FC236}">
                <a16:creationId xmlns:a16="http://schemas.microsoft.com/office/drawing/2014/main" id="{9C322FCD-854E-A828-B3D4-94906AEE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21786" y="1223368"/>
            <a:ext cx="798244" cy="65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3" descr="collection of web browsers">
            <a:extLst>
              <a:ext uri="{FF2B5EF4-FFF2-40B4-BE49-F238E27FC236}">
                <a16:creationId xmlns:a16="http://schemas.microsoft.com/office/drawing/2014/main" id="{2706C9EC-A554-E877-6CE0-DAED0A25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60661" y="1223368"/>
            <a:ext cx="1022510" cy="65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Bild 2" descr="email">
            <a:extLst>
              <a:ext uri="{FF2B5EF4-FFF2-40B4-BE49-F238E27FC236}">
                <a16:creationId xmlns:a16="http://schemas.microsoft.com/office/drawing/2014/main" id="{223F2826-6D00-2BC6-E1B9-D8C2B3DB5CE4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859096" y="1223368"/>
            <a:ext cx="637247" cy="65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17" descr="html">
            <a:extLst>
              <a:ext uri="{FF2B5EF4-FFF2-40B4-BE49-F238E27FC236}">
                <a16:creationId xmlns:a16="http://schemas.microsoft.com/office/drawing/2014/main" id="{85009670-7256-8CB2-88F1-4C251A526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13760" y="1223368"/>
            <a:ext cx="869081" cy="65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" descr="logo moodle">
            <a:extLst>
              <a:ext uri="{FF2B5EF4-FFF2-40B4-BE49-F238E27FC236}">
                <a16:creationId xmlns:a16="http://schemas.microsoft.com/office/drawing/2014/main" id="{D2939988-FDFF-2FCC-3FD8-D105A4B4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786933" y="1222925"/>
            <a:ext cx="1862204" cy="59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10" descr="logo blackboard">
            <a:extLst>
              <a:ext uri="{FF2B5EF4-FFF2-40B4-BE49-F238E27FC236}">
                <a16:creationId xmlns:a16="http://schemas.microsoft.com/office/drawing/2014/main" id="{CD6523AA-6EFC-B127-F627-8F4813EA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188088" y="1223368"/>
            <a:ext cx="651599" cy="65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10" descr="finger">
            <a:extLst>
              <a:ext uri="{FF2B5EF4-FFF2-40B4-BE49-F238E27FC236}">
                <a16:creationId xmlns:a16="http://schemas.microsoft.com/office/drawing/2014/main" id="{75D75543-B784-526C-8DE0-84DB0E18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778" y="4279674"/>
            <a:ext cx="2641279" cy="2548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158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8285D9-C6FF-E44C-A4DB-51CFAE3B0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850" y="1105046"/>
            <a:ext cx="10363200" cy="1470025"/>
          </a:xfrm>
        </p:spPr>
        <p:txBody>
          <a:bodyPr/>
          <a:lstStyle/>
          <a:p>
            <a:r>
              <a:rPr lang="de-DE" dirty="0"/>
              <a:t>HCI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3600630" y="6092825"/>
            <a:ext cx="5676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altLang="de-DE" sz="2000" b="1">
                <a:solidFill>
                  <a:srgbClr val="FFFF00"/>
                </a:solidFill>
              </a:rPr>
              <a:t>5) “F</a:t>
            </a:r>
            <a:r>
              <a:rPr lang="de-AT" sz="2000" b="1">
                <a:solidFill>
                  <a:srgbClr val="FFFF00"/>
                </a:solidFill>
              </a:rPr>
              <a:t>uture / non-classical HCI” – barrierefrei!</a:t>
            </a:r>
          </a:p>
        </p:txBody>
      </p:sp>
      <p:sp>
        <p:nvSpPr>
          <p:cNvPr id="204809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463" y="5886450"/>
            <a:ext cx="86423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12" name="Text Box 3"/>
          <p:cNvSpPr txBox="1">
            <a:spLocks noChangeArrowheads="1"/>
          </p:cNvSpPr>
          <p:nvPr/>
        </p:nvSpPr>
        <p:spPr bwMode="auto">
          <a:xfrm>
            <a:off x="4723858" y="3861048"/>
            <a:ext cx="2339102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„mouse &amp; keyboard</a:t>
            </a:r>
            <a:r>
              <a:rPr lang="en-US" altLang="ja-JP">
                <a:solidFill>
                  <a:srgbClr val="FFFFFF"/>
                </a:solidFill>
              </a:rPr>
              <a:t>“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1" name="Picture 5" descr="wearable interface - ja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988" y="720526"/>
            <a:ext cx="3021012" cy="328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698210" y="3851756"/>
            <a:ext cx="2364750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„touch &amp; mobile</a:t>
            </a:r>
            <a:r>
              <a:rPr lang="en-US" altLang="ja-JP" dirty="0">
                <a:solidFill>
                  <a:srgbClr val="FFFFFF"/>
                </a:solidFill>
              </a:rPr>
              <a:t>“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894609" y="3789040"/>
            <a:ext cx="3888431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   „body near/implant and wearable</a:t>
            </a:r>
            <a:r>
              <a:rPr lang="en-US" altLang="ja-JP" dirty="0">
                <a:solidFill>
                  <a:srgbClr val="FFFFFF"/>
                </a:solidFill>
              </a:rPr>
              <a:t>“     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uppieren 24" descr="the context of AT and eAccessibility:&#10;user interaction with personal AT&#10;AT interacts with HCI what demands eAccessinility&#10;HCI interaction with all systems and services if accessinle&#10;All this is embeded in the context of Usability"/>
          <p:cNvGrpSpPr/>
          <p:nvPr/>
        </p:nvGrpSpPr>
        <p:grpSpPr>
          <a:xfrm>
            <a:off x="2205038" y="4221163"/>
            <a:ext cx="6348412" cy="1670050"/>
            <a:chOff x="681038" y="4221163"/>
            <a:chExt cx="6348412" cy="1670050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284663" y="4221163"/>
              <a:ext cx="865187" cy="1670050"/>
            </a:xfrm>
            <a:prstGeom prst="rect">
              <a:avLst/>
            </a:prstGeom>
            <a:gradFill rotWithShape="1">
              <a:gsLst>
                <a:gs pos="0">
                  <a:srgbClr val="F64F04"/>
                </a:gs>
                <a:gs pos="50000">
                  <a:schemeClr val="bg1"/>
                </a:gs>
                <a:gs pos="100000">
                  <a:srgbClr val="F64F04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4802" name="Text Box 3"/>
            <p:cNvSpPr txBox="1">
              <a:spLocks noChangeArrowheads="1"/>
            </p:cNvSpPr>
            <p:nvPr/>
          </p:nvSpPr>
          <p:spPr bwMode="auto">
            <a:xfrm>
              <a:off x="5429250" y="4814888"/>
              <a:ext cx="16002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 err="1">
                  <a:solidFill>
                    <a:srgbClr val="FFFFFF"/>
                  </a:solidFill>
                </a:rPr>
                <a:t>system</a:t>
              </a:r>
              <a:r>
                <a:rPr lang="de-DE" sz="1200" dirty="0">
                  <a:solidFill>
                    <a:srgbClr val="FFFFFF"/>
                  </a:solidFill>
                </a:rPr>
                <a:t>/</a:t>
              </a:r>
              <a:r>
                <a:rPr lang="de-DE" sz="1200" dirty="0" err="1">
                  <a:solidFill>
                    <a:srgbClr val="FFFFFF"/>
                  </a:solidFill>
                </a:rPr>
                <a:t>service</a:t>
              </a:r>
              <a:endParaRPr lang="de-DE" sz="2400" dirty="0">
                <a:solidFill>
                  <a:srgbClr val="FFFFFF"/>
                </a:solidFill>
              </a:endParaRPr>
            </a:p>
          </p:txBody>
        </p:sp>
        <p:sp>
          <p:nvSpPr>
            <p:cNvPr id="204803" name="Text Box 4"/>
            <p:cNvSpPr txBox="1">
              <a:spLocks noChangeArrowheads="1"/>
            </p:cNvSpPr>
            <p:nvPr/>
          </p:nvSpPr>
          <p:spPr bwMode="auto">
            <a:xfrm>
              <a:off x="4400550" y="4786313"/>
              <a:ext cx="571500" cy="342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>
                  <a:solidFill>
                    <a:srgbClr val="000000"/>
                  </a:solidFill>
                </a:rPr>
                <a:t>HCI</a:t>
              </a:r>
              <a:endParaRPr lang="de-DE" sz="2400" dirty="0">
                <a:solidFill>
                  <a:srgbClr val="000000"/>
                </a:solidFill>
              </a:endParaRPr>
            </a:p>
          </p:txBody>
        </p:sp>
        <p:sp>
          <p:nvSpPr>
            <p:cNvPr id="204804" name="Text Box 5"/>
            <p:cNvSpPr txBox="1">
              <a:spLocks noChangeArrowheads="1"/>
            </p:cNvSpPr>
            <p:nvPr/>
          </p:nvSpPr>
          <p:spPr bwMode="auto">
            <a:xfrm>
              <a:off x="3371850" y="4786313"/>
              <a:ext cx="571500" cy="3429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>
                  <a:solidFill>
                    <a:srgbClr val="FFFF00"/>
                  </a:solidFill>
                </a:rPr>
                <a:t>AT</a:t>
              </a:r>
              <a:endParaRPr lang="de-DE" sz="2400">
                <a:solidFill>
                  <a:srgbClr val="FFFF00"/>
                </a:solidFill>
              </a:endParaRPr>
            </a:p>
          </p:txBody>
        </p:sp>
        <p:sp>
          <p:nvSpPr>
            <p:cNvPr id="204805" name="Line 6"/>
            <p:cNvSpPr>
              <a:spLocks noChangeShapeType="1"/>
            </p:cNvSpPr>
            <p:nvPr/>
          </p:nvSpPr>
          <p:spPr bwMode="auto">
            <a:xfrm>
              <a:off x="39433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06" name="Line 7"/>
            <p:cNvSpPr>
              <a:spLocks noChangeShapeType="1"/>
            </p:cNvSpPr>
            <p:nvPr/>
          </p:nvSpPr>
          <p:spPr bwMode="auto">
            <a:xfrm>
              <a:off x="4976813" y="4941168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07" name="Text Box 8"/>
            <p:cNvSpPr txBox="1">
              <a:spLocks noChangeArrowheads="1"/>
            </p:cNvSpPr>
            <p:nvPr/>
          </p:nvSpPr>
          <p:spPr bwMode="auto">
            <a:xfrm>
              <a:off x="2114550" y="4786313"/>
              <a:ext cx="8001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 err="1">
                  <a:solidFill>
                    <a:srgbClr val="FFFFFF"/>
                  </a:solidFill>
                </a:rPr>
                <a:t>user</a:t>
              </a:r>
              <a:endParaRPr lang="de-DE" sz="1200" dirty="0">
                <a:solidFill>
                  <a:srgbClr val="FFFFFF"/>
                </a:solidFill>
              </a:endParaRPr>
            </a:p>
            <a:p>
              <a:pPr algn="ctr"/>
              <a:endParaRPr lang="de-DE" sz="2400" dirty="0">
                <a:solidFill>
                  <a:srgbClr val="FFFFFF"/>
                </a:solidFill>
              </a:endParaRPr>
            </a:p>
          </p:txBody>
        </p:sp>
        <p:sp>
          <p:nvSpPr>
            <p:cNvPr id="204808" name="Line 9"/>
            <p:cNvSpPr>
              <a:spLocks noChangeShapeType="1"/>
            </p:cNvSpPr>
            <p:nvPr/>
          </p:nvSpPr>
          <p:spPr bwMode="auto">
            <a:xfrm>
              <a:off x="29146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18" name="Rectangle 14"/>
            <p:cNvSpPr>
              <a:spLocks noChangeArrowheads="1"/>
            </p:cNvSpPr>
            <p:nvPr/>
          </p:nvSpPr>
          <p:spPr bwMode="auto">
            <a:xfrm>
              <a:off x="681038" y="4583113"/>
              <a:ext cx="288925" cy="3587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A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2" name="Picture 6" descr="http://www.dvice.com/sites/dvice/files/styles/media_gallery_image/public/images/lockheed1-thumb-550xauto-56026.jpg?itok=t5sDB5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648" y="1416442"/>
            <a:ext cx="3312368" cy="2300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081964" y="3779748"/>
            <a:ext cx="1620957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 „VR/AR</a:t>
            </a:r>
            <a:r>
              <a:rPr lang="en-US" altLang="ja-JP" dirty="0">
                <a:solidFill>
                  <a:srgbClr val="FFFFFF"/>
                </a:solidFill>
              </a:rPr>
              <a:t>“    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18818" name="Picture 2" descr="http://tmg-trackr.media.mit.edu:8020/SuperContainer/RawData/Projects/2011-Recompose/Recompose%20Pictures/4423?width=7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980" y="1484784"/>
            <a:ext cx="3397052" cy="226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51380" y="3789040"/>
            <a:ext cx="1723549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 „tangible</a:t>
            </a:r>
            <a:r>
              <a:rPr lang="en-US" altLang="ja-JP" dirty="0">
                <a:solidFill>
                  <a:srgbClr val="FFFFFF"/>
                </a:solidFill>
              </a:rPr>
              <a:t>“  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 rot="20713397">
            <a:off x="293358" y="3290080"/>
            <a:ext cx="387798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AT" sz="2800" b="1">
                <a:solidFill>
                  <a:srgbClr val="FFFF00"/>
                </a:solidFill>
              </a:rPr>
              <a:t>Seien wir auf der Hut!</a:t>
            </a:r>
          </a:p>
        </p:txBody>
      </p:sp>
      <p:pic>
        <p:nvPicPr>
          <p:cNvPr id="470018" name="Picture 2" descr="Bildergebnis für mouse and keyboard"/>
          <p:cNvPicPr>
            <a:picLocks noChangeAspect="1" noChangeArrowheads="1"/>
          </p:cNvPicPr>
          <p:nvPr/>
        </p:nvPicPr>
        <p:blipFill>
          <a:blip r:embed="rId6" cstate="print"/>
          <a:srcRect l="5040" r="25661" b="16841"/>
          <a:stretch>
            <a:fillRect/>
          </a:stretch>
        </p:blipFill>
        <p:spPr bwMode="auto">
          <a:xfrm>
            <a:off x="4452670" y="1268760"/>
            <a:ext cx="297033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0020" name="Picture 4" descr="Bildergebnis für touch and mobi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1418" y="908720"/>
            <a:ext cx="2443550" cy="3312368"/>
          </a:xfrm>
          <a:prstGeom prst="rect">
            <a:avLst/>
          </a:prstGeom>
          <a:noFill/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1F360E72-F9A9-4293-B1BE-9EBD52EE9E62}"/>
              </a:ext>
            </a:extLst>
          </p:cNvPr>
          <p:cNvSpPr txBox="1"/>
          <p:nvPr/>
        </p:nvSpPr>
        <p:spPr>
          <a:xfrm>
            <a:off x="8909050" y="4573042"/>
            <a:ext cx="3102132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3200" b="1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2800" dirty="0">
                <a:solidFill>
                  <a:schemeClr val="bg1"/>
                </a:solidFill>
              </a:rPr>
              <a:t>Kooperation:</a:t>
            </a:r>
          </a:p>
          <a:p>
            <a:r>
              <a:rPr lang="de-AT" sz="1600" dirty="0">
                <a:solidFill>
                  <a:schemeClr val="bg1"/>
                </a:solidFill>
              </a:rPr>
              <a:t>„Du musst nicht alles selbst!“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B9DE66D-9ACB-41EC-BF92-D58F325840EA}"/>
              </a:ext>
            </a:extLst>
          </p:cNvPr>
          <p:cNvSpPr txBox="1"/>
          <p:nvPr/>
        </p:nvSpPr>
        <p:spPr>
          <a:xfrm rot="938742">
            <a:off x="8408807" y="3317686"/>
            <a:ext cx="3342583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AT" sz="2800" b="1" dirty="0">
                <a:solidFill>
                  <a:srgbClr val="FFFF00"/>
                </a:solidFill>
              </a:rPr>
              <a:t>Chancen &amp; Risken</a:t>
            </a:r>
          </a:p>
        </p:txBody>
      </p:sp>
    </p:spTree>
    <p:extLst>
      <p:ext uri="{BB962C8B-B14F-4D97-AF65-F5344CB8AC3E}">
        <p14:creationId xmlns:p14="http://schemas.microsoft.com/office/powerpoint/2010/main" val="30041694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27F3D-590C-8D47-907C-3CA8E0F65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22213" y="3746675"/>
            <a:ext cx="10363200" cy="1470025"/>
          </a:xfrm>
        </p:spPr>
        <p:txBody>
          <a:bodyPr/>
          <a:lstStyle/>
          <a:p>
            <a:r>
              <a:rPr lang="de-DE" dirty="0" err="1"/>
              <a:t>Interoperability</a:t>
            </a:r>
            <a:endParaRPr lang="de-DE" dirty="0"/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3664304" y="6000750"/>
            <a:ext cx="61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2000" b="1" dirty="0">
                <a:solidFill>
                  <a:srgbClr val="FFFF00"/>
                </a:solidFill>
              </a:rPr>
              <a:t>6. Standards: Interoperabilität (Personalisierung)</a:t>
            </a:r>
            <a:endParaRPr lang="de-AT" sz="2000" dirty="0">
              <a:solidFill>
                <a:srgbClr val="FFFF00"/>
              </a:solidFill>
            </a:endParaRPr>
          </a:p>
        </p:txBody>
      </p:sp>
      <p:grpSp>
        <p:nvGrpSpPr>
          <p:cNvPr id="18" name="Gruppieren 17" descr="the context of AT and eAccessibility:&#10;user interaction with personal AT&#10;AT interacts with HCI what demands eAccessinility&#10;HCI interaction with all systems and services if accessinle&#10;All this is embeded in the context of Usability"/>
          <p:cNvGrpSpPr/>
          <p:nvPr/>
        </p:nvGrpSpPr>
        <p:grpSpPr>
          <a:xfrm>
            <a:off x="1815712" y="4205636"/>
            <a:ext cx="8642350" cy="1671637"/>
            <a:chOff x="301607" y="4214813"/>
            <a:chExt cx="8642350" cy="1671637"/>
          </a:xfrm>
        </p:grpSpPr>
        <p:sp>
          <p:nvSpPr>
            <p:cNvPr id="206850" name="Text Box 3"/>
            <p:cNvSpPr txBox="1">
              <a:spLocks noChangeArrowheads="1"/>
            </p:cNvSpPr>
            <p:nvPr/>
          </p:nvSpPr>
          <p:spPr bwMode="auto">
            <a:xfrm>
              <a:off x="5429250" y="4786313"/>
              <a:ext cx="16002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 err="1">
                  <a:solidFill>
                    <a:srgbClr val="FFFFFF"/>
                  </a:solidFill>
                </a:rPr>
                <a:t>system</a:t>
              </a:r>
              <a:r>
                <a:rPr lang="de-DE" sz="1200" dirty="0">
                  <a:solidFill>
                    <a:srgbClr val="FFFFFF"/>
                  </a:solidFill>
                </a:rPr>
                <a:t>/</a:t>
              </a:r>
              <a:r>
                <a:rPr lang="de-DE" sz="1200" dirty="0" err="1">
                  <a:solidFill>
                    <a:srgbClr val="FFFFFF"/>
                  </a:solidFill>
                </a:rPr>
                <a:t>service</a:t>
              </a:r>
              <a:endParaRPr lang="de-DE" sz="2400" dirty="0">
                <a:solidFill>
                  <a:srgbClr val="FFFFFF"/>
                </a:solidFill>
              </a:endParaRPr>
            </a:p>
          </p:txBody>
        </p:sp>
        <p:sp>
          <p:nvSpPr>
            <p:cNvPr id="206851" name="Text Box 4"/>
            <p:cNvSpPr txBox="1">
              <a:spLocks noChangeArrowheads="1"/>
            </p:cNvSpPr>
            <p:nvPr/>
          </p:nvSpPr>
          <p:spPr bwMode="auto">
            <a:xfrm>
              <a:off x="4400550" y="4786313"/>
              <a:ext cx="5715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>
                  <a:solidFill>
                    <a:srgbClr val="FFFFFF"/>
                  </a:solidFill>
                </a:rPr>
                <a:t>HCI</a:t>
              </a:r>
              <a:endParaRPr lang="de-DE" sz="2400" dirty="0">
                <a:solidFill>
                  <a:srgbClr val="FFFFFF"/>
                </a:solidFill>
              </a:endParaRPr>
            </a:p>
          </p:txBody>
        </p:sp>
        <p:sp>
          <p:nvSpPr>
            <p:cNvPr id="206852" name="Text Box 5"/>
            <p:cNvSpPr txBox="1">
              <a:spLocks noChangeArrowheads="1"/>
            </p:cNvSpPr>
            <p:nvPr/>
          </p:nvSpPr>
          <p:spPr bwMode="auto">
            <a:xfrm>
              <a:off x="3371850" y="4786313"/>
              <a:ext cx="571500" cy="3429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>
                  <a:solidFill>
                    <a:srgbClr val="FFFF00"/>
                  </a:solidFill>
                </a:rPr>
                <a:t>AT</a:t>
              </a:r>
              <a:endParaRPr lang="de-DE" sz="2400" dirty="0">
                <a:solidFill>
                  <a:srgbClr val="FFFF00"/>
                </a:solidFill>
              </a:endParaRPr>
            </a:p>
          </p:txBody>
        </p:sp>
        <p:sp>
          <p:nvSpPr>
            <p:cNvPr id="206853" name="Line 6"/>
            <p:cNvSpPr>
              <a:spLocks noChangeShapeType="1"/>
            </p:cNvSpPr>
            <p:nvPr/>
          </p:nvSpPr>
          <p:spPr bwMode="auto">
            <a:xfrm>
              <a:off x="39433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854" name="Line 7"/>
            <p:cNvSpPr>
              <a:spLocks noChangeShapeType="1"/>
            </p:cNvSpPr>
            <p:nvPr/>
          </p:nvSpPr>
          <p:spPr bwMode="auto">
            <a:xfrm>
              <a:off x="49720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855" name="Text Box 8"/>
            <p:cNvSpPr txBox="1">
              <a:spLocks noChangeArrowheads="1"/>
            </p:cNvSpPr>
            <p:nvPr/>
          </p:nvSpPr>
          <p:spPr bwMode="auto">
            <a:xfrm>
              <a:off x="2114550" y="4786313"/>
              <a:ext cx="8001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 err="1">
                  <a:solidFill>
                    <a:srgbClr val="FFFFFF"/>
                  </a:solidFill>
                </a:rPr>
                <a:t>user</a:t>
              </a:r>
              <a:endParaRPr lang="de-DE" sz="1200" dirty="0">
                <a:solidFill>
                  <a:srgbClr val="FFFFFF"/>
                </a:solidFill>
              </a:endParaRPr>
            </a:p>
            <a:p>
              <a:pPr algn="ctr"/>
              <a:endParaRPr lang="de-DE" sz="1200" u="sng" dirty="0">
                <a:solidFill>
                  <a:srgbClr val="FFFFFF"/>
                </a:solidFill>
              </a:endParaRPr>
            </a:p>
          </p:txBody>
        </p:sp>
        <p:sp>
          <p:nvSpPr>
            <p:cNvPr id="206856" name="Line 9"/>
            <p:cNvSpPr>
              <a:spLocks noChangeShapeType="1"/>
            </p:cNvSpPr>
            <p:nvPr/>
          </p:nvSpPr>
          <p:spPr bwMode="auto">
            <a:xfrm>
              <a:off x="29146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857" name="Line 11"/>
            <p:cNvSpPr>
              <a:spLocks noChangeShapeType="1"/>
            </p:cNvSpPr>
            <p:nvPr/>
          </p:nvSpPr>
          <p:spPr bwMode="auto">
            <a:xfrm>
              <a:off x="301607" y="5886450"/>
              <a:ext cx="86423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2400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5143500" y="4214813"/>
              <a:ext cx="142875" cy="1670050"/>
            </a:xfrm>
            <a:prstGeom prst="rect">
              <a:avLst/>
            </a:prstGeom>
            <a:gradFill rotWithShape="1">
              <a:gsLst>
                <a:gs pos="0">
                  <a:srgbClr val="F64F04"/>
                </a:gs>
                <a:gs pos="50000">
                  <a:schemeClr val="bg1"/>
                </a:gs>
                <a:gs pos="100000">
                  <a:srgbClr val="F64F04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 u="sng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" name="Gruppieren 16" descr="symbol of integrating home devices"/>
          <p:cNvGrpSpPr/>
          <p:nvPr/>
        </p:nvGrpSpPr>
        <p:grpSpPr>
          <a:xfrm>
            <a:off x="1524001" y="0"/>
            <a:ext cx="10190163" cy="4071938"/>
            <a:chOff x="0" y="0"/>
            <a:chExt cx="10190163" cy="4071938"/>
          </a:xfrm>
        </p:grpSpPr>
        <p:sp>
          <p:nvSpPr>
            <p:cNvPr id="16" name="Rechteck 15"/>
            <p:cNvSpPr/>
            <p:nvPr/>
          </p:nvSpPr>
          <p:spPr>
            <a:xfrm>
              <a:off x="0" y="0"/>
              <a:ext cx="9286875" cy="4071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0686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63" y="0"/>
              <a:ext cx="5156200" cy="399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61" name="Picture 4" descr="phillips-42pfl9532-tv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6775" y="0"/>
              <a:ext cx="192722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62" name="Picture 5" descr="baby-tv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2428875"/>
              <a:ext cx="1531938" cy="121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63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86625" y="1928813"/>
              <a:ext cx="2903538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2818" name="AutoShape 2" descr="data:image/jpeg;base64,/9j/4AAQSkZJRgABAQAAAQABAAD/2wCEAAkGBxQSEhUUExQUFBQXGBoXFRcUGBQUFRgXFBcXFxQUFxQYHCggGholHBQUITEhJSkrLi4uFx8zODMsNygtLisBCgoKDg0OGxAQGiwkICQsLCwsLCwsLCwsLCwsLCwsLCwsLCwsLCwsLCwsLCwsLCwsLCwsLCwsLCwsLCwsLCwsLP/AABEIALcBFAMBEQACEQEDEQH/xAAbAAABBQEBAAAAAAAAAAAAAAACAAEDBgcFBP/EAEEQAAEDAgMGAwQIBQMDBQAAAAEAAhEDIQQSMQUGQVFhcSKBkRMyobEHQlJicsHR4SOCkqLwFTOyFmPxFCRDc8L/xAAaAQACAwEBAAAAAAAAAAAAAAAAAgEDBAUG/8QAOREAAgIAAwUGBQIEBwEBAAAAAAECEQMhMQQSQVFhInGBkaHwEzKxwdEF8RQjQuEzUmJygpKyosL/2gAMAwEAAhEDEQA/AMTp05W6GGVuVHrp0lpjAplInbTVqiVOROxqahGyUNUldjlimgsAtQMmF7JSLvAkWUUSAW8lO6xrBITbhIJU7gwwCncAFwUONEoAtRQ6ZGWKGhrIntVclY6YBYqZQG3gC1UywxrBIVDiSMkASAEoASAGQAkAOpAZQAkAJACQAkAJACQAkAdGnSXRjEzSkT5FbRVZNSpqRJSJGsU0I2TsIRQjBlSTQBugYaUyiFAFWKAwMq3cJFCNwLI8qihrFlUMLBclJQ2VQ0TYLoRukoiIlJQ+gxYkcSd4iLFW4jpkbmKicRkyMhZ5RGGVTRIkAJACUAMgBIASAEgBIASAEgBIASAEgDstC6yRhbJALpqE4E1MWUiPUJrVJDZKGooSwHCOP5KaJWZ5KmIvAdTvHOfgqviJSpSiXxw8raY76gBGoJkWBt1haJSjFrXO+DIUW0D7UXGa/UJo4sLcd7PqNuvWhmVAYAcD5qyONhydRkn4g4tZtErGpt4RsYjgkJ6gygkSEgBlFEjFqKJsAhK4koBwUboyAISOIwD2qicRkyEtWWaLEwC1UuIyYBCrkqJGSkiRYCUAJACQAlICQQJACQAkAJACQB3g1dlI51kjGKRGycNQkI2G2nCZIVyE+BAkDkOJPQJ6zSbBZkWKBP1S6xIs2CfPjqmxIco35ffiPh0uNHjrZpADXNjiCwcOKqnHFlKoxceqcV5l8d2rbT8yMlwI8ZHHxZCLWmZ+SifxItViV0e61l4rXoNUWvlvusF9j/us5mYue44KqbcWksWPPx8OBKz/AKGHmcQSchi/l36hXJ4jjvS3W/t39ULUU6VjUKhDo9nlB00BPXqq8Gc/iOPw6T7l+/gTOKcb3rDzyTYgj/AtWHJSk1TTXv3xF3aQbWLQoCthTb5qdwjiC1G4iRiLJKQcSJyhpFiALUj1GsQYq3qFidTVEyFIiLFmkiywHsVTQyZA5qrkixMjIVMkMMkJEgBIASAEpASkBIIEgBIASAEgCwgLtI5h6GMTJFbZM0HonUStsdrTyi/MacyVZGLXAG1zPJWx7W+85ogxDfEYnWeHFUz2nDhnKS8My6OBKXyp+OR58xfmLfaubpqGgmLnhEEJYyeJbjvtaa0n9KroW0oUpbqfmBSo2Lixsnm4nTmU2HgpxcpQjfVt+bzJlPOlJ+Q8XyAsYekE+hhS828OLjHu19aI/wBTTZI+dJpcyDaeVp5ymk53u3D6Xy48xVXKRG+hmB8FM8iD8+SSeB8VPsRb4ZjrE3Ws2RUqJuCwSLeBxBHrxVOFgSdpwWX+WVNeY8prXe80CGZSIbUvE6H/ADgr8OHwpJqE86vR/kN7eWbR6mu5fI/oumpRel+T/BU1RJ7O46qZUhN7Id1OLXsq2QpXmRZCqmPvIA01W5ZjKSG9mqnIN4NreVlW5WQ2Ko1VyYRZBUCqkWRIXhI0WIgcFTJFqZEWqtoewSFW4k2dXd3YT8W8tbYDUp8HB327dJGXatq+ClStsh23sl+GqZHeRRj4Pw2uTH2baVjRvRrVHOVBoEgBKQEpASCBIASAEgC1+wXcUTj75KKZCtjETeRIKYGp9eth8VZaQttngdBlpJxDvstgMBHONO55LI3GXZf8x8lovfWzQrWa7C5vV++gg5zTENc4ahga2mJ0aXm5PQJliSi6pNrgqUVfBt530XkDUZK7aT53ffX5JK5yk5nECRAtEwfCIuddCFdOW625PuXWtMs35CQ7SW6vfPPI8tSnJhrHkGJkawLe+fjCplHedRg2nV2uWnzP7FylSuUl77h3UzN2UwIny5GwBumlCSlThFLX+2ishSVfMyRlMTc0Q4aRBgcLzyn0VkN1PPcT4dEK5Ost6h6lDxC1MD++eGmieWHeJdQr/wCr8NO/kEZ9nV/Yanhi3SkGzr4/8kp8LCeH8uElevaCWIpayvwI30rHM2o3S4IdwiLEmEspdhqSnHqnfSsm3X7jKWapp+gmUBJ8TriYc2wjS8WgDRQ0k3U32lo1kq04Kq5A5utFlyZ64JLYgjiZ+Mcf/CsljNtVTXFlOSTsLJbqhzF3gS1VORNkVRgVUh4tkJCRossFpSEsTwoYJkDwq2ixEZCUcicFXJFiZG5qraGTInNSNDpl8+ix4mqOP7K3B+V95y9v/wAWL6Mf6UaQ8DuM/qm2hXg+Iv6e6xmuhWN3dgnEGT7o+Kq2fZ1PtS0NW2bZ8Hsx1PNt/ACjVyjSFG14cYSW6WbHjvGw95nNWU1iUgJSAkAJACQBojsP/ll6FI81vhU8PN06FlOh6tE6NJDiDDgAQ0+fG+iHbyWXXkLGa1enLmeOng2PbFM5WOPieNX5uTufAnqYSRhGUWsPJPV8/H30LpY0oSuebWi5eAjsdwaGsApZDYiHFxIEkE+6DcTrpwsoWzyUVHD7NeN+en1D+Li5b0u1fhX5+hG7BhshjeeYku94C/iPicZ4iOKsjDdTWGud5vXv1fgN8Zypzfd3fReJzWYbLAfUiQJZS98kxGkuOouSCskMPcynJ58I6t+svNpmt4m8rjHTi9Px5EuFptLC4UbTAdVyg5pg3OYk25cFZh/DcHJYfjKtdOO87ExJSUlFz8FenoienhT4ZZQF5Hie1xjxe9k0TRg8rjBZ82nz5aegksRZ05PwT6cyXFEGQxtAk3IdMkC5Itp1V2JiJ5RULfP9vUrw1WcnLwPHtJzGXy0psQSdLiTZvAwqdoxMPDz3Y3w91wZfgKc8rfvx5Cp4XOy/OfA+b65p89OqlR34Z87ylx5/2Ili7ksvVEJDmCZqAW99ocOt2ArO5zgruVdVf0LFuzdZeDr6g0HZvEPZl3uugljongCEuHLe7S3W9HnT16++pM1u9l2lquKPT7Mxx7EyQtSTSKd5WRPf5cL2M8dUm8OkCXo3hkgAosYYMS0FjvCGiEyF7EjRYmQkJGiyyIhVsdMByVoZAkJWhj2bE2q7C1faNvwIURlusp2jAWNGrzWhNvPt52LcDEAcOqjGxN9KK0F2TZvg3KTtssn0dv8A4ZHU/qtGy/4fic39SVY6fQ4e/VOKwPf5qvb18rNf6S/5bRWlzrOqJTYCQAk1MBKLASANTcxehTPJWSMbbVSK2BUbEEFoEzULrQ0Aie9hrwCfNZ+ZCd5O+hza7aZh1RjxTYXEaPplhHhe4aQXCGtF9OaonutpzTpX1VcHX0Sz8zVD4iuMJLeddHfFLw+ZvI6GDxJewOIguu1vEN4Zutp81sw5txtrXgZcXDUJuKenHqTOwYdrpy/VO3zK1i7ugLtnADw+H8MD9kb1aZdw3x3eeZwtp7PqAkNqVXTNs2VoBnMTGUcuaybRgzkm4yfnS68jo4G0Yb1ivK305nPdR9m7MBRbawBNUxEHKwNzTck3hZNz4UrSiv8A68klfrRpU/iRpuT/APnzd19zr4Gg+qZuyCP/AI2tLhFyeIBPDotuHvPtPLwSvLXp3GHGxIYarXxbr3zO9h9iCIcSe/6JniPQx/GnJ2sjz43dRjhIa0nsFS1hy+aK8i+G1Y8OJU8VskscWhhB+rkqubHMw5Z57LXyR7qk16M6OHtamk3LvuN/Q89Yxmz5SQIArMDXf1izillle/T6TVPz0ZbDOty/+LteXAm2Th6ldzKbGyCBMw5kDUh7TY9OiMKcmkqyrvXg09eguO4YdybzvLn5P6mgYDcykB/FJeZmJhoPIJ5YvtmRObzuu4kxu5NB48E03cDMj0KVYvNDJzWj8yg7Y2W/DVCx47HgRzCs6o0YeIprk+RcNkbl0atGnUL6kvaCYyxfhoqnjNZUVb03x9Cm7RoCnUqUxo1xaJ+6YBV/Atg7SbFsrCNq16dN5Ia9waY1vyVc3SsZyajaLTvNuVRw+GqVWOeXMANzbUAqqM951REZz3lb48jgbl7Dp4uq9tQuADcwy24wVEsizGnJUoujvbQ+j6n7ak2mXBhBNQm9hoAo7LVlP8RiR7N3fGtDuu3PwoZl9mNNeKlT6Ipe/d7zvvOFs7c3D1GuMTDiOeislGEXoJHaceaveo42+m7VLD0g9ggykxIQeG2lVGnZNoxfiqE3dlg3X2aynSa5vEK6KUYpI52NOWJiOUnpkFtPY7KhlwB7q2lJZopjizwn2WcL/Q6QfGUKPhRT0NP8biuGpwN6dlilDmiOax7bgpR3kdP9P2p4nZkcTBUs72t5lYdnjvYiTOhiy3YNlrxmyWiloNF23hrdo42FtUniFPdquBOlJpHdQyUDVXGR0XoVqeS4kZKsiQShnwHqrloJZ5KJOd4c7M8QTbwUmzLGRN3mSZ1tyhV4TbxJW7folwXf75F00tyLSpesnxfd71s6OGZxOp8oHCyvZlm+BM54CErK6sYYgc1DQODOJt9wI+qRx9o7Kz+bn2VWL8juvHTxN+x5Pj4LPwOdgMhP8OsxpmSyjTDQRykiT3VGBuN9iaXNRVf38TVjOaXbg2ucn7Rb8BQgdVpk7OLKW9I9b8S1mpVe62PF8ibDYxjtCklFlsZrRnh3k2S2rTJi4vy85FwoVSW6y2M3hS346cTOm0SIa72jSJ8LiKlNw5AnTnBWZQae67XR5p++p2HNPtKn1WTXvoaLuPsltKjmygOfewj4SYTOKgt1KudGCWI8XEcm9MkWHF4ynSbmqODBzJhVqLeg10Q4LbdCq7Kyo0u5aH4olBrUne55FK+kDEh+IyfYYB5uufyV+ElulmHdtlw3OfODo9Gx6EhZcRdpgtX3sznetuXGVx9+fUArTF5Itw12fP6nj2XUy4iieAqM/wCQUT0GkuyzWt66ebB4gf8AbcfS/wCSy4fzCXo+q+pnn0ZVYxZHOm74EFPPQtx1o/ehqbzFyq0ihlUrb64YuewOMgEAnQkcirVFJ5sSUZ7tqLORufvHTg03HxueSOxNvgpT3mJi4MsHOsssz1/SFTnCnomauEkGC6x4M8O6W2mvY2n9YASOITYUlJVxRTtWDPCm21k2e3bW1W0LusFdKUYR3pGaGDPGluxK0zbzKlcBp1VS2mE5qMWbXsM8PBbkevefD56R7K7Ghv4bRT+n4m5iopWw2zWauNsS/mnoNrdYTLntd0Uj2XcnlE4OzZ4hnpXmW7dnpxKANUz8/wDPReiSPJUPmV0UQ0TM04TwnSeBVtPgV8TxsY1slgcAKjtQTnqEw57jrlFwJt6BJhRWe6uL8XzL5OTyk1ovBcl198zoUHWvrxV8lRkmeTG1oMazoNB59FNqi3CjZwau0HtMktN4LyctJg4ADVzv8ssMseUda6vSK+7Z0Y4EJZK10/qf4RHX2i0kOgACIfV+dOlqe9ks9qjrWXOX2jq/QaGzySq8+UfvLQ9+xXGo/NmqEfebkZ/K3XzMq7Bnv3K2+9UvBGXa0sOO7SXc7fiy0udlaSraOUilbVx4c8gujkM+QnsHNj4rNjYsU91uvGn6qvU7uzYDjFNL0v6O/QiwuNfRc0l8NsYe3Lbo9vhJVaxHBrell1VeqyY+JgwxotKOfR36PNGlbOripTB1kXTyVPI5uHmnF9xn+2tnZMVAzAPIm2ZhvoRwPVE4XJSV568V4/Zm7Axv5DTq433+H4NNwNPKxo5AKmebKcJVFGY77bSNau5sjK0w1rx4Hc4dwclx6SUMs+D0fjzNuyRy+Jz4rVeHLic3DMcyCJECWsJBc0j7Dp08+SfDw3FJvl8urXcxpyUrXrwfeiPF7QdUc57i5ziRnB99tgLDiNFX8es0n1XFeHFFscFJJeT4Px5mqbhPnCN6OcPjP5qMX5jL/Uyl7+UoxtQ8w0/2hWR+VFmG8mupXmvhzTyIPoUz0LayZt20G56FQfapu+LSskMpIzv5TKNw35cbS6hw/tP6K6ehoxs4+Jom+WKNPCVXCxjKP5rJIa2Z2raXNmKuCDoo9OxHZcRTP3kR+ZFW1Z4Eu403fBmbCu7fkVelk10OVF1OD6oz7cl8YjuPzVOzfObv1Rfyk+p3PpBZ/DnqPmrtqV4Jj/THW0UULC1cj2u5ELjwe5NSPQYkd+DiaQD7Sj5L0ke1E8l/h4pTdk4fLinDlPxXLwMLd2mR3tpxN7Zkzv7yOikey6G0OsNs5uwK8VFDXmD0okAaS2qdF6dI8s4kzHK6KEaJ2OhWoraOZjKxpPa6S5mT2dNgkuLyZmALjK3Ungs05PDxIvVVSXX9lq2acOKxIOOju2+n7vQ6mBqgixlXyMWLFph4zDZwo4CYeLuMrmL2a4OzTcQGT7lMcXZeJjms+JgOT3k81pei61zOrhbTFx3fPm+l8EeUUgwyHOBcJzEB+IdfQNIho/XgqdxYbu83x1m+7gl7yLnJzVNacNILx4s6+7Jkk+LX67i93mdPIK/Z3cbz8XbMH6hlSy8FSLHiqZLYCvOZBpNMrP8AoFSTlcQDch0PHWzhbyVDwnbab+q9fsdZbdhtZryy+gNPdOrOsfgzMjyBj4Kn+Ginr5ZemhY/1FPSL8c/7lz2Bg3UqYa4z/mqedaGSNym5VVnH3mo/wDuaR5nnHrz0TR+VDJ1HEXQuEwz+X8ln4lukPAxDaVb+M+eLiCHzkeAbfhKy48/5rT8n8r/AAzr7PD+TGuXDVfkT5BGQmeFNxhw/A7imkpJrcf/ABbz8GCpp7y8Vp4omo+LUy5vFwhwP2SBqNVow0p66ri8n3PoVz7Omj4LTvNL+jarmwzhpFQ25SAVXi5vSjPJVNnB+kenGKB502/AkJ4fINDVop1QqTQkbps92egw/apj4tWXRmZLsmQ7uuyY6l0q5fmFomtS2bvCvu+xoe/zJwVXpB9Cq8PiVLKUe8x14UtG9B4QxUYeTh80ouLnhyXRmsbZGbCn8I+S1R+Zo4d9mL7jMd13ZcQ3sQs2DliI636ir2dls33ZNAnotWOrwmcv9PlW0IzQhcSccj06L7uric9EDiBHou3sWJv4aPM/qWHuYtkYwcYjNzVm5/Msf414G6Q72vimUm3OsFln6YrxClLzZ6ESANHY5epR5hoMVANE6F3RhWTpiuJ5caTdwk+EhugymCBHU5teiqxbVyWeXl+9luFWSfPz/aiPBbRyuyk6aTM5R4QTPEkEqIYqb3X7WnqNi7PcbXt6+hY8PXDgrjkzg4slfSDtVIik0cTa2zbEtMSIJFjHIkXjoEmJDeTR0Nm2nNKWfvyIt1mZbX1NyInrEn4qvZ4OEaH/AFGW9mW6krGcyJOx45hVtMvjKPMmbVbzCRplqnHmSNrN+0PVI4ssWJHmVneysPa0YM+IaX5p1lHMmNSc6/ylup3Z3b+SoeTLI5w8DFNo0y2vUDSGnMfC+7H9ROhVOLFrFe66b4PSR1MCSeDFvPJZrVHgmHRGUz7hNu7HcCsl1Ldqv9L+sXwZq1V3fX8o9Da03gugcf8Adb35haoYuV1vV/3X58CpwrLS/wDqzTPoyqSysJnxNPqI/JW43Awy+fwPJ9JtP+JSdzYR6O/dTg/KTD5n75lEeEPU0o2rdSpmwlA/9to9Lfks0tShIyisPZ44/dxH/wC1pnoPrg+BqG9tPNg6w+4T6KrD+YofB9V9TFCEx0EDMH/OCVk1ka4fFhP5Fpj8x59/4ZluyfDiW/jI+azwymu87W09rZ33Iu+9DM2HP4fyWyauEkcPZJVjRZlxC4slZ6wsO5uJyvLfNa/06dNxOV+q4dwUi3Po+KV2KOFGeVFZ3yfYDquf+pOsI7P6Us7KkuAdwSAL+2pZeoPNuIi5TYUOHKbIaAxEEX0sf6SCB2UtJ5P3QQte+ZxMVctcZhzjUdaPDTADZ46R6rn4rzUuDbk+5ae+p0MPJNLVKl3vU9GzdqPYPHwYah6AnwhWYO0NL+Zy3n55FW0bNCb7POi14DaAfbjy7renZxMbZ3E6FRuYJjKnTONgmZKpHNLxN+K9/CTO/WJyWRxMKKLtHbdZj3Nka2AIDo4+E6rHj7RLDlVLzz8nqd/A2LBnBOvTI8jdtVDOeq9g4HIQekiCD6hULan/AFtpc91/3T80XvYsNfLBN9/7EbsdXcJDy8fapO8Xmw/sl+JjSVrtLnHXyYywMCLzjXSS+5524hxe1xe5+UgkiQRfR1M8OoVSxJuSbk3XLJrvj+C54cFBxUUr95M2rZFXPSYegWuepxsH5a5ZGYb7YU08S4GMh8QBAPe3EdrhLtDbSeq88+78Zo37E1uuPFP04e3kV2JGWNbhpJ9abjp2Kybu8tytc6+8X9mbrp71+P5X3R6KbAADBdqPsvA4t66rTDD3Y2k29OUkuXX3RVJtutPVd5e/ovq/xa7ebWu0jideeqnF95V+5mxFmvE6H0nYcmnReODi0/zAR8k2A9UKvmM5emmjQjY9y6bm4KgHWOWfIklvwIWSWpTxZmO9jMmOrf8A2ZvWCr+HgPBXCu/6mqbRbnwz/vUz8WquHzIzS+SzDIVh0SN5UNDo1rYzs+Db+D8lbB5pnAmspLqzMH+DE9qnzP7qieU/E7Me3s3gaFi6ftKEdF0FnaPNxluST5Gb19jVQT4bDjzXMlss7dHp4bZhNLM8+yqvs6zTpeCs+C9zGV9xbtMViYLRpFF8tBXok7R5GSqVFM3xf4mjquT+qPspdT0P6UsmytrinXEgC6sevTnAaCz2QRWZIwqRGRYlpLSGmCbT3N4UTtxajqPBpStnixQzOcDoS2mOwGZ/axjyVOIt9yXcvDVl+H2Umur+yPHlkOmxcxs8wPaX+EeizODp73FK/wDtn6F901XBv/ydDZ2JcKzrWLuV7SB8G/FacHEk8WS6/wBvsZcfDi8Jd39/uXfDmQtp56apnGx1TLVChs3YMd7CZYcKQ5qhsxJZtFS3p2K4nM0NPPMJHqLhU4+D8aOVePuzrbBtah2ZX4Fc/wDTikI4n7LqhFuBAb81h+B8FUuPJyr6fU6vxHi+HNL8nQw271So01PcIvLbE9yLfBWfwrk955Pp/b8GWe34eG9xZrrockOOeHiXDQ+7UnQX0d2VCcviViZvg9JfiRtpbtw081+UajuFj89HITLm2PD1HDstUs0nf29OByJx3MVrg80eve7dwYtgj323bw+KTsyW7PQeEpYc9+HiuaKB/wBLYsEt9k588HXE883KE264p9q1yl+dTV/E4b4NPon+x38buX7PAvc4B1cQ4DUNa36s9uKN5Se5w4WVLFkpqTyXHx4nJ+jzG+zxjRPhqAsHiDhOoM68FW81lp3prv55mjHXZT5PlWpqm19nNxFJ1J+h0PEEaFJCe67KGr0Kbs76PIqTWqNdTBnK0EF3QngFZPFT0G+JJ5aF/a2BAsBp+izAjIPpEZlxtQ82tP8Ab+y1wziizC495pWznZ8Kw/apD4tVK+YzV2TEK4h7hyJHoSrnqb4ZxT6HnckZajU9zn5sG3tHwVsdEcTGX8ya6mbbwNy4ip3n5KnHXbZ1did4ES97v44VaLecX/NbcGe9FM89teE8LEaZ6MXTGU2V5nw295GWbQGWq/o4lef2js4j7z2eDnhruL/savmpA9F3sCW9BM8vtUN3EaKjvY+ag81yf1R5pHd/TFWGzhrlHSEgC2MevTHFaJcylCUTMQIwipQpHs7D5iQ4R43EcdSbqvDVJ3zY2PPdVrkjqVtjAi3ER5HgraTVGOO1tMWC2LlcTzM+ZuiMIxtoMXbHKNHdY2ArLOa82VLeTFQ8EXjUcYNp9Y9VTjz3Fa92dvYMO4Ozt7u7SD2i6aMlKNowbXgPCnZYzSDxBEpd5oRRUiFmxqUzl+Sh4jLFB/5me8YZuUtAAEKrfd2P8NbtIyfeGl7Oq9sZmamRLQfm3uox3X9Nx43mvyu9X3HV2KW/hJ3T06/3J92drOoVQ4ElhiZg26OGoHW6MO5rK2utP1WvjmG1YO8rWUl704X5Gu4HFtqtDmmQVTJNPMyQlvI9QSWWog2niqdKk91UgMAMzxngOZKIJuSoGrVczB2VSyr7RgLYfmZZhIAMjjyTzi3LR68o/mzo0nDdk+FPU27drb1PF0g5pGePG2bg8fJVTjTMOcXuy1OhjcWyi0vqODGjUut/57JVnoHEr+xN86NY1XVHtpMa4CmHmHObF3Ed+HZNKDWg7Ti8ykfSDjaVfEh9J7Xj2bQSNJBNvRX4eUcyzCtXkWLYm+eGpYakx7nZ2sDSA0nRVuDspeHO3UefIzjG1A6o9zdC4kdiZVrZswouMFF8jykqtlpY9ib1nDUvZ5Z62TKdKqMONsUpzcoyqzg7SxftqjnkRPBVYkt52a8DC+FhqBJszaj6B8NwdQiGJKDyF2jZYY67Wp0cTvW9wgN9SrXtkuCMmH+lQi7bK5VeXEk6m5WDEe87Z1opJUi77sgiiJ5Ls7Haw1Z539Qp4zoq+8j5rHsuX+pO8RI7OwKsI5S5xtEgC0NK9Mcdk7FJWyUFAgxKYk9ezqoDrpZFONFuJYaVUFLZzZRZLnCZMrcWePaG0Gsabp0y3BwHORRMVjM7y7iDLeMDmR9ZhHosE8dSna4afnrF+h6PDwdyG75++DXqSbOxxpuEA6WAgmOXJ45EXCbDxVF7tZcK1/ElyrPoLj4CxI5+/wAeJdNl7xtLQSRHw/ZarjNbyeRxZ7JiYUqR1f8AqGkOI9QkeGQvif5Wcfa++Auyn73xA5xqR2RUYuuPLj5GjD2XExFc8l74lKr1S52aSXG8jwPjkWmzlS5NyuOvTsyrueUjqwiox3dF5rzWh5KhE3yTzOam74WVE2m+1u3zdwf4L43WV14NHZ2Tt2th/wDbJAGsw9p9CtNqSSp5cdfVMx4mzRk955PpkdgfSNiCLU2g8y0/KVTFKWkZeQfwjWs/oVzbW3a+JINaoHAGQ3K4NHkq5OqTar/bI04WDGFtXfO0eBpvNgecQOtiU0Ut7f0fOq+rLHpXoNh8S6nBplwdMjKYP9vBURxHCKUVeemX24Eyw4z+aj118a+p773PI+04uie617y04lKgo5pESZaEjEoAElRYwBCVjWMUrBAlKMhilYAlKxgUjJOtu5gG1XnNeOC0bLhxlK2Ydux5YUMuJc3UxTYYXVVJHn1J4k8zOdq1c1Vx6x6Lzm2T3sVnrNmju4SR5FlLxIAtFJemOPInYUWVsTnKUCQJqFMTRHXccpg3iR3F0s73XWo0ErVj/wCsPYekBw7EwfRZ5Yyi8+SfvuD+EjNegdTbz9DaDB6T7ruxTPGjHXg6fTk+5kLYo8PfNHgq4t73eIkEcOObhB58RzuFVLFlKVaVw69/rHg9GaI4UYRy9r3ry1PP7GSIvMxHhk8Sw/VdzaVSsFt2utVlf+3lLnFlu/l79ea6gUyRfUcbTB++wXaeoURUlnqu7R/6o6p9V6kyp5e/B8V0ZOyuT4rzzZ4j+4HJ3qrliSfaz745/uuks+TK3BLL65ft3oHUGAHDiBdvnScZadbhI7knuq+i08Yt2vAnRq8vr5rXxAdXOW+nUEgdj7ze5UfGbhn92l4/NHvz6DKCvL9/sxPrWHwDvEOhD23Tyxbik1lwvPx3kChn+MvRkWb70T9+f+QVe/uut7X/AFX/AOkPXT0/AZFp152n4t7pqajevhf/AJr6C8a9+pFAHIfygC3cyVVUYdP+NfV2x83+4wJ6x08I9ShSmss66ZLzf2Jy95juj3obHU5j2TSaf8xpeOZCvT+wL39+1miB11VU8RvK/wD85fUlR96iYTwED0+J1RBy4Kl74vP0JaXE9DX9vJbYtVkUtClSFDFKSAUpKEoskEqGSIhICYBCVjAkJGTZ192MUKdQydVo2SaUnZh/UMJzgqOjvDt4QWsMk8uCu2na4wjS1MuxbC296WhTiVw27zZ3RKAEgCyBy9IjlUO2omohxCD0EULOgKJGuTJCtHhxIggn3WnKfwv09NPJZcSO61J6LJ9z0NMM00tXn4o817AiS2WHTxN1jvFx2VFPRq2m4v8A1LXzrNFuWvB59zDYYEE2iGk8AdGu5sPwRDJVeXB9Honzi/TvIebvz/tya9QeMEEcchJB7Ndo7pxRnvU1/wAbp+D0fTiieFrz/K4fQGtMzYnk/wANT+oRPdGJvKnlf+rsy81VhGvDpmvIdjwD44BP2mkH+tvzhKpxjL+Zk+qp/wDZfWgcW12fR/ZjVBAM3HX+I2O+oUTTjF3mv+yrvyaCOby/D/DI21ZOoEaSZEcp94JYYtu3JKtLf3+ZDOFLT39CTKZmI/CA4fC6vUJXdVfJJr0pi2qqwahA6X4OB+BSz3U6ul/uX0f0JSb/AGE3MRfMR96Gj11UJzaSlbXWorz1B7qeWXdmRudyyzNgBmPqVU5U6VXei7T82Olzv6AOcCb69bn0Fgkck209fN+WiGSaWQznQZ07mT6IlJRlenfr5f3oErVBNkXIgcSdfRPHej2mqXFvXyIdPIKne4BJ0/eFOHJPtpNv3mRLLJ5EwYtOjK7HaiyGPAUBmAVBIxCUkYqCQSlZKBKUkElIxqI3KuQyIisz1HGUAJACUgdptRemowOJK16ihGhy9FEUEnSIDY9MokND1GAiDcGyiUFNNPiRGTWaOfUEEk3Ng6LGR7tRq501uO3rlvVr0kjUs1S8PumIt+13tex+u0cQeISNN6+nLmlyf9S8Qvl76P7MAPjwlzHDkSSPI6tURnS3XKLXJ6eHFe6GavNJp+/MdnSQPuxVb5g3CaOmV107a9cyH7vJizCReBxgOI6DIRaUrkk7ul0v/wAtcQp1p77wczRpln7uZkd7Ql3sNaVfS4+eT9Sak9b9GMbXDupBIP8AyF0N1mpeqf1Qa8PfgFnBHvMjkR+hurPiKUa3o1yr8fsRTT0YnOA+tH4Gx80OcIrKVf7Y/uCTfDzYBcCfLV3jPWwsFXvQk8/N9p+Wg1NL8ZAmSYDTHXwgeQ1UVKcqhF11yXktSckrb+5C6ZiZ6NCpdp7u94RRYtLrzCII5A9blPUlyT65sjJhxOo9fnCsrf1Xn+BNCRvc+QTJcLFfcO13SPimi8uRDQWZSRQxQShigkZxUMEAUjGBJSMkCUtjUMSoJBckkSiMrPJDjKKASAEigOsHL0iMLQcpkiAoTpEEjU1CMNqCGSAqGKzy16QLpsCRAPJzbj/Oix4uGnPe5rXk1mvfQthN7tcvoebPMGdYcOEQfG2eULLv7zTvPJ91fMi7dq14fgkc4kyC+JMEZIj9FZc3K4uVf8aFSSVOr8TzV3RwvzzNa70as+LLd1XjvJP0LYK/2deo7nngXc7PDvghyl/S34ST9CElxryokBnQ1XHlEfGFYnayc36CVWtIP2cAE2553T/bxTbigreX+5/bQjet5eiHqV2ge/fo34QpljRUa3/JEKDb+X1AzvN2Zu7zb+lIp4sneGn3y/A27BZSrwIn/eeST9VqrarKc274Idf6Y+LGe63iOUcGz4j3KJyyqbpcuPiyUs+yrfPgC53KGNPqeyG3VRqMfV9xKXPNgT9kT1Kjeaygr6smuYgY/PUqE2tfHiDSDHme+nopV1d2Qxw7rPZMnzfkRQYcrUK0NmQTQ4KggBxStjJAkpGSCUowBUEjJSRnFJJkoAqljDKAEpASAOo1ehiYmTNCtQjDamsVjgosGG1K5CsJqiwYzbnsoauiHoeV1KHSQGwGm19XOH5rFuJStqqr1bRepXGlnr9EBVIBuJaPDfiR9lo1PdJiOMXmrSy/ZcetjRTay11/dkbnQfsmLDK0mOw081VKSi8snypN+mniMla5+LE5lwXEtE6kMnyACJRz3p5d6jfhQJ8Fn5hBgdeHu5lxypowUs0pPq3RG81laXdmOXxoKbY4+8f3Ka93hFer/uRV836DNrToHOPN1gP08kRxE32U5PrlXvoS4VrSXQaqQfeJceDWnTmoxKk6m7fJBG18uXVgt4gZWdjdRHK4qo/Ul83bAPGIni4hRq3u68XQy6+RG5vAguPPRVuCbppyfMZPjoge58go6N30QwRCaV6oUJBAMqCQg5MpENDtcnUgaHzIsigZSkgkpSRpQSMoJBKRkoBypkxgUgCQAkAJAHSaV6JGVkzXKwraDBUWKOChsCQFKLQ4KkgMGyCDz4pt51kt8gHSqcXDbzXOPknZbhvKu887wQT6A8pJc4geioxISi/S+Wrb+3eWJpr33IjaIPEToBeo7vyVKi4PlfDWT7+Qzdrn9EM5mX7vIC7zyvwSvD3Ncuizk/HgSnfX6D1JJ8RJ+6LAfiKacXJrfdvktF3hGksvP8Ah3IC31joOw5ITV3FLLi9F3Ilrn5DOqyNTl+1xPQBLLEbj82XPi+4FGnpnyBabW8I4niUqeT3clxfFktZ55vkMXCBFhyGp5JW4JKll6slJ3nqMbmNemgjmeqh3J7tX0/PUlZKx44a9BYefNPTarXotPEjQc8pHYItXu35B1GAUVwQClSAJS5EjSiwFKLJHlTvEUKUWFDSiyaHQQMgkEhIySMqiQwyUBIASAEgD3tK9CmZ2SNemsRoPOgWgg9SQ0SB6KFoWdTQUP7RSiN0jc5DVqh0gHtPA68eUclTKM9Iur9O4ZNcUQuMSbgaE6uPSeAWSSUU28lxesn+Peg6V+8kMHm0ANJ04kDnPNTFypRjFJvTi0ufeTS4uwSBccBdx4kpXCGcVpHNvi2Tnrz0BN4nTgP1SyqVN6cF+SVloMetydBwCrazTnm3ouCJ7hHXmUPN6WwQObr6cOgS3V2/7dETQj10+J7lDVLtaer72HcIjn6KdzK5eQXyHzjgoUo/0hT4j50b1qyKAzJbGoSgBkAJBIygBIASAHRYClSmQIoYEblVIdAqsBIASAEgD/9k="/>
          <p:cNvSpPr>
            <a:spLocks noChangeAspect="1" noChangeArrowheads="1"/>
          </p:cNvSpPr>
          <p:nvPr/>
        </p:nvSpPr>
        <p:spPr bwMode="auto">
          <a:xfrm>
            <a:off x="1679575" y="-2833688"/>
            <a:ext cx="8915400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2820" name="AutoShape 4" descr="data:image/jpeg;base64,/9j/4AAQSkZJRgABAQAAAQABAAD/2wCEAAkGBxQSEhUUExQUFBQXGBoXFRcUGBQUFRgXFBcXFxQUFxQYHCggGholHBQUITEhJSkrLi4uFx8zODMsNygtLisBCgoKDg0OGxAQGiwkICQsLCwsLCwsLCwsLCwsLCwsLCwsLCwsLCwsLCwsLCwsLCwsLCwsLCwsLCwsLCwsLCwsLP/AABEIALcBFAMBEQACEQEDEQH/xAAbAAABBQEBAAAAAAAAAAAAAAACAAEDBgcFBP/EAEEQAAEDAgMGAwQIBQMDBQAAAAEAAhEDIQQSMQUGQVFhcSKBkRMyobEHQlJicsHR4SOCkqLwFTOyFmPxFCRDc8L/xAAaAQACAwEBAAAAAAAAAAAAAAAAAgEDBAUG/8QAOREAAgIAAwUGBQIEBwEBAAAAAAECEQMhMQQSQVFhInGBkaHwEzKxwdEF8RQjQuEzUmJygpKyosL/2gAMAwEAAhEDEQA/AMTp05W6GGVuVHrp0lpjAplInbTVqiVOROxqahGyUNUldjlimgsAtQMmF7JSLvAkWUUSAW8lO6xrBITbhIJU7gwwCncAFwUONEoAtRQ6ZGWKGhrIntVclY6YBYqZQG3gC1UywxrBIVDiSMkASAEoASAGQAkAOpAZQAkAJACQAkAJACQAkAdGnSXRjEzSkT5FbRVZNSpqRJSJGsU0I2TsIRQjBlSTQBugYaUyiFAFWKAwMq3cJFCNwLI8qihrFlUMLBclJQ2VQ0TYLoRukoiIlJQ+gxYkcSd4iLFW4jpkbmKicRkyMhZ5RGGVTRIkAJACUAMgBIASAEgBIASAEgBIASAEgDstC6yRhbJALpqE4E1MWUiPUJrVJDZKGooSwHCOP5KaJWZ5KmIvAdTvHOfgqviJSpSiXxw8raY76gBGoJkWBt1haJSjFrXO+DIUW0D7UXGa/UJo4sLcd7PqNuvWhmVAYAcD5qyONhydRkn4g4tZtErGpt4RsYjgkJ6gygkSEgBlFEjFqKJsAhK4koBwUboyAISOIwD2qicRkyEtWWaLEwC1UuIyYBCrkqJGSkiRYCUAJACQAlICQQJACQAkAJACQB3g1dlI51kjGKRGycNQkI2G2nCZIVyE+BAkDkOJPQJ6zSbBZkWKBP1S6xIs2CfPjqmxIco35ffiPh0uNHjrZpADXNjiCwcOKqnHFlKoxceqcV5l8d2rbT8yMlwI8ZHHxZCLWmZ+SifxItViV0e61l4rXoNUWvlvusF9j/us5mYue44KqbcWksWPPx8OBKz/AKGHmcQSchi/l36hXJ4jjvS3W/t39ULUU6VjUKhDo9nlB00BPXqq8Gc/iOPw6T7l+/gTOKcb3rDzyTYgj/AtWHJSk1TTXv3xF3aQbWLQoCthTb5qdwjiC1G4iRiLJKQcSJyhpFiALUj1GsQYq3qFidTVEyFIiLFmkiywHsVTQyZA5qrkixMjIVMkMMkJEgBIASAEpASkBIIEgBIASAEgCwgLtI5h6GMTJFbZM0HonUStsdrTyi/MacyVZGLXAG1zPJWx7W+85ogxDfEYnWeHFUz2nDhnKS8My6OBKXyp+OR58xfmLfaubpqGgmLnhEEJYyeJbjvtaa0n9KroW0oUpbqfmBSo2Lixsnm4nTmU2HgpxcpQjfVt+bzJlPOlJ+Q8XyAsYekE+hhS828OLjHu19aI/wBTTZI+dJpcyDaeVp5ymk53u3D6Xy48xVXKRG+hmB8FM8iD8+SSeB8VPsRb4ZjrE3Ws2RUqJuCwSLeBxBHrxVOFgSdpwWX+WVNeY8prXe80CGZSIbUvE6H/ADgr8OHwpJqE86vR/kN7eWbR6mu5fI/oumpRel+T/BU1RJ7O46qZUhN7Id1OLXsq2QpXmRZCqmPvIA01W5ZjKSG9mqnIN4NreVlW5WQ2Ko1VyYRZBUCqkWRIXhI0WIgcFTJFqZEWqtoewSFW4k2dXd3YT8W8tbYDUp8HB327dJGXatq+ClStsh23sl+GqZHeRRj4Pw2uTH2baVjRvRrVHOVBoEgBKQEpASCBIASAEgC1+wXcUTj75KKZCtjETeRIKYGp9eth8VZaQttngdBlpJxDvstgMBHONO55LI3GXZf8x8lovfWzQrWa7C5vV++gg5zTENc4ahga2mJ0aXm5PQJliSi6pNrgqUVfBt530XkDUZK7aT53ffX5JK5yk5nECRAtEwfCIuddCFdOW625PuXWtMs35CQ7SW6vfPPI8tSnJhrHkGJkawLe+fjCplHedRg2nV2uWnzP7FylSuUl77h3UzN2UwIny5GwBumlCSlThFLX+2ishSVfMyRlMTc0Q4aRBgcLzyn0VkN1PPcT4dEK5Ost6h6lDxC1MD++eGmieWHeJdQr/wCr8NO/kEZ9nV/Yanhi3SkGzr4/8kp8LCeH8uElevaCWIpayvwI30rHM2o3S4IdwiLEmEspdhqSnHqnfSsm3X7jKWapp+gmUBJ8TriYc2wjS8WgDRQ0k3U32lo1kq04Kq5A5utFlyZ64JLYgjiZ+Mcf/CsljNtVTXFlOSTsLJbqhzF3gS1VORNkVRgVUh4tkJCRossFpSEsTwoYJkDwq2ixEZCUcicFXJFiZG5qraGTInNSNDpl8+ix4mqOP7K3B+V95y9v/wAWL6Mf6UaQ8DuM/qm2hXg+Iv6e6xmuhWN3dgnEGT7o+Kq2fZ1PtS0NW2bZ8Hsx1PNt/ACjVyjSFG14cYSW6WbHjvGw95nNWU1iUgJSAkAJACQBojsP/ll6FI81vhU8PN06FlOh6tE6NJDiDDgAQ0+fG+iHbyWXXkLGa1enLmeOng2PbFM5WOPieNX5uTufAnqYSRhGUWsPJPV8/H30LpY0oSuebWi5eAjsdwaGsApZDYiHFxIEkE+6DcTrpwsoWzyUVHD7NeN+en1D+Li5b0u1fhX5+hG7BhshjeeYku94C/iPicZ4iOKsjDdTWGud5vXv1fgN8Zypzfd3fReJzWYbLAfUiQJZS98kxGkuOouSCskMPcynJ58I6t+svNpmt4m8rjHTi9Px5EuFptLC4UbTAdVyg5pg3OYk25cFZh/DcHJYfjKtdOO87ExJSUlFz8FenoienhT4ZZQF5Hie1xjxe9k0TRg8rjBZ82nz5aegksRZ05PwT6cyXFEGQxtAk3IdMkC5Itp1V2JiJ5RULfP9vUrw1WcnLwPHtJzGXy0psQSdLiTZvAwqdoxMPDz3Y3w91wZfgKc8rfvx5Cp4XOy/OfA+b65p89OqlR34Z87ylx5/2Ili7ksvVEJDmCZqAW99ocOt2ArO5zgruVdVf0LFuzdZeDr6g0HZvEPZl3uugljongCEuHLe7S3W9HnT16++pM1u9l2lquKPT7Mxx7EyQtSTSKd5WRPf5cL2M8dUm8OkCXo3hkgAosYYMS0FjvCGiEyF7EjRYmQkJGiyyIhVsdMByVoZAkJWhj2bE2q7C1faNvwIURlusp2jAWNGrzWhNvPt52LcDEAcOqjGxN9KK0F2TZvg3KTtssn0dv8A4ZHU/qtGy/4fic39SVY6fQ4e/VOKwPf5qvb18rNf6S/5bRWlzrOqJTYCQAk1MBKLASANTcxehTPJWSMbbVSK2BUbEEFoEzULrQ0Aie9hrwCfNZ+ZCd5O+hza7aZh1RjxTYXEaPplhHhe4aQXCGtF9OaonutpzTpX1VcHX0Sz8zVD4iuMJLeddHfFLw+ZvI6GDxJewOIguu1vEN4Zutp81sw5txtrXgZcXDUJuKenHqTOwYdrpy/VO3zK1i7ugLtnADw+H8MD9kb1aZdw3x3eeZwtp7PqAkNqVXTNs2VoBnMTGUcuaybRgzkm4yfnS68jo4G0Yb1ivK305nPdR9m7MBRbawBNUxEHKwNzTck3hZNz4UrSiv8A68klfrRpU/iRpuT/APnzd19zr4Gg+qZuyCP/AI2tLhFyeIBPDotuHvPtPLwSvLXp3GHGxIYarXxbr3zO9h9iCIcSe/6JniPQx/GnJ2sjz43dRjhIa0nsFS1hy+aK8i+G1Y8OJU8VskscWhhB+rkqubHMw5Z57LXyR7qk16M6OHtamk3LvuN/Q89Yxmz5SQIArMDXf1izillle/T6TVPz0ZbDOty/+LteXAm2Th6ldzKbGyCBMw5kDUh7TY9OiMKcmkqyrvXg09eguO4YdybzvLn5P6mgYDcykB/FJeZmJhoPIJ5YvtmRObzuu4kxu5NB48E03cDMj0KVYvNDJzWj8yg7Y2W/DVCx47HgRzCs6o0YeIprk+RcNkbl0atGnUL6kvaCYyxfhoqnjNZUVb03x9Cm7RoCnUqUxo1xaJ+6YBV/Atg7SbFsrCNq16dN5Ia9waY1vyVc3SsZyajaLTvNuVRw+GqVWOeXMANzbUAqqM951REZz3lb48jgbl7Dp4uq9tQuADcwy24wVEsizGnJUoujvbQ+j6n7ak2mXBhBNQm9hoAo7LVlP8RiR7N3fGtDuu3PwoZl9mNNeKlT6Ipe/d7zvvOFs7c3D1GuMTDiOeislGEXoJHaceaveo42+m7VLD0g9ggykxIQeG2lVGnZNoxfiqE3dlg3X2aynSa5vEK6KUYpI52NOWJiOUnpkFtPY7KhlwB7q2lJZopjizwn2WcL/Q6QfGUKPhRT0NP8biuGpwN6dlilDmiOax7bgpR3kdP9P2p4nZkcTBUs72t5lYdnjvYiTOhiy3YNlrxmyWiloNF23hrdo42FtUniFPdquBOlJpHdQyUDVXGR0XoVqeS4kZKsiQShnwHqrloJZ5KJOd4c7M8QTbwUmzLGRN3mSZ1tyhV4TbxJW7folwXf75F00tyLSpesnxfd71s6OGZxOp8oHCyvZlm+BM54CErK6sYYgc1DQODOJt9wI+qRx9o7Kz+bn2VWL8juvHTxN+x5Pj4LPwOdgMhP8OsxpmSyjTDQRykiT3VGBuN9iaXNRVf38TVjOaXbg2ucn7Rb8BQgdVpk7OLKW9I9b8S1mpVe62PF8ibDYxjtCklFlsZrRnh3k2S2rTJi4vy85FwoVSW6y2M3hS346cTOm0SIa72jSJ8LiKlNw5AnTnBWZQae67XR5p++p2HNPtKn1WTXvoaLuPsltKjmygOfewj4SYTOKgt1KudGCWI8XEcm9MkWHF4ynSbmqODBzJhVqLeg10Q4LbdCq7Kyo0u5aH4olBrUne55FK+kDEh+IyfYYB5uufyV+ElulmHdtlw3OfODo9Gx6EhZcRdpgtX3sznetuXGVx9+fUArTF5Itw12fP6nj2XUy4iieAqM/wCQUT0GkuyzWt66ebB4gf8AbcfS/wCSy4fzCXo+q+pnn0ZVYxZHOm74EFPPQtx1o/ehqbzFyq0ihlUrb64YuewOMgEAnQkcirVFJ5sSUZ7tqLORufvHTg03HxueSOxNvgpT3mJi4MsHOsssz1/SFTnCnomauEkGC6x4M8O6W2mvY2n9YASOITYUlJVxRTtWDPCm21k2e3bW1W0LusFdKUYR3pGaGDPGluxK0zbzKlcBp1VS2mE5qMWbXsM8PBbkevefD56R7K7Ghv4bRT+n4m5iopWw2zWauNsS/mnoNrdYTLntd0Uj2XcnlE4OzZ4hnpXmW7dnpxKANUz8/wDPReiSPJUPmV0UQ0TM04TwnSeBVtPgV8TxsY1slgcAKjtQTnqEw57jrlFwJt6BJhRWe6uL8XzL5OTyk1ovBcl198zoUHWvrxV8lRkmeTG1oMazoNB59FNqi3CjZwau0HtMktN4LyctJg4ADVzv8ssMseUda6vSK+7Z0Y4EJZK10/qf4RHX2i0kOgACIfV+dOlqe9ks9qjrWXOX2jq/QaGzySq8+UfvLQ9+xXGo/NmqEfebkZ/K3XzMq7Bnv3K2+9UvBGXa0sOO7SXc7fiy0udlaSraOUilbVx4c8gujkM+QnsHNj4rNjYsU91uvGn6qvU7uzYDjFNL0v6O/QiwuNfRc0l8NsYe3Lbo9vhJVaxHBrell1VeqyY+JgwxotKOfR36PNGlbOripTB1kXTyVPI5uHmnF9xn+2tnZMVAzAPIm2ZhvoRwPVE4XJSV568V4/Zm7Axv5DTq433+H4NNwNPKxo5AKmebKcJVFGY77bSNau5sjK0w1rx4Hc4dwclx6SUMs+D0fjzNuyRy+Jz4rVeHLic3DMcyCJECWsJBc0j7Dp08+SfDw3FJvl8urXcxpyUrXrwfeiPF7QdUc57i5ziRnB99tgLDiNFX8es0n1XFeHFFscFJJeT4Px5mqbhPnCN6OcPjP5qMX5jL/Uyl7+UoxtQ8w0/2hWR+VFmG8mupXmvhzTyIPoUz0LayZt20G56FQfapu+LSskMpIzv5TKNw35cbS6hw/tP6K6ehoxs4+Jom+WKNPCVXCxjKP5rJIa2Z2raXNmKuCDoo9OxHZcRTP3kR+ZFW1Z4Eu403fBmbCu7fkVelk10OVF1OD6oz7cl8YjuPzVOzfObv1Rfyk+p3PpBZ/DnqPmrtqV4Jj/THW0UULC1cj2u5ELjwe5NSPQYkd+DiaQD7Sj5L0ke1E8l/h4pTdk4fLinDlPxXLwMLd2mR3tpxN7Zkzv7yOikey6G0OsNs5uwK8VFDXmD0okAaS2qdF6dI8s4kzHK6KEaJ2OhWoraOZjKxpPa6S5mT2dNgkuLyZmALjK3Ungs05PDxIvVVSXX9lq2acOKxIOOju2+n7vQ6mBqgixlXyMWLFph4zDZwo4CYeLuMrmL2a4OzTcQGT7lMcXZeJjms+JgOT3k81pei61zOrhbTFx3fPm+l8EeUUgwyHOBcJzEB+IdfQNIho/XgqdxYbu83x1m+7gl7yLnJzVNacNILx4s6+7Jkk+LX67i93mdPIK/Z3cbz8XbMH6hlSy8FSLHiqZLYCvOZBpNMrP8AoFSTlcQDch0PHWzhbyVDwnbab+q9fsdZbdhtZryy+gNPdOrOsfgzMjyBj4Kn+Ginr5ZemhY/1FPSL8c/7lz2Bg3UqYa4z/mqedaGSNym5VVnH3mo/wDuaR5nnHrz0TR+VDJ1HEXQuEwz+X8ln4lukPAxDaVb+M+eLiCHzkeAbfhKy48/5rT8n8r/AAzr7PD+TGuXDVfkT5BGQmeFNxhw/A7imkpJrcf/ABbz8GCpp7y8Vp4omo+LUy5vFwhwP2SBqNVow0p66ri8n3PoVz7Omj4LTvNL+jarmwzhpFQ25SAVXi5vSjPJVNnB+kenGKB502/AkJ4fINDVop1QqTQkbps92egw/apj4tWXRmZLsmQ7uuyY6l0q5fmFomtS2bvCvu+xoe/zJwVXpB9Cq8PiVLKUe8x14UtG9B4QxUYeTh80ouLnhyXRmsbZGbCn8I+S1R+Zo4d9mL7jMd13ZcQ3sQs2DliI636ir2dls33ZNAnotWOrwmcv9PlW0IzQhcSccj06L7uric9EDiBHou3sWJv4aPM/qWHuYtkYwcYjNzVm5/Msf414G6Q72vimUm3OsFln6YrxClLzZ6ESANHY5epR5hoMVANE6F3RhWTpiuJ5caTdwk+EhugymCBHU5teiqxbVyWeXl+9luFWSfPz/aiPBbRyuyk6aTM5R4QTPEkEqIYqb3X7WnqNi7PcbXt6+hY8PXDgrjkzg4slfSDtVIik0cTa2zbEtMSIJFjHIkXjoEmJDeTR0Nm2nNKWfvyIt1mZbX1NyInrEn4qvZ4OEaH/AFGW9mW6krGcyJOx45hVtMvjKPMmbVbzCRplqnHmSNrN+0PVI4ssWJHmVneysPa0YM+IaX5p1lHMmNSc6/ylup3Z3b+SoeTLI5w8DFNo0y2vUDSGnMfC+7H9ROhVOLFrFe66b4PSR1MCSeDFvPJZrVHgmHRGUz7hNu7HcCsl1Ldqv9L+sXwZq1V3fX8o9Da03gugcf8Adb35haoYuV1vV/3X58CpwrLS/wDqzTPoyqSysJnxNPqI/JW43Awy+fwPJ9JtP+JSdzYR6O/dTg/KTD5n75lEeEPU0o2rdSpmwlA/9to9Lfks0tShIyisPZ44/dxH/wC1pnoPrg+BqG9tPNg6w+4T6KrD+YofB9V9TFCEx0EDMH/OCVk1ka4fFhP5Fpj8x59/4ZluyfDiW/jI+azwymu87W09rZ33Iu+9DM2HP4fyWyauEkcPZJVjRZlxC4slZ6wsO5uJyvLfNa/06dNxOV+q4dwUi3Po+KV2KOFGeVFZ3yfYDquf+pOsI7P6Us7KkuAdwSAL+2pZeoPNuIi5TYUOHKbIaAxEEX0sf6SCB2UtJ5P3QQte+ZxMVctcZhzjUdaPDTADZ46R6rn4rzUuDbk+5ae+p0MPJNLVKl3vU9GzdqPYPHwYah6AnwhWYO0NL+Zy3n55FW0bNCb7POi14DaAfbjy7renZxMbZ3E6FRuYJjKnTONgmZKpHNLxN+K9/CTO/WJyWRxMKKLtHbdZj3Nka2AIDo4+E6rHj7RLDlVLzz8nqd/A2LBnBOvTI8jdtVDOeq9g4HIQekiCD6hULan/AFtpc91/3T80XvYsNfLBN9/7EbsdXcJDy8fapO8Xmw/sl+JjSVrtLnHXyYywMCLzjXSS+5524hxe1xe5+UgkiQRfR1M8OoVSxJuSbk3XLJrvj+C54cFBxUUr95M2rZFXPSYegWuepxsH5a5ZGYb7YU08S4GMh8QBAPe3EdrhLtDbSeq88+78Zo37E1uuPFP04e3kV2JGWNbhpJ9abjp2Kybu8tytc6+8X9mbrp71+P5X3R6KbAADBdqPsvA4t66rTDD3Y2k29OUkuXX3RVJtutPVd5e/ovq/xa7ebWu0jideeqnF95V+5mxFmvE6H0nYcmnReODi0/zAR8k2A9UKvmM5emmjQjY9y6bm4KgHWOWfIklvwIWSWpTxZmO9jMmOrf8A2ZvWCr+HgPBXCu/6mqbRbnwz/vUz8WquHzIzS+SzDIVh0SN5UNDo1rYzs+Db+D8lbB5pnAmspLqzMH+DE9qnzP7qieU/E7Me3s3gaFi6ftKEdF0FnaPNxluST5Gb19jVQT4bDjzXMlss7dHp4bZhNLM8+yqvs6zTpeCs+C9zGV9xbtMViYLRpFF8tBXok7R5GSqVFM3xf4mjquT+qPspdT0P6UsmytrinXEgC6sevTnAaCz2QRWZIwqRGRYlpLSGmCbT3N4UTtxajqPBpStnixQzOcDoS2mOwGZ/axjyVOIt9yXcvDVl+H2Umur+yPHlkOmxcxs8wPaX+EeizODp73FK/wDtn6F901XBv/ydDZ2JcKzrWLuV7SB8G/FacHEk8WS6/wBvsZcfDi8Jd39/uXfDmQtp56apnGx1TLVChs3YMd7CZYcKQ5qhsxJZtFS3p2K4nM0NPPMJHqLhU4+D8aOVePuzrbBtah2ZX4Fc/wDTikI4n7LqhFuBAb81h+B8FUuPJyr6fU6vxHi+HNL8nQw271So01PcIvLbE9yLfBWfwrk955Pp/b8GWe34eG9xZrrockOOeHiXDQ+7UnQX0d2VCcviViZvg9JfiRtpbtw081+UajuFj89HITLm2PD1HDstUs0nf29OByJx3MVrg80eve7dwYtgj323bw+KTsyW7PQeEpYc9+HiuaKB/wBLYsEt9k588HXE883KE264p9q1yl+dTV/E4b4NPon+x38buX7PAvc4B1cQ4DUNa36s9uKN5Se5w4WVLFkpqTyXHx4nJ+jzG+zxjRPhqAsHiDhOoM68FW81lp3prv55mjHXZT5PlWpqm19nNxFJ1J+h0PEEaFJCe67KGr0Kbs76PIqTWqNdTBnK0EF3QngFZPFT0G+JJ5aF/a2BAsBp+izAjIPpEZlxtQ82tP8Ab+y1wziizC495pWznZ8Kw/apD4tVK+YzV2TEK4h7hyJHoSrnqb4ZxT6HnckZajU9zn5sG3tHwVsdEcTGX8ya6mbbwNy4ip3n5KnHXbZ1did4ES97v44VaLecX/NbcGe9FM89teE8LEaZ6MXTGU2V5nw295GWbQGWq/o4lef2js4j7z2eDnhruL/savmpA9F3sCW9BM8vtUN3EaKjvY+ag81yf1R5pHd/TFWGzhrlHSEgC2MevTHFaJcylCUTMQIwipQpHs7D5iQ4R43EcdSbqvDVJ3zY2PPdVrkjqVtjAi3ER5HgraTVGOO1tMWC2LlcTzM+ZuiMIxtoMXbHKNHdY2ArLOa82VLeTFQ8EXjUcYNp9Y9VTjz3Fa92dvYMO4Ozt7u7SD2i6aMlKNowbXgPCnZYzSDxBEpd5oRRUiFmxqUzl+Sh4jLFB/5me8YZuUtAAEKrfd2P8NbtIyfeGl7Oq9sZmamRLQfm3uox3X9Nx43mvyu9X3HV2KW/hJ3T06/3J92drOoVQ4ElhiZg26OGoHW6MO5rK2utP1WvjmG1YO8rWUl704X5Gu4HFtqtDmmQVTJNPMyQlvI9QSWWog2niqdKk91UgMAMzxngOZKIJuSoGrVczB2VSyr7RgLYfmZZhIAMjjyTzi3LR68o/mzo0nDdk+FPU27drb1PF0g5pGePG2bg8fJVTjTMOcXuy1OhjcWyi0vqODGjUut/57JVnoHEr+xN86NY1XVHtpMa4CmHmHObF3Ed+HZNKDWg7Ti8ykfSDjaVfEh9J7Xj2bQSNJBNvRX4eUcyzCtXkWLYm+eGpYakx7nZ2sDSA0nRVuDspeHO3UefIzjG1A6o9zdC4kdiZVrZswouMFF8jykqtlpY9ib1nDUvZ5Z62TKdKqMONsUpzcoyqzg7SxftqjnkRPBVYkt52a8DC+FhqBJszaj6B8NwdQiGJKDyF2jZYY67Wp0cTvW9wgN9SrXtkuCMmH+lQi7bK5VeXEk6m5WDEe87Z1opJUi77sgiiJ5Ls7Haw1Z539Qp4zoq+8j5rHsuX+pO8RI7OwKsI5S5xtEgC0NK9Mcdk7FJWyUFAgxKYk9ezqoDrpZFONFuJYaVUFLZzZRZLnCZMrcWePaG0Gsabp0y3BwHORRMVjM7y7iDLeMDmR9ZhHosE8dSna4afnrF+h6PDwdyG75++DXqSbOxxpuEA6WAgmOXJ45EXCbDxVF7tZcK1/ElyrPoLj4CxI5+/wAeJdNl7xtLQSRHw/ZarjNbyeRxZ7JiYUqR1f8AqGkOI9QkeGQvif5Wcfa++Auyn73xA5xqR2RUYuuPLj5GjD2XExFc8l74lKr1S52aSXG8jwPjkWmzlS5NyuOvTsyrueUjqwiox3dF5rzWh5KhE3yTzOam74WVE2m+1u3zdwf4L43WV14NHZ2Tt2th/wDbJAGsw9p9CtNqSSp5cdfVMx4mzRk955PpkdgfSNiCLU2g8y0/KVTFKWkZeQfwjWs/oVzbW3a+JINaoHAGQ3K4NHkq5OqTar/bI04WDGFtXfO0eBpvNgecQOtiU0Ut7f0fOq+rLHpXoNh8S6nBplwdMjKYP9vBURxHCKUVeemX24Eyw4z+aj118a+p773PI+04uie617y04lKgo5pESZaEjEoAElRYwBCVjWMUrBAlKMhilYAlKxgUjJOtu5gG1XnNeOC0bLhxlK2Ydux5YUMuJc3UxTYYXVVJHn1J4k8zOdq1c1Vx6x6Lzm2T3sVnrNmju4SR5FlLxIAtFJemOPInYUWVsTnKUCQJqFMTRHXccpg3iR3F0s73XWo0ErVj/wCsPYekBw7EwfRZ5Yyi8+SfvuD+EjNegdTbz9DaDB6T7ruxTPGjHXg6fTk+5kLYo8PfNHgq4t73eIkEcOObhB58RzuFVLFlKVaVw69/rHg9GaI4UYRy9r3ry1PP7GSIvMxHhk8Sw/VdzaVSsFt2utVlf+3lLnFlu/l79ea6gUyRfUcbTB++wXaeoURUlnqu7R/6o6p9V6kyp5e/B8V0ZOyuT4rzzZ4j+4HJ3qrliSfaz745/uuks+TK3BLL65ft3oHUGAHDiBdvnScZadbhI7knuq+i08Yt2vAnRq8vr5rXxAdXOW+nUEgdj7ze5UfGbhn92l4/NHvz6DKCvL9/sxPrWHwDvEOhD23Tyxbik1lwvPx3kChn+MvRkWb70T9+f+QVe/uut7X/AFX/AOkPXT0/AZFp152n4t7pqajevhf/AJr6C8a9+pFAHIfygC3cyVVUYdP+NfV2x83+4wJ6x08I9ShSmss66ZLzf2Jy95juj3obHU5j2TSaf8xpeOZCvT+wL39+1miB11VU8RvK/wD85fUlR96iYTwED0+J1RBy4Kl74vP0JaXE9DX9vJbYtVkUtClSFDFKSAUpKEoskEqGSIhICYBCVjAkJGTZ192MUKdQydVo2SaUnZh/UMJzgqOjvDt4QWsMk8uCu2na4wjS1MuxbC296WhTiVw27zZ3RKAEgCyBy9IjlUO2omohxCD0EULOgKJGuTJCtHhxIggn3WnKfwv09NPJZcSO61J6LJ9z0NMM00tXn4o817AiS2WHTxN1jvFx2VFPRq2m4v8A1LXzrNFuWvB59zDYYEE2iGk8AdGu5sPwRDJVeXB9Honzi/TvIebvz/tya9QeMEEcchJB7Ndo7pxRnvU1/wAbp+D0fTiieFrz/K4fQGtMzYnk/wANT+oRPdGJvKnlf+rsy81VhGvDpmvIdjwD44BP2mkH+tvzhKpxjL+Zk+qp/wDZfWgcW12fR/ZjVBAM3HX+I2O+oUTTjF3mv+yrvyaCOby/D/DI21ZOoEaSZEcp94JYYtu3JKtLf3+ZDOFLT39CTKZmI/CA4fC6vUJXdVfJJr0pi2qqwahA6X4OB+BSz3U6ul/uX0f0JSb/AGE3MRfMR96Gj11UJzaSlbXWorz1B7qeWXdmRudyyzNgBmPqVU5U6VXei7T82Olzv6AOcCb69bn0Fgkck209fN+WiGSaWQznQZ07mT6IlJRlenfr5f3oErVBNkXIgcSdfRPHej2mqXFvXyIdPIKne4BJ0/eFOHJPtpNv3mRLLJ5EwYtOjK7HaiyGPAUBmAVBIxCUkYqCQSlZKBKUkElIxqI3KuQyIisz1HGUAJACUgdptRemowOJK16ihGhy9FEUEnSIDY9MokND1GAiDcGyiUFNNPiRGTWaOfUEEk3Ng6LGR7tRq501uO3rlvVr0kjUs1S8PumIt+13tex+u0cQeISNN6+nLmlyf9S8Qvl76P7MAPjwlzHDkSSPI6tURnS3XKLXJ6eHFe6GavNJp+/MdnSQPuxVb5g3CaOmV107a9cyH7vJizCReBxgOI6DIRaUrkk7ul0v/wAtcQp1p77wczRpln7uZkd7Ql3sNaVfS4+eT9Sak9b9GMbXDupBIP8AyF0N1mpeqf1Qa8PfgFnBHvMjkR+hurPiKUa3o1yr8fsRTT0YnOA+tH4Gx80OcIrKVf7Y/uCTfDzYBcCfLV3jPWwsFXvQk8/N9p+Wg1NL8ZAmSYDTHXwgeQ1UVKcqhF11yXktSckrb+5C6ZiZ6NCpdp7u94RRYtLrzCII5A9blPUlyT65sjJhxOo9fnCsrf1Xn+BNCRvc+QTJcLFfcO13SPimi8uRDQWZSRQxQShigkZxUMEAUjGBJSMkCUtjUMSoJBckkSiMrPJDjKKASAEigOsHL0iMLQcpkiAoTpEEjU1CMNqCGSAqGKzy16QLpsCRAPJzbj/Oix4uGnPe5rXk1mvfQthN7tcvoebPMGdYcOEQfG2eULLv7zTvPJ91fMi7dq14fgkc4kyC+JMEZIj9FZc3K4uVf8aFSSVOr8TzV3RwvzzNa70as+LLd1XjvJP0LYK/2deo7nngXc7PDvghyl/S34ST9CElxryokBnQ1XHlEfGFYnayc36CVWtIP2cAE2553T/bxTbigreX+5/bQjet5eiHqV2ge/fo34QpljRUa3/JEKDb+X1AzvN2Zu7zb+lIp4sneGn3y/A27BZSrwIn/eeST9VqrarKc274Idf6Y+LGe63iOUcGz4j3KJyyqbpcuPiyUs+yrfPgC53KGNPqeyG3VRqMfV9xKXPNgT9kT1Kjeaygr6smuYgY/PUqE2tfHiDSDHme+nopV1d2Qxw7rPZMnzfkRQYcrUK0NmQTQ4KggBxStjJAkpGSCUowBUEjJSRnFJJkoAqljDKAEpASAOo1ehiYmTNCtQjDamsVjgosGG1K5CsJqiwYzbnsoauiHoeV1KHSQGwGm19XOH5rFuJStqqr1bRepXGlnr9EBVIBuJaPDfiR9lo1PdJiOMXmrSy/ZcetjRTay11/dkbnQfsmLDK0mOw081VKSi8snypN+mniMla5+LE5lwXEtE6kMnyACJRz3p5d6jfhQJ8Fn5hBgdeHu5lxypowUs0pPq3RG81laXdmOXxoKbY4+8f3Ka93hFer/uRV836DNrToHOPN1gP08kRxE32U5PrlXvoS4VrSXQaqQfeJceDWnTmoxKk6m7fJBG18uXVgt4gZWdjdRHK4qo/Ul83bAPGIni4hRq3u68XQy6+RG5vAguPPRVuCbppyfMZPjoge58go6N30QwRCaV6oUJBAMqCQg5MpENDtcnUgaHzIsigZSkgkpSRpQSMoJBKRkoBypkxgUgCQAkAJAHSaV6JGVkzXKwraDBUWKOChsCQFKLQ4KkgMGyCDz4pt51kt8gHSqcXDbzXOPknZbhvKu887wQT6A8pJc4geioxISi/S+Wrb+3eWJpr33IjaIPEToBeo7vyVKi4PlfDWT7+Qzdrn9EM5mX7vIC7zyvwSvD3Ncuizk/HgSnfX6D1JJ8RJ+6LAfiKacXJrfdvktF3hGksvP8Ah3IC31joOw5ITV3FLLi9F3Ilrn5DOqyNTl+1xPQBLLEbj82XPi+4FGnpnyBabW8I4niUqeT3clxfFktZ55vkMXCBFhyGp5JW4JKll6slJ3nqMbmNemgjmeqh3J7tX0/PUlZKx44a9BYefNPTarXotPEjQc8pHYItXu35B1GAUVwQClSAJS5EjSiwFKLJHlTvEUKUWFDSiyaHQQMgkEhIySMqiQwyUBIASAEgD3tK9CmZ2SNemsRoPOgWgg9SQ0SB6KFoWdTQUP7RSiN0jc5DVqh0gHtPA68eUclTKM9Iur9O4ZNcUQuMSbgaE6uPSeAWSSUU28lxesn+Peg6V+8kMHm0ANJ04kDnPNTFypRjFJvTi0ufeTS4uwSBccBdx4kpXCGcVpHNvi2Tnrz0BN4nTgP1SyqVN6cF+SVloMetydBwCrazTnm3ouCJ7hHXmUPN6WwQObr6cOgS3V2/7dETQj10+J7lDVLtaer72HcIjn6KdzK5eQXyHzjgoUo/0hT4j50b1qyKAzJbGoSgBkAJBIygBIASAHRYClSmQIoYEblVIdAqsBIASAEgD/9k="/>
          <p:cNvSpPr>
            <a:spLocks noChangeAspect="1" noChangeArrowheads="1"/>
          </p:cNvSpPr>
          <p:nvPr/>
        </p:nvSpPr>
        <p:spPr bwMode="auto">
          <a:xfrm>
            <a:off x="1679575" y="-2833688"/>
            <a:ext cx="8915400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2822" name="AutoShape 6" descr="data:image/jpeg;base64,/9j/4AAQSkZJRgABAQAAAQABAAD/2wCEAAkGBxQSEhUUExQUFBQXGBoXFRcUGBQUFRgXFBcXFxQUFxQYHCggGholHBQUITEhJSkrLi4uFx8zODMsNygtLisBCgoKDg0OGxAQGiwkICQsLCwsLCwsLCwsLCwsLCwsLCwsLCwsLCwsLCwsLCwsLCwsLCwsLCwsLCwsLCwsLCwsLP/AABEIALcBFAMBEQACEQEDEQH/xAAbAAABBQEBAAAAAAAAAAAAAAACAAEDBgcFBP/EAEEQAAEDAgMGAwQIBQMDBQAAAAEAAhEDIQQSMQUGQVFhcSKBkRMyobEHQlJicsHR4SOCkqLwFTOyFmPxFCRDc8L/xAAaAQACAwEBAAAAAAAAAAAAAAAAAgEDBAUG/8QAOREAAgIAAwUGBQIEBwEBAAAAAAECEQMhMQQSQVFhInGBkaHwEzKxwdEF8RQjQuEzUmJygpKyosL/2gAMAwEAAhEDEQA/AMTp05W6GGVuVHrp0lpjAplInbTVqiVOROxqahGyUNUldjlimgsAtQMmF7JSLvAkWUUSAW8lO6xrBITbhIJU7gwwCncAFwUONEoAtRQ6ZGWKGhrIntVclY6YBYqZQG3gC1UywxrBIVDiSMkASAEoASAGQAkAOpAZQAkAJACQAkAJACQAkAdGnSXRjEzSkT5FbRVZNSpqRJSJGsU0I2TsIRQjBlSTQBugYaUyiFAFWKAwMq3cJFCNwLI8qihrFlUMLBclJQ2VQ0TYLoRukoiIlJQ+gxYkcSd4iLFW4jpkbmKicRkyMhZ5RGGVTRIkAJACUAMgBIASAEgBIASAEgBIASAEgDstC6yRhbJALpqE4E1MWUiPUJrVJDZKGooSwHCOP5KaJWZ5KmIvAdTvHOfgqviJSpSiXxw8raY76gBGoJkWBt1haJSjFrXO+DIUW0D7UXGa/UJo4sLcd7PqNuvWhmVAYAcD5qyONhydRkn4g4tZtErGpt4RsYjgkJ6gygkSEgBlFEjFqKJsAhK4koBwUboyAISOIwD2qicRkyEtWWaLEwC1UuIyYBCrkqJGSkiRYCUAJACQAlICQQJACQAkAJACQB3g1dlI51kjGKRGycNQkI2G2nCZIVyE+BAkDkOJPQJ6zSbBZkWKBP1S6xIs2CfPjqmxIco35ffiPh0uNHjrZpADXNjiCwcOKqnHFlKoxceqcV5l8d2rbT8yMlwI8ZHHxZCLWmZ+SifxItViV0e61l4rXoNUWvlvusF9j/us5mYue44KqbcWksWPPx8OBKz/AKGHmcQSchi/l36hXJ4jjvS3W/t39ULUU6VjUKhDo9nlB00BPXqq8Gc/iOPw6T7l+/gTOKcb3rDzyTYgj/AtWHJSk1TTXv3xF3aQbWLQoCthTb5qdwjiC1G4iRiLJKQcSJyhpFiALUj1GsQYq3qFidTVEyFIiLFmkiywHsVTQyZA5qrkixMjIVMkMMkJEgBIASAEpASkBIIEgBIASAEgCwgLtI5h6GMTJFbZM0HonUStsdrTyi/MacyVZGLXAG1zPJWx7W+85ogxDfEYnWeHFUz2nDhnKS8My6OBKXyp+OR58xfmLfaubpqGgmLnhEEJYyeJbjvtaa0n9KroW0oUpbqfmBSo2Lixsnm4nTmU2HgpxcpQjfVt+bzJlPOlJ+Q8XyAsYekE+hhS828OLjHu19aI/wBTTZI+dJpcyDaeVp5ymk53u3D6Xy48xVXKRG+hmB8FM8iD8+SSeB8VPsRb4ZjrE3Ws2RUqJuCwSLeBxBHrxVOFgSdpwWX+WVNeY8prXe80CGZSIbUvE6H/ADgr8OHwpJqE86vR/kN7eWbR6mu5fI/oumpRel+T/BU1RJ7O46qZUhN7Id1OLXsq2QpXmRZCqmPvIA01W5ZjKSG9mqnIN4NreVlW5WQ2Ko1VyYRZBUCqkWRIXhI0WIgcFTJFqZEWqtoewSFW4k2dXd3YT8W8tbYDUp8HB327dJGXatq+ClStsh23sl+GqZHeRRj4Pw2uTH2baVjRvRrVHOVBoEgBKQEpASCBIASAEgC1+wXcUTj75KKZCtjETeRIKYGp9eth8VZaQttngdBlpJxDvstgMBHONO55LI3GXZf8x8lovfWzQrWa7C5vV++gg5zTENc4ahga2mJ0aXm5PQJliSi6pNrgqUVfBt530XkDUZK7aT53ffX5JK5yk5nECRAtEwfCIuddCFdOW625PuXWtMs35CQ7SW6vfPPI8tSnJhrHkGJkawLe+fjCplHedRg2nV2uWnzP7FylSuUl77h3UzN2UwIny5GwBumlCSlThFLX+2ishSVfMyRlMTc0Q4aRBgcLzyn0VkN1PPcT4dEK5Ost6h6lDxC1MD++eGmieWHeJdQr/wCr8NO/kEZ9nV/Yanhi3SkGzr4/8kp8LCeH8uElevaCWIpayvwI30rHM2o3S4IdwiLEmEspdhqSnHqnfSsm3X7jKWapp+gmUBJ8TriYc2wjS8WgDRQ0k3U32lo1kq04Kq5A5utFlyZ64JLYgjiZ+Mcf/CsljNtVTXFlOSTsLJbqhzF3gS1VORNkVRgVUh4tkJCRossFpSEsTwoYJkDwq2ixEZCUcicFXJFiZG5qraGTInNSNDpl8+ix4mqOP7K3B+V95y9v/wAWL6Mf6UaQ8DuM/qm2hXg+Iv6e6xmuhWN3dgnEGT7o+Kq2fZ1PtS0NW2bZ8Hsx1PNt/ACjVyjSFG14cYSW6WbHjvGw95nNWU1iUgJSAkAJACQBojsP/ll6FI81vhU8PN06FlOh6tE6NJDiDDgAQ0+fG+iHbyWXXkLGa1enLmeOng2PbFM5WOPieNX5uTufAnqYSRhGUWsPJPV8/H30LpY0oSuebWi5eAjsdwaGsApZDYiHFxIEkE+6DcTrpwsoWzyUVHD7NeN+en1D+Li5b0u1fhX5+hG7BhshjeeYku94C/iPicZ4iOKsjDdTWGud5vXv1fgN8Zypzfd3fReJzWYbLAfUiQJZS98kxGkuOouSCskMPcynJ58I6t+svNpmt4m8rjHTi9Px5EuFptLC4UbTAdVyg5pg3OYk25cFZh/DcHJYfjKtdOO87ExJSUlFz8FenoienhT4ZZQF5Hie1xjxe9k0TRg8rjBZ82nz5aegksRZ05PwT6cyXFEGQxtAk3IdMkC5Itp1V2JiJ5RULfP9vUrw1WcnLwPHtJzGXy0psQSdLiTZvAwqdoxMPDz3Y3w91wZfgKc8rfvx5Cp4XOy/OfA+b65p89OqlR34Z87ylx5/2Ili7ksvVEJDmCZqAW99ocOt2ArO5zgruVdVf0LFuzdZeDr6g0HZvEPZl3uugljongCEuHLe7S3W9HnT16++pM1u9l2lquKPT7Mxx7EyQtSTSKd5WRPf5cL2M8dUm8OkCXo3hkgAosYYMS0FjvCGiEyF7EjRYmQkJGiyyIhVsdMByVoZAkJWhj2bE2q7C1faNvwIURlusp2jAWNGrzWhNvPt52LcDEAcOqjGxN9KK0F2TZvg3KTtssn0dv8A4ZHU/qtGy/4fic39SVY6fQ4e/VOKwPf5qvb18rNf6S/5bRWlzrOqJTYCQAk1MBKLASANTcxehTPJWSMbbVSK2BUbEEFoEzULrQ0Aie9hrwCfNZ+ZCd5O+hza7aZh1RjxTYXEaPplhHhe4aQXCGtF9OaonutpzTpX1VcHX0Sz8zVD4iuMJLeddHfFLw+ZvI6GDxJewOIguu1vEN4Zutp81sw5txtrXgZcXDUJuKenHqTOwYdrpy/VO3zK1i7ugLtnADw+H8MD9kb1aZdw3x3eeZwtp7PqAkNqVXTNs2VoBnMTGUcuaybRgzkm4yfnS68jo4G0Yb1ivK305nPdR9m7MBRbawBNUxEHKwNzTck3hZNz4UrSiv8A68klfrRpU/iRpuT/APnzd19zr4Gg+qZuyCP/AI2tLhFyeIBPDotuHvPtPLwSvLXp3GHGxIYarXxbr3zO9h9iCIcSe/6JniPQx/GnJ2sjz43dRjhIa0nsFS1hy+aK8i+G1Y8OJU8VskscWhhB+rkqubHMw5Z57LXyR7qk16M6OHtamk3LvuN/Q89Yxmz5SQIArMDXf1izillle/T6TVPz0ZbDOty/+LteXAm2Th6ldzKbGyCBMw5kDUh7TY9OiMKcmkqyrvXg09eguO4YdybzvLn5P6mgYDcykB/FJeZmJhoPIJ5YvtmRObzuu4kxu5NB48E03cDMj0KVYvNDJzWj8yg7Y2W/DVCx47HgRzCs6o0YeIprk+RcNkbl0atGnUL6kvaCYyxfhoqnjNZUVb03x9Cm7RoCnUqUxo1xaJ+6YBV/Atg7SbFsrCNq16dN5Ia9waY1vyVc3SsZyajaLTvNuVRw+GqVWOeXMANzbUAqqM951REZz3lb48jgbl7Dp4uq9tQuADcwy24wVEsizGnJUoujvbQ+j6n7ak2mXBhBNQm9hoAo7LVlP8RiR7N3fGtDuu3PwoZl9mNNeKlT6Ipe/d7zvvOFs7c3D1GuMTDiOeislGEXoJHaceaveo42+m7VLD0g9ggykxIQeG2lVGnZNoxfiqE3dlg3X2aynSa5vEK6KUYpI52NOWJiOUnpkFtPY7KhlwB7q2lJZopjizwn2WcL/Q6QfGUKPhRT0NP8biuGpwN6dlilDmiOax7bgpR3kdP9P2p4nZkcTBUs72t5lYdnjvYiTOhiy3YNlrxmyWiloNF23hrdo42FtUniFPdquBOlJpHdQyUDVXGR0XoVqeS4kZKsiQShnwHqrloJZ5KJOd4c7M8QTbwUmzLGRN3mSZ1tyhV4TbxJW7folwXf75F00tyLSpesnxfd71s6OGZxOp8oHCyvZlm+BM54CErK6sYYgc1DQODOJt9wI+qRx9o7Kz+bn2VWL8juvHTxN+x5Pj4LPwOdgMhP8OsxpmSyjTDQRykiT3VGBuN9iaXNRVf38TVjOaXbg2ucn7Rb8BQgdVpk7OLKW9I9b8S1mpVe62PF8ibDYxjtCklFlsZrRnh3k2S2rTJi4vy85FwoVSW6y2M3hS346cTOm0SIa72jSJ8LiKlNw5AnTnBWZQae67XR5p++p2HNPtKn1WTXvoaLuPsltKjmygOfewj4SYTOKgt1KudGCWI8XEcm9MkWHF4ynSbmqODBzJhVqLeg10Q4LbdCq7Kyo0u5aH4olBrUne55FK+kDEh+IyfYYB5uufyV+ElulmHdtlw3OfODo9Gx6EhZcRdpgtX3sznetuXGVx9+fUArTF5Itw12fP6nj2XUy4iieAqM/wCQUT0GkuyzWt66ebB4gf8AbcfS/wCSy4fzCXo+q+pnn0ZVYxZHOm74EFPPQtx1o/ehqbzFyq0ihlUrb64YuewOMgEAnQkcirVFJ5sSUZ7tqLORufvHTg03HxueSOxNvgpT3mJi4MsHOsssz1/SFTnCnomauEkGC6x4M8O6W2mvY2n9YASOITYUlJVxRTtWDPCm21k2e3bW1W0LusFdKUYR3pGaGDPGluxK0zbzKlcBp1VS2mE5qMWbXsM8PBbkevefD56R7K7Ghv4bRT+n4m5iopWw2zWauNsS/mnoNrdYTLntd0Uj2XcnlE4OzZ4hnpXmW7dnpxKANUz8/wDPReiSPJUPmV0UQ0TM04TwnSeBVtPgV8TxsY1slgcAKjtQTnqEw57jrlFwJt6BJhRWe6uL8XzL5OTyk1ovBcl198zoUHWvrxV8lRkmeTG1oMazoNB59FNqi3CjZwau0HtMktN4LyctJg4ADVzv8ssMseUda6vSK+7Z0Y4EJZK10/qf4RHX2i0kOgACIfV+dOlqe9ks9qjrWXOX2jq/QaGzySq8+UfvLQ9+xXGo/NmqEfebkZ/K3XzMq7Bnv3K2+9UvBGXa0sOO7SXc7fiy0udlaSraOUilbVx4c8gujkM+QnsHNj4rNjYsU91uvGn6qvU7uzYDjFNL0v6O/QiwuNfRc0l8NsYe3Lbo9vhJVaxHBrell1VeqyY+JgwxotKOfR36PNGlbOripTB1kXTyVPI5uHmnF9xn+2tnZMVAzAPIm2ZhvoRwPVE4XJSV568V4/Zm7Axv5DTq433+H4NNwNPKxo5AKmebKcJVFGY77bSNau5sjK0w1rx4Hc4dwclx6SUMs+D0fjzNuyRy+Jz4rVeHLic3DMcyCJECWsJBc0j7Dp08+SfDw3FJvl8urXcxpyUrXrwfeiPF7QdUc57i5ziRnB99tgLDiNFX8es0n1XFeHFFscFJJeT4Px5mqbhPnCN6OcPjP5qMX5jL/Uyl7+UoxtQ8w0/2hWR+VFmG8mupXmvhzTyIPoUz0LayZt20G56FQfapu+LSskMpIzv5TKNw35cbS6hw/tP6K6ehoxs4+Jom+WKNPCVXCxjKP5rJIa2Z2raXNmKuCDoo9OxHZcRTP3kR+ZFW1Z4Eu403fBmbCu7fkVelk10OVF1OD6oz7cl8YjuPzVOzfObv1Rfyk+p3PpBZ/DnqPmrtqV4Jj/THW0UULC1cj2u5ELjwe5NSPQYkd+DiaQD7Sj5L0ke1E8l/h4pTdk4fLinDlPxXLwMLd2mR3tpxN7Zkzv7yOikey6G0OsNs5uwK8VFDXmD0okAaS2qdF6dI8s4kzHK6KEaJ2OhWoraOZjKxpPa6S5mT2dNgkuLyZmALjK3Ungs05PDxIvVVSXX9lq2acOKxIOOju2+n7vQ6mBqgixlXyMWLFph4zDZwo4CYeLuMrmL2a4OzTcQGT7lMcXZeJjms+JgOT3k81pei61zOrhbTFx3fPm+l8EeUUgwyHOBcJzEB+IdfQNIho/XgqdxYbu83x1m+7gl7yLnJzVNacNILx4s6+7Jkk+LX67i93mdPIK/Z3cbz8XbMH6hlSy8FSLHiqZLYCvOZBpNMrP8AoFSTlcQDch0PHWzhbyVDwnbab+q9fsdZbdhtZryy+gNPdOrOsfgzMjyBj4Kn+Ginr5ZemhY/1FPSL8c/7lz2Bg3UqYa4z/mqedaGSNym5VVnH3mo/wDuaR5nnHrz0TR+VDJ1HEXQuEwz+X8ln4lukPAxDaVb+M+eLiCHzkeAbfhKy48/5rT8n8r/AAzr7PD+TGuXDVfkT5BGQmeFNxhw/A7imkpJrcf/ABbz8GCpp7y8Vp4omo+LUy5vFwhwP2SBqNVow0p66ri8n3PoVz7Omj4LTvNL+jarmwzhpFQ25SAVXi5vSjPJVNnB+kenGKB502/AkJ4fINDVop1QqTQkbps92egw/apj4tWXRmZLsmQ7uuyY6l0q5fmFomtS2bvCvu+xoe/zJwVXpB9Cq8PiVLKUe8x14UtG9B4QxUYeTh80ouLnhyXRmsbZGbCn8I+S1R+Zo4d9mL7jMd13ZcQ3sQs2DliI636ir2dls33ZNAnotWOrwmcv9PlW0IzQhcSccj06L7uric9EDiBHou3sWJv4aPM/qWHuYtkYwcYjNzVm5/Msf414G6Q72vimUm3OsFln6YrxClLzZ6ESANHY5epR5hoMVANE6F3RhWTpiuJ5caTdwk+EhugymCBHU5teiqxbVyWeXl+9luFWSfPz/aiPBbRyuyk6aTM5R4QTPEkEqIYqb3X7WnqNi7PcbXt6+hY8PXDgrjkzg4slfSDtVIik0cTa2zbEtMSIJFjHIkXjoEmJDeTR0Nm2nNKWfvyIt1mZbX1NyInrEn4qvZ4OEaH/AFGW9mW6krGcyJOx45hVtMvjKPMmbVbzCRplqnHmSNrN+0PVI4ssWJHmVneysPa0YM+IaX5p1lHMmNSc6/ylup3Z3b+SoeTLI5w8DFNo0y2vUDSGnMfC+7H9ROhVOLFrFe66b4PSR1MCSeDFvPJZrVHgmHRGUz7hNu7HcCsl1Ldqv9L+sXwZq1V3fX8o9Da03gugcf8Adb35haoYuV1vV/3X58CpwrLS/wDqzTPoyqSysJnxNPqI/JW43Awy+fwPJ9JtP+JSdzYR6O/dTg/KTD5n75lEeEPU0o2rdSpmwlA/9to9Lfks0tShIyisPZ44/dxH/wC1pnoPrg+BqG9tPNg6w+4T6KrD+YofB9V9TFCEx0EDMH/OCVk1ka4fFhP5Fpj8x59/4ZluyfDiW/jI+azwymu87W09rZ33Iu+9DM2HP4fyWyauEkcPZJVjRZlxC4slZ6wsO5uJyvLfNa/06dNxOV+q4dwUi3Po+KV2KOFGeVFZ3yfYDquf+pOsI7P6Us7KkuAdwSAL+2pZeoPNuIi5TYUOHKbIaAxEEX0sf6SCB2UtJ5P3QQte+ZxMVctcZhzjUdaPDTADZ46R6rn4rzUuDbk+5ae+p0MPJNLVKl3vU9GzdqPYPHwYah6AnwhWYO0NL+Zy3n55FW0bNCb7POi14DaAfbjy7renZxMbZ3E6FRuYJjKnTONgmZKpHNLxN+K9/CTO/WJyWRxMKKLtHbdZj3Nka2AIDo4+E6rHj7RLDlVLzz8nqd/A2LBnBOvTI8jdtVDOeq9g4HIQekiCD6hULan/AFtpc91/3T80XvYsNfLBN9/7EbsdXcJDy8fapO8Xmw/sl+JjSVrtLnHXyYywMCLzjXSS+5524hxe1xe5+UgkiQRfR1M8OoVSxJuSbk3XLJrvj+C54cFBxUUr95M2rZFXPSYegWuepxsH5a5ZGYb7YU08S4GMh8QBAPe3EdrhLtDbSeq88+78Zo37E1uuPFP04e3kV2JGWNbhpJ9abjp2Kybu8tytc6+8X9mbrp71+P5X3R6KbAADBdqPsvA4t66rTDD3Y2k29OUkuXX3RVJtutPVd5e/ovq/xa7ebWu0jideeqnF95V+5mxFmvE6H0nYcmnReODi0/zAR8k2A9UKvmM5emmjQjY9y6bm4KgHWOWfIklvwIWSWpTxZmO9jMmOrf8A2ZvWCr+HgPBXCu/6mqbRbnwz/vUz8WquHzIzS+SzDIVh0SN5UNDo1rYzs+Db+D8lbB5pnAmspLqzMH+DE9qnzP7qieU/E7Me3s3gaFi6ftKEdF0FnaPNxluST5Gb19jVQT4bDjzXMlss7dHp4bZhNLM8+yqvs6zTpeCs+C9zGV9xbtMViYLRpFF8tBXok7R5GSqVFM3xf4mjquT+qPspdT0P6UsmytrinXEgC6sevTnAaCz2QRWZIwqRGRYlpLSGmCbT3N4UTtxajqPBpStnixQzOcDoS2mOwGZ/axjyVOIt9yXcvDVl+H2Umur+yPHlkOmxcxs8wPaX+EeizODp73FK/wDtn6F901XBv/ydDZ2JcKzrWLuV7SB8G/FacHEk8WS6/wBvsZcfDi8Jd39/uXfDmQtp56apnGx1TLVChs3YMd7CZYcKQ5qhsxJZtFS3p2K4nM0NPPMJHqLhU4+D8aOVePuzrbBtah2ZX4Fc/wDTikI4n7LqhFuBAb81h+B8FUuPJyr6fU6vxHi+HNL8nQw271So01PcIvLbE9yLfBWfwrk955Pp/b8GWe34eG9xZrrockOOeHiXDQ+7UnQX0d2VCcviViZvg9JfiRtpbtw081+UajuFj89HITLm2PD1HDstUs0nf29OByJx3MVrg80eve7dwYtgj323bw+KTsyW7PQeEpYc9+HiuaKB/wBLYsEt9k588HXE883KE264p9q1yl+dTV/E4b4NPon+x38buX7PAvc4B1cQ4DUNa36s9uKN5Se5w4WVLFkpqTyXHx4nJ+jzG+zxjRPhqAsHiDhOoM68FW81lp3prv55mjHXZT5PlWpqm19nNxFJ1J+h0PEEaFJCe67KGr0Kbs76PIqTWqNdTBnK0EF3QngFZPFT0G+JJ5aF/a2BAsBp+izAjIPpEZlxtQ82tP8Ab+y1wziizC495pWznZ8Kw/apD4tVK+YzV2TEK4h7hyJHoSrnqb4ZxT6HnckZajU9zn5sG3tHwVsdEcTGX8ya6mbbwNy4ip3n5KnHXbZ1did4ES97v44VaLecX/NbcGe9FM89teE8LEaZ6MXTGU2V5nw295GWbQGWq/o4lef2js4j7z2eDnhruL/savmpA9F3sCW9BM8vtUN3EaKjvY+ag81yf1R5pHd/TFWGzhrlHSEgC2MevTHFaJcylCUTMQIwipQpHs7D5iQ4R43EcdSbqvDVJ3zY2PPdVrkjqVtjAi3ER5HgraTVGOO1tMWC2LlcTzM+ZuiMIxtoMXbHKNHdY2ArLOa82VLeTFQ8EXjUcYNp9Y9VTjz3Fa92dvYMO4Ozt7u7SD2i6aMlKNowbXgPCnZYzSDxBEpd5oRRUiFmxqUzl+Sh4jLFB/5me8YZuUtAAEKrfd2P8NbtIyfeGl7Oq9sZmamRLQfm3uox3X9Nx43mvyu9X3HV2KW/hJ3T06/3J92drOoVQ4ElhiZg26OGoHW6MO5rK2utP1WvjmG1YO8rWUl704X5Gu4HFtqtDmmQVTJNPMyQlvI9QSWWog2niqdKk91UgMAMzxngOZKIJuSoGrVczB2VSyr7RgLYfmZZhIAMjjyTzi3LR68o/mzo0nDdk+FPU27drb1PF0g5pGePG2bg8fJVTjTMOcXuy1OhjcWyi0vqODGjUut/57JVnoHEr+xN86NY1XVHtpMa4CmHmHObF3Ed+HZNKDWg7Ti8ykfSDjaVfEh9J7Xj2bQSNJBNvRX4eUcyzCtXkWLYm+eGpYakx7nZ2sDSA0nRVuDspeHO3UefIzjG1A6o9zdC4kdiZVrZswouMFF8jykqtlpY9ib1nDUvZ5Z62TKdKqMONsUpzcoyqzg7SxftqjnkRPBVYkt52a8DC+FhqBJszaj6B8NwdQiGJKDyF2jZYY67Wp0cTvW9wgN9SrXtkuCMmH+lQi7bK5VeXEk6m5WDEe87Z1opJUi77sgiiJ5Ls7Haw1Z539Qp4zoq+8j5rHsuX+pO8RI7OwKsI5S5xtEgC0NK9Mcdk7FJWyUFAgxKYk9ezqoDrpZFONFuJYaVUFLZzZRZLnCZMrcWePaG0Gsabp0y3BwHORRMVjM7y7iDLeMDmR9ZhHosE8dSna4afnrF+h6PDwdyG75++DXqSbOxxpuEA6WAgmOXJ45EXCbDxVF7tZcK1/ElyrPoLj4CxI5+/wAeJdNl7xtLQSRHw/ZarjNbyeRxZ7JiYUqR1f8AqGkOI9QkeGQvif5Wcfa++Auyn73xA5xqR2RUYuuPLj5GjD2XExFc8l74lKr1S52aSXG8jwPjkWmzlS5NyuOvTsyrueUjqwiox3dF5rzWh5KhE3yTzOam74WVE2m+1u3zdwf4L43WV14NHZ2Tt2th/wDbJAGsw9p9CtNqSSp5cdfVMx4mzRk955PpkdgfSNiCLU2g8y0/KVTFKWkZeQfwjWs/oVzbW3a+JINaoHAGQ3K4NHkq5OqTar/bI04WDGFtXfO0eBpvNgecQOtiU0Ut7f0fOq+rLHpXoNh8S6nBplwdMjKYP9vBURxHCKUVeemX24Eyw4z+aj118a+p773PI+04uie617y04lKgo5pESZaEjEoAElRYwBCVjWMUrBAlKMhilYAlKxgUjJOtu5gG1XnNeOC0bLhxlK2Ydux5YUMuJc3UxTYYXVVJHn1J4k8zOdq1c1Vx6x6Lzm2T3sVnrNmju4SR5FlLxIAtFJemOPInYUWVsTnKUCQJqFMTRHXccpg3iR3F0s73XWo0ErVj/wCsPYekBw7EwfRZ5Yyi8+SfvuD+EjNegdTbz9DaDB6T7ruxTPGjHXg6fTk+5kLYo8PfNHgq4t73eIkEcOObhB58RzuFVLFlKVaVw69/rHg9GaI4UYRy9r3ry1PP7GSIvMxHhk8Sw/VdzaVSsFt2utVlf+3lLnFlu/l79ea6gUyRfUcbTB++wXaeoURUlnqu7R/6o6p9V6kyp5e/B8V0ZOyuT4rzzZ4j+4HJ3qrliSfaz745/uuks+TK3BLL65ft3oHUGAHDiBdvnScZadbhI7knuq+i08Yt2vAnRq8vr5rXxAdXOW+nUEgdj7ze5UfGbhn92l4/NHvz6DKCvL9/sxPrWHwDvEOhD23Tyxbik1lwvPx3kChn+MvRkWb70T9+f+QVe/uut7X/AFX/AOkPXT0/AZFp152n4t7pqajevhf/AJr6C8a9+pFAHIfygC3cyVVUYdP+NfV2x83+4wJ6x08I9ShSmss66ZLzf2Jy95juj3obHU5j2TSaf8xpeOZCvT+wL39+1miB11VU8RvK/wD85fUlR96iYTwED0+J1RBy4Kl74vP0JaXE9DX9vJbYtVkUtClSFDFKSAUpKEoskEqGSIhICYBCVjAkJGTZ192MUKdQydVo2SaUnZh/UMJzgqOjvDt4QWsMk8uCu2na4wjS1MuxbC296WhTiVw27zZ3RKAEgCyBy9IjlUO2omohxCD0EULOgKJGuTJCtHhxIggn3WnKfwv09NPJZcSO61J6LJ9z0NMM00tXn4o817AiS2WHTxN1jvFx2VFPRq2m4v8A1LXzrNFuWvB59zDYYEE2iGk8AdGu5sPwRDJVeXB9Honzi/TvIebvz/tya9QeMEEcchJB7Ndo7pxRnvU1/wAbp+D0fTiieFrz/K4fQGtMzYnk/wANT+oRPdGJvKnlf+rsy81VhGvDpmvIdjwD44BP2mkH+tvzhKpxjL+Zk+qp/wDZfWgcW12fR/ZjVBAM3HX+I2O+oUTTjF3mv+yrvyaCOby/D/DI21ZOoEaSZEcp94JYYtu3JKtLf3+ZDOFLT39CTKZmI/CA4fC6vUJXdVfJJr0pi2qqwahA6X4OB+BSz3U6ul/uX0f0JSb/AGE3MRfMR96Gj11UJzaSlbXWorz1B7qeWXdmRudyyzNgBmPqVU5U6VXei7T82Olzv6AOcCb69bn0Fgkck209fN+WiGSaWQznQZ07mT6IlJRlenfr5f3oErVBNkXIgcSdfRPHej2mqXFvXyIdPIKne4BJ0/eFOHJPtpNv3mRLLJ5EwYtOjK7HaiyGPAUBmAVBIxCUkYqCQSlZKBKUkElIxqI3KuQyIisz1HGUAJACUgdptRemowOJK16ihGhy9FEUEnSIDY9MokND1GAiDcGyiUFNNPiRGTWaOfUEEk3Ng6LGR7tRq501uO3rlvVr0kjUs1S8PumIt+13tex+u0cQeISNN6+nLmlyf9S8Qvl76P7MAPjwlzHDkSSPI6tURnS3XKLXJ6eHFe6GavNJp+/MdnSQPuxVb5g3CaOmV107a9cyH7vJizCReBxgOI6DIRaUrkk7ul0v/wAtcQp1p77wczRpln7uZkd7Ql3sNaVfS4+eT9Sak9b9GMbXDupBIP8AyF0N1mpeqf1Qa8PfgFnBHvMjkR+hurPiKUa3o1yr8fsRTT0YnOA+tH4Gx80OcIrKVf7Y/uCTfDzYBcCfLV3jPWwsFXvQk8/N9p+Wg1NL8ZAmSYDTHXwgeQ1UVKcqhF11yXktSckrb+5C6ZiZ6NCpdp7u94RRYtLrzCII5A9blPUlyT65sjJhxOo9fnCsrf1Xn+BNCRvc+QTJcLFfcO13SPimi8uRDQWZSRQxQShigkZxUMEAUjGBJSMkCUtjUMSoJBckkSiMrPJDjKKASAEigOsHL0iMLQcpkiAoTpEEjU1CMNqCGSAqGKzy16QLpsCRAPJzbj/Oix4uGnPe5rXk1mvfQthN7tcvoebPMGdYcOEQfG2eULLv7zTvPJ91fMi7dq14fgkc4kyC+JMEZIj9FZc3K4uVf8aFSSVOr8TzV3RwvzzNa70as+LLd1XjvJP0LYK/2deo7nngXc7PDvghyl/S34ST9CElxryokBnQ1XHlEfGFYnayc36CVWtIP2cAE2553T/bxTbigreX+5/bQjet5eiHqV2ge/fo34QpljRUa3/JEKDb+X1AzvN2Zu7zb+lIp4sneGn3y/A27BZSrwIn/eeST9VqrarKc274Idf6Y+LGe63iOUcGz4j3KJyyqbpcuPiyUs+yrfPgC53KGNPqeyG3VRqMfV9xKXPNgT9kT1Kjeaygr6smuYgY/PUqE2tfHiDSDHme+nopV1d2Qxw7rPZMnzfkRQYcrUK0NmQTQ4KggBxStjJAkpGSCUowBUEjJSRnFJJkoAqljDKAEpASAOo1ehiYmTNCtQjDamsVjgosGG1K5CsJqiwYzbnsoauiHoeV1KHSQGwGm19XOH5rFuJStqqr1bRepXGlnr9EBVIBuJaPDfiR9lo1PdJiOMXmrSy/ZcetjRTay11/dkbnQfsmLDK0mOw081VKSi8snypN+mniMla5+LE5lwXEtE6kMnyACJRz3p5d6jfhQJ8Fn5hBgdeHu5lxypowUs0pPq3RG81laXdmOXxoKbY4+8f3Ka93hFer/uRV836DNrToHOPN1gP08kRxE32U5PrlXvoS4VrSXQaqQfeJceDWnTmoxKk6m7fJBG18uXVgt4gZWdjdRHK4qo/Ul83bAPGIni4hRq3u68XQy6+RG5vAguPPRVuCbppyfMZPjoge58go6N30QwRCaV6oUJBAMqCQg5MpENDtcnUgaHzIsigZSkgkpSRpQSMoJBKRkoBypkxgUgCQAkAJAHSaV6JGVkzXKwraDBUWKOChsCQFKLQ4KkgMGyCDz4pt51kt8gHSqcXDbzXOPknZbhvKu887wQT6A8pJc4geioxISi/S+Wrb+3eWJpr33IjaIPEToBeo7vyVKi4PlfDWT7+Qzdrn9EM5mX7vIC7zyvwSvD3Ncuizk/HgSnfX6D1JJ8RJ+6LAfiKacXJrfdvktF3hGksvP8Ah3IC31joOw5ITV3FLLi9F3Ilrn5DOqyNTl+1xPQBLLEbj82XPi+4FGnpnyBabW8I4niUqeT3clxfFktZ55vkMXCBFhyGp5JW4JKll6slJ3nqMbmNemgjmeqh3J7tX0/PUlZKx44a9BYefNPTarXotPEjQc8pHYItXu35B1GAUVwQClSAJS5EjSiwFKLJHlTvEUKUWFDSiyaHQQMgkEhIySMqiQwyUBIASAEgD3tK9CmZ2SNemsRoPOgWgg9SQ0SB6KFoWdTQUP7RSiN0jc5DVqh0gHtPA68eUclTKM9Iur9O4ZNcUQuMSbgaE6uPSeAWSSUU28lxesn+Peg6V+8kMHm0ANJ04kDnPNTFypRjFJvTi0ufeTS4uwSBccBdx4kpXCGcVpHNvi2Tnrz0BN4nTgP1SyqVN6cF+SVloMetydBwCrazTnm3ouCJ7hHXmUPN6WwQObr6cOgS3V2/7dETQj10+J7lDVLtaer72HcIjn6KdzK5eQXyHzjgoUo/0hT4j50b1qyKAzJbGoSgBkAJBIygBIASAHRYClSmQIoYEblVIdAqsBIASAEgD/9k="/>
          <p:cNvSpPr>
            <a:spLocks noChangeAspect="1" noChangeArrowheads="1"/>
          </p:cNvSpPr>
          <p:nvPr/>
        </p:nvSpPr>
        <p:spPr bwMode="auto">
          <a:xfrm>
            <a:off x="1679575" y="-2833688"/>
            <a:ext cx="8915400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2824" name="AutoShape 8" descr="data:image/jpeg;base64,/9j/4AAQSkZJRgABAQAAAQABAAD/2wCEAAkGBxQSEhUUExQUFBQXGBoXFRcUGBQUFRgXFBcXFxQUFxQYHCggGholHBQUITEhJSkrLi4uFx8zODMsNygtLisBCgoKDg0OGxAQGiwkICQsLCwsLCwsLCwsLCwsLCwsLCwsLCwsLCwsLCwsLCwsLCwsLCwsLCwsLCwsLCwsLCwsLP/AABEIALcBFAMBEQACEQEDEQH/xAAbAAABBQEBAAAAAAAAAAAAAAACAAEDBgcFBP/EAEEQAAEDAgMGAwQIBQMDBQAAAAEAAhEDIQQSMQUGQVFhcSKBkRMyobEHQlJicsHR4SOCkqLwFTOyFmPxFCRDc8L/xAAaAQACAwEBAAAAAAAAAAAAAAAAAgEDBAUG/8QAOREAAgIAAwUGBQIEBwEBAAAAAAECEQMhMQQSQVFhInGBkaHwEzKxwdEF8RQjQuEzUmJygpKyosL/2gAMAwEAAhEDEQA/AMTp05W6GGVuVHrp0lpjAplInbTVqiVOROxqahGyUNUldjlimgsAtQMmF7JSLvAkWUUSAW8lO6xrBITbhIJU7gwwCncAFwUONEoAtRQ6ZGWKGhrIntVclY6YBYqZQG3gC1UywxrBIVDiSMkASAEoASAGQAkAOpAZQAkAJACQAkAJACQAkAdGnSXRjEzSkT5FbRVZNSpqRJSJGsU0I2TsIRQjBlSTQBugYaUyiFAFWKAwMq3cJFCNwLI8qihrFlUMLBclJQ2VQ0TYLoRukoiIlJQ+gxYkcSd4iLFW4jpkbmKicRkyMhZ5RGGVTRIkAJACUAMgBIASAEgBIASAEgBIASAEgDstC6yRhbJALpqE4E1MWUiPUJrVJDZKGooSwHCOP5KaJWZ5KmIvAdTvHOfgqviJSpSiXxw8raY76gBGoJkWBt1haJSjFrXO+DIUW0D7UXGa/UJo4sLcd7PqNuvWhmVAYAcD5qyONhydRkn4g4tZtErGpt4RsYjgkJ6gygkSEgBlFEjFqKJsAhK4koBwUboyAISOIwD2qicRkyEtWWaLEwC1UuIyYBCrkqJGSkiRYCUAJACQAlICQQJACQAkAJACQB3g1dlI51kjGKRGycNQkI2G2nCZIVyE+BAkDkOJPQJ6zSbBZkWKBP1S6xIs2CfPjqmxIco35ffiPh0uNHjrZpADXNjiCwcOKqnHFlKoxceqcV5l8d2rbT8yMlwI8ZHHxZCLWmZ+SifxItViV0e61l4rXoNUWvlvusF9j/us5mYue44KqbcWksWPPx8OBKz/AKGHmcQSchi/l36hXJ4jjvS3W/t39ULUU6VjUKhDo9nlB00BPXqq8Gc/iOPw6T7l+/gTOKcb3rDzyTYgj/AtWHJSk1TTXv3xF3aQbWLQoCthTb5qdwjiC1G4iRiLJKQcSJyhpFiALUj1GsQYq3qFidTVEyFIiLFmkiywHsVTQyZA5qrkixMjIVMkMMkJEgBIASAEpASkBIIEgBIASAEgCwgLtI5h6GMTJFbZM0HonUStsdrTyi/MacyVZGLXAG1zPJWx7W+85ogxDfEYnWeHFUz2nDhnKS8My6OBKXyp+OR58xfmLfaubpqGgmLnhEEJYyeJbjvtaa0n9KroW0oUpbqfmBSo2Lixsnm4nTmU2HgpxcpQjfVt+bzJlPOlJ+Q8XyAsYekE+hhS828OLjHu19aI/wBTTZI+dJpcyDaeVp5ymk53u3D6Xy48xVXKRG+hmB8FM8iD8+SSeB8VPsRb4ZjrE3Ws2RUqJuCwSLeBxBHrxVOFgSdpwWX+WVNeY8prXe80CGZSIbUvE6H/ADgr8OHwpJqE86vR/kN7eWbR6mu5fI/oumpRel+T/BU1RJ7O46qZUhN7Id1OLXsq2QpXmRZCqmPvIA01W5ZjKSG9mqnIN4NreVlW5WQ2Ko1VyYRZBUCqkWRIXhI0WIgcFTJFqZEWqtoewSFW4k2dXd3YT8W8tbYDUp8HB327dJGXatq+ClStsh23sl+GqZHeRRj4Pw2uTH2baVjRvRrVHOVBoEgBKQEpASCBIASAEgC1+wXcUTj75KKZCtjETeRIKYGp9eth8VZaQttngdBlpJxDvstgMBHONO55LI3GXZf8x8lovfWzQrWa7C5vV++gg5zTENc4ahga2mJ0aXm5PQJliSi6pNrgqUVfBt530XkDUZK7aT53ffX5JK5yk5nECRAtEwfCIuddCFdOW625PuXWtMs35CQ7SW6vfPPI8tSnJhrHkGJkawLe+fjCplHedRg2nV2uWnzP7FylSuUl77h3UzN2UwIny5GwBumlCSlThFLX+2ishSVfMyRlMTc0Q4aRBgcLzyn0VkN1PPcT4dEK5Ost6h6lDxC1MD++eGmieWHeJdQr/wCr8NO/kEZ9nV/Yanhi3SkGzr4/8kp8LCeH8uElevaCWIpayvwI30rHM2o3S4IdwiLEmEspdhqSnHqnfSsm3X7jKWapp+gmUBJ8TriYc2wjS8WgDRQ0k3U32lo1kq04Kq5A5utFlyZ64JLYgjiZ+Mcf/CsljNtVTXFlOSTsLJbqhzF3gS1VORNkVRgVUh4tkJCRossFpSEsTwoYJkDwq2ixEZCUcicFXJFiZG5qraGTInNSNDpl8+ix4mqOP7K3B+V95y9v/wAWL6Mf6UaQ8DuM/qm2hXg+Iv6e6xmuhWN3dgnEGT7o+Kq2fZ1PtS0NW2bZ8Hsx1PNt/ACjVyjSFG14cYSW6WbHjvGw95nNWU1iUgJSAkAJACQBojsP/ll6FI81vhU8PN06FlOh6tE6NJDiDDgAQ0+fG+iHbyWXXkLGa1enLmeOng2PbFM5WOPieNX5uTufAnqYSRhGUWsPJPV8/H30LpY0oSuebWi5eAjsdwaGsApZDYiHFxIEkE+6DcTrpwsoWzyUVHD7NeN+en1D+Li5b0u1fhX5+hG7BhshjeeYku94C/iPicZ4iOKsjDdTWGud5vXv1fgN8Zypzfd3fReJzWYbLAfUiQJZS98kxGkuOouSCskMPcynJ58I6t+svNpmt4m8rjHTi9Px5EuFptLC4UbTAdVyg5pg3OYk25cFZh/DcHJYfjKtdOO87ExJSUlFz8FenoienhT4ZZQF5Hie1xjxe9k0TRg8rjBZ82nz5aegksRZ05PwT6cyXFEGQxtAk3IdMkC5Itp1V2JiJ5RULfP9vUrw1WcnLwPHtJzGXy0psQSdLiTZvAwqdoxMPDz3Y3w91wZfgKc8rfvx5Cp4XOy/OfA+b65p89OqlR34Z87ylx5/2Ili7ksvVEJDmCZqAW99ocOt2ArO5zgruVdVf0LFuzdZeDr6g0HZvEPZl3uugljongCEuHLe7S3W9HnT16++pM1u9l2lquKPT7Mxx7EyQtSTSKd5WRPf5cL2M8dUm8OkCXo3hkgAosYYMS0FjvCGiEyF7EjRYmQkJGiyyIhVsdMByVoZAkJWhj2bE2q7C1faNvwIURlusp2jAWNGrzWhNvPt52LcDEAcOqjGxN9KK0F2TZvg3KTtssn0dv8A4ZHU/qtGy/4fic39SVY6fQ4e/VOKwPf5qvb18rNf6S/5bRWlzrOqJTYCQAk1MBKLASANTcxehTPJWSMbbVSK2BUbEEFoEzULrQ0Aie9hrwCfNZ+ZCd5O+hza7aZh1RjxTYXEaPplhHhe4aQXCGtF9OaonutpzTpX1VcHX0Sz8zVD4iuMJLeddHfFLw+ZvI6GDxJewOIguu1vEN4Zutp81sw5txtrXgZcXDUJuKenHqTOwYdrpy/VO3zK1i7ugLtnADw+H8MD9kb1aZdw3x3eeZwtp7PqAkNqVXTNs2VoBnMTGUcuaybRgzkm4yfnS68jo4G0Yb1ivK305nPdR9m7MBRbawBNUxEHKwNzTck3hZNz4UrSiv8A68klfrRpU/iRpuT/APnzd19zr4Gg+qZuyCP/AI2tLhFyeIBPDotuHvPtPLwSvLXp3GHGxIYarXxbr3zO9h9iCIcSe/6JniPQx/GnJ2sjz43dRjhIa0nsFS1hy+aK8i+G1Y8OJU8VskscWhhB+rkqubHMw5Z57LXyR7qk16M6OHtamk3LvuN/Q89Yxmz5SQIArMDXf1izillle/T6TVPz0ZbDOty/+LteXAm2Th6ldzKbGyCBMw5kDUh7TY9OiMKcmkqyrvXg09eguO4YdybzvLn5P6mgYDcykB/FJeZmJhoPIJ5YvtmRObzuu4kxu5NB48E03cDMj0KVYvNDJzWj8yg7Y2W/DVCx47HgRzCs6o0YeIprk+RcNkbl0atGnUL6kvaCYyxfhoqnjNZUVb03x9Cm7RoCnUqUxo1xaJ+6YBV/Atg7SbFsrCNq16dN5Ia9waY1vyVc3SsZyajaLTvNuVRw+GqVWOeXMANzbUAqqM951REZz3lb48jgbl7Dp4uq9tQuADcwy24wVEsizGnJUoujvbQ+j6n7ak2mXBhBNQm9hoAo7LVlP8RiR7N3fGtDuu3PwoZl9mNNeKlT6Ipe/d7zvvOFs7c3D1GuMTDiOeislGEXoJHaceaveo42+m7VLD0g9ggykxIQeG2lVGnZNoxfiqE3dlg3X2aynSa5vEK6KUYpI52NOWJiOUnpkFtPY7KhlwB7q2lJZopjizwn2WcL/Q6QfGUKPhRT0NP8biuGpwN6dlilDmiOax7bgpR3kdP9P2p4nZkcTBUs72t5lYdnjvYiTOhiy3YNlrxmyWiloNF23hrdo42FtUniFPdquBOlJpHdQyUDVXGR0XoVqeS4kZKsiQShnwHqrloJZ5KJOd4c7M8QTbwUmzLGRN3mSZ1tyhV4TbxJW7folwXf75F00tyLSpesnxfd71s6OGZxOp8oHCyvZlm+BM54CErK6sYYgc1DQODOJt9wI+qRx9o7Kz+bn2VWL8juvHTxN+x5Pj4LPwOdgMhP8OsxpmSyjTDQRykiT3VGBuN9iaXNRVf38TVjOaXbg2ucn7Rb8BQgdVpk7OLKW9I9b8S1mpVe62PF8ibDYxjtCklFlsZrRnh3k2S2rTJi4vy85FwoVSW6y2M3hS346cTOm0SIa72jSJ8LiKlNw5AnTnBWZQae67XR5p++p2HNPtKn1WTXvoaLuPsltKjmygOfewj4SYTOKgt1KudGCWI8XEcm9MkWHF4ynSbmqODBzJhVqLeg10Q4LbdCq7Kyo0u5aH4olBrUne55FK+kDEh+IyfYYB5uufyV+ElulmHdtlw3OfODo9Gx6EhZcRdpgtX3sznetuXGVx9+fUArTF5Itw12fP6nj2XUy4iieAqM/wCQUT0GkuyzWt66ebB4gf8AbcfS/wCSy4fzCXo+q+pnn0ZVYxZHOm74EFPPQtx1o/ehqbzFyq0ihlUrb64YuewOMgEAnQkcirVFJ5sSUZ7tqLORufvHTg03HxueSOxNvgpT3mJi4MsHOsssz1/SFTnCnomauEkGC6x4M8O6W2mvY2n9YASOITYUlJVxRTtWDPCm21k2e3bW1W0LusFdKUYR3pGaGDPGluxK0zbzKlcBp1VS2mE5qMWbXsM8PBbkevefD56R7K7Ghv4bRT+n4m5iopWw2zWauNsS/mnoNrdYTLntd0Uj2XcnlE4OzZ4hnpXmW7dnpxKANUz8/wDPReiSPJUPmV0UQ0TM04TwnSeBVtPgV8TxsY1slgcAKjtQTnqEw57jrlFwJt6BJhRWe6uL8XzL5OTyk1ovBcl198zoUHWvrxV8lRkmeTG1oMazoNB59FNqi3CjZwau0HtMktN4LyctJg4ADVzv8ssMseUda6vSK+7Z0Y4EJZK10/qf4RHX2i0kOgACIfV+dOlqe9ks9qjrWXOX2jq/QaGzySq8+UfvLQ9+xXGo/NmqEfebkZ/K3XzMq7Bnv3K2+9UvBGXa0sOO7SXc7fiy0udlaSraOUilbVx4c8gujkM+QnsHNj4rNjYsU91uvGn6qvU7uzYDjFNL0v6O/QiwuNfRc0l8NsYe3Lbo9vhJVaxHBrell1VeqyY+JgwxotKOfR36PNGlbOripTB1kXTyVPI5uHmnF9xn+2tnZMVAzAPIm2ZhvoRwPVE4XJSV568V4/Zm7Axv5DTq433+H4NNwNPKxo5AKmebKcJVFGY77bSNau5sjK0w1rx4Hc4dwclx6SUMs+D0fjzNuyRy+Jz4rVeHLic3DMcyCJECWsJBc0j7Dp08+SfDw3FJvl8urXcxpyUrXrwfeiPF7QdUc57i5ziRnB99tgLDiNFX8es0n1XFeHFFscFJJeT4Px5mqbhPnCN6OcPjP5qMX5jL/Uyl7+UoxtQ8w0/2hWR+VFmG8mupXmvhzTyIPoUz0LayZt20G56FQfapu+LSskMpIzv5TKNw35cbS6hw/tP6K6ehoxs4+Jom+WKNPCVXCxjKP5rJIa2Z2raXNmKuCDoo9OxHZcRTP3kR+ZFW1Z4Eu403fBmbCu7fkVelk10OVF1OD6oz7cl8YjuPzVOzfObv1Rfyk+p3PpBZ/DnqPmrtqV4Jj/THW0UULC1cj2u5ELjwe5NSPQYkd+DiaQD7Sj5L0ke1E8l/h4pTdk4fLinDlPxXLwMLd2mR3tpxN7Zkzv7yOikey6G0OsNs5uwK8VFDXmD0okAaS2qdF6dI8s4kzHK6KEaJ2OhWoraOZjKxpPa6S5mT2dNgkuLyZmALjK3Ungs05PDxIvVVSXX9lq2acOKxIOOju2+n7vQ6mBqgixlXyMWLFph4zDZwo4CYeLuMrmL2a4OzTcQGT7lMcXZeJjms+JgOT3k81pei61zOrhbTFx3fPm+l8EeUUgwyHOBcJzEB+IdfQNIho/XgqdxYbu83x1m+7gl7yLnJzVNacNILx4s6+7Jkk+LX67i93mdPIK/Z3cbz8XbMH6hlSy8FSLHiqZLYCvOZBpNMrP8AoFSTlcQDch0PHWzhbyVDwnbab+q9fsdZbdhtZryy+gNPdOrOsfgzMjyBj4Kn+Ginr5ZemhY/1FPSL8c/7lz2Bg3UqYa4z/mqedaGSNym5VVnH3mo/wDuaR5nnHrz0TR+VDJ1HEXQuEwz+X8ln4lukPAxDaVb+M+eLiCHzkeAbfhKy48/5rT8n8r/AAzr7PD+TGuXDVfkT5BGQmeFNxhw/A7imkpJrcf/ABbz8GCpp7y8Vp4omo+LUy5vFwhwP2SBqNVow0p66ri8n3PoVz7Omj4LTvNL+jarmwzhpFQ25SAVXi5vSjPJVNnB+kenGKB502/AkJ4fINDVop1QqTQkbps92egw/apj4tWXRmZLsmQ7uuyY6l0q5fmFomtS2bvCvu+xoe/zJwVXpB9Cq8PiVLKUe8x14UtG9B4QxUYeTh80ouLnhyXRmsbZGbCn8I+S1R+Zo4d9mL7jMd13ZcQ3sQs2DliI636ir2dls33ZNAnotWOrwmcv9PlW0IzQhcSccj06L7uric9EDiBHou3sWJv4aPM/qWHuYtkYwcYjNzVm5/Msf414G6Q72vimUm3OsFln6YrxClLzZ6ESANHY5epR5hoMVANE6F3RhWTpiuJ5caTdwk+EhugymCBHU5teiqxbVyWeXl+9luFWSfPz/aiPBbRyuyk6aTM5R4QTPEkEqIYqb3X7WnqNi7PcbXt6+hY8PXDgrjkzg4slfSDtVIik0cTa2zbEtMSIJFjHIkXjoEmJDeTR0Nm2nNKWfvyIt1mZbX1NyInrEn4qvZ4OEaH/AFGW9mW6krGcyJOx45hVtMvjKPMmbVbzCRplqnHmSNrN+0PVI4ssWJHmVneysPa0YM+IaX5p1lHMmNSc6/ylup3Z3b+SoeTLI5w8DFNo0y2vUDSGnMfC+7H9ROhVOLFrFe66b4PSR1MCSeDFvPJZrVHgmHRGUz7hNu7HcCsl1Ldqv9L+sXwZq1V3fX8o9Da03gugcf8Adb35haoYuV1vV/3X58CpwrLS/wDqzTPoyqSysJnxNPqI/JW43Awy+fwPJ9JtP+JSdzYR6O/dTg/KTD5n75lEeEPU0o2rdSpmwlA/9to9Lfks0tShIyisPZ44/dxH/wC1pnoPrg+BqG9tPNg6w+4T6KrD+YofB9V9TFCEx0EDMH/OCVk1ka4fFhP5Fpj8x59/4ZluyfDiW/jI+azwymu87W09rZ33Iu+9DM2HP4fyWyauEkcPZJVjRZlxC4slZ6wsO5uJyvLfNa/06dNxOV+q4dwUi3Po+KV2KOFGeVFZ3yfYDquf+pOsI7P6Us7KkuAdwSAL+2pZeoPNuIi5TYUOHKbIaAxEEX0sf6SCB2UtJ5P3QQte+ZxMVctcZhzjUdaPDTADZ46R6rn4rzUuDbk+5ae+p0MPJNLVKl3vU9GzdqPYPHwYah6AnwhWYO0NL+Zy3n55FW0bNCb7POi14DaAfbjy7renZxMbZ3E6FRuYJjKnTONgmZKpHNLxN+K9/CTO/WJyWRxMKKLtHbdZj3Nka2AIDo4+E6rHj7RLDlVLzz8nqd/A2LBnBOvTI8jdtVDOeq9g4HIQekiCD6hULan/AFtpc91/3T80XvYsNfLBN9/7EbsdXcJDy8fapO8Xmw/sl+JjSVrtLnHXyYywMCLzjXSS+5524hxe1xe5+UgkiQRfR1M8OoVSxJuSbk3XLJrvj+C54cFBxUUr95M2rZFXPSYegWuepxsH5a5ZGYb7YU08S4GMh8QBAPe3EdrhLtDbSeq88+78Zo37E1uuPFP04e3kV2JGWNbhpJ9abjp2Kybu8tytc6+8X9mbrp71+P5X3R6KbAADBdqPsvA4t66rTDD3Y2k29OUkuXX3RVJtutPVd5e/ovq/xa7ebWu0jideeqnF95V+5mxFmvE6H0nYcmnReODi0/zAR8k2A9UKvmM5emmjQjY9y6bm4KgHWOWfIklvwIWSWpTxZmO9jMmOrf8A2ZvWCr+HgPBXCu/6mqbRbnwz/vUz8WquHzIzS+SzDIVh0SN5UNDo1rYzs+Db+D8lbB5pnAmspLqzMH+DE9qnzP7qieU/E7Me3s3gaFi6ftKEdF0FnaPNxluST5Gb19jVQT4bDjzXMlss7dHp4bZhNLM8+yqvs6zTpeCs+C9zGV9xbtMViYLRpFF8tBXok7R5GSqVFM3xf4mjquT+qPspdT0P6UsmytrinXEgC6sevTnAaCz2QRWZIwqRGRYlpLSGmCbT3N4UTtxajqPBpStnixQzOcDoS2mOwGZ/axjyVOIt9yXcvDVl+H2Umur+yPHlkOmxcxs8wPaX+EeizODp73FK/wDtn6F901XBv/ydDZ2JcKzrWLuV7SB8G/FacHEk8WS6/wBvsZcfDi8Jd39/uXfDmQtp56apnGx1TLVChs3YMd7CZYcKQ5qhsxJZtFS3p2K4nM0NPPMJHqLhU4+D8aOVePuzrbBtah2ZX4Fc/wDTikI4n7LqhFuBAb81h+B8FUuPJyr6fU6vxHi+HNL8nQw271So01PcIvLbE9yLfBWfwrk955Pp/b8GWe34eG9xZrrockOOeHiXDQ+7UnQX0d2VCcviViZvg9JfiRtpbtw081+UajuFj89HITLm2PD1HDstUs0nf29OByJx3MVrg80eve7dwYtgj323bw+KTsyW7PQeEpYc9+HiuaKB/wBLYsEt9k588HXE883KE264p9q1yl+dTV/E4b4NPon+x38buX7PAvc4B1cQ4DUNa36s9uKN5Se5w4WVLFkpqTyXHx4nJ+jzG+zxjRPhqAsHiDhOoM68FW81lp3prv55mjHXZT5PlWpqm19nNxFJ1J+h0PEEaFJCe67KGr0Kbs76PIqTWqNdTBnK0EF3QngFZPFT0G+JJ5aF/a2BAsBp+izAjIPpEZlxtQ82tP8Ab+y1wziizC495pWznZ8Kw/apD4tVK+YzV2TEK4h7hyJHoSrnqb4ZxT6HnckZajU9zn5sG3tHwVsdEcTGX8ya6mbbwNy4ip3n5KnHXbZ1did4ES97v44VaLecX/NbcGe9FM89teE8LEaZ6MXTGU2V5nw295GWbQGWq/o4lef2js4j7z2eDnhruL/savmpA9F3sCW9BM8vtUN3EaKjvY+ag81yf1R5pHd/TFWGzhrlHSEgC2MevTHFaJcylCUTMQIwipQpHs7D5iQ4R43EcdSbqvDVJ3zY2PPdVrkjqVtjAi3ER5HgraTVGOO1tMWC2LlcTzM+ZuiMIxtoMXbHKNHdY2ArLOa82VLeTFQ8EXjUcYNp9Y9VTjz3Fa92dvYMO4Ozt7u7SD2i6aMlKNowbXgPCnZYzSDxBEpd5oRRUiFmxqUzl+Sh4jLFB/5me8YZuUtAAEKrfd2P8NbtIyfeGl7Oq9sZmamRLQfm3uox3X9Nx43mvyu9X3HV2KW/hJ3T06/3J92drOoVQ4ElhiZg26OGoHW6MO5rK2utP1WvjmG1YO8rWUl704X5Gu4HFtqtDmmQVTJNPMyQlvI9QSWWog2niqdKk91UgMAMzxngOZKIJuSoGrVczB2VSyr7RgLYfmZZhIAMjjyTzi3LR68o/mzo0nDdk+FPU27drb1PF0g5pGePG2bg8fJVTjTMOcXuy1OhjcWyi0vqODGjUut/57JVnoHEr+xN86NY1XVHtpMa4CmHmHObF3Ed+HZNKDWg7Ti8ykfSDjaVfEh9J7Xj2bQSNJBNvRX4eUcyzCtXkWLYm+eGpYakx7nZ2sDSA0nRVuDspeHO3UefIzjG1A6o9zdC4kdiZVrZswouMFF8jykqtlpY9ib1nDUvZ5Z62TKdKqMONsUpzcoyqzg7SxftqjnkRPBVYkt52a8DC+FhqBJszaj6B8NwdQiGJKDyF2jZYY67Wp0cTvW9wgN9SrXtkuCMmH+lQi7bK5VeXEk6m5WDEe87Z1opJUi77sgiiJ5Ls7Haw1Z539Qp4zoq+8j5rHsuX+pO8RI7OwKsI5S5xtEgC0NK9Mcdk7FJWyUFAgxKYk9ezqoDrpZFONFuJYaVUFLZzZRZLnCZMrcWePaG0Gsabp0y3BwHORRMVjM7y7iDLeMDmR9ZhHosE8dSna4afnrF+h6PDwdyG75++DXqSbOxxpuEA6WAgmOXJ45EXCbDxVF7tZcK1/ElyrPoLj4CxI5+/wAeJdNl7xtLQSRHw/ZarjNbyeRxZ7JiYUqR1f8AqGkOI9QkeGQvif5Wcfa++Auyn73xA5xqR2RUYuuPLj5GjD2XExFc8l74lKr1S52aSXG8jwPjkWmzlS5NyuOvTsyrueUjqwiox3dF5rzWh5KhE3yTzOam74WVE2m+1u3zdwf4L43WV14NHZ2Tt2th/wDbJAGsw9p9CtNqSSp5cdfVMx4mzRk955PpkdgfSNiCLU2g8y0/KVTFKWkZeQfwjWs/oVzbW3a+JINaoHAGQ3K4NHkq5OqTar/bI04WDGFtXfO0eBpvNgecQOtiU0Ut7f0fOq+rLHpXoNh8S6nBplwdMjKYP9vBURxHCKUVeemX24Eyw4z+aj118a+p773PI+04uie617y04lKgo5pESZaEjEoAElRYwBCVjWMUrBAlKMhilYAlKxgUjJOtu5gG1XnNeOC0bLhxlK2Ydux5YUMuJc3UxTYYXVVJHn1J4k8zOdq1c1Vx6x6Lzm2T3sVnrNmju4SR5FlLxIAtFJemOPInYUWVsTnKUCQJqFMTRHXccpg3iR3F0s73XWo0ErVj/wCsPYekBw7EwfRZ5Yyi8+SfvuD+EjNegdTbz9DaDB6T7ruxTPGjHXg6fTk+5kLYo8PfNHgq4t73eIkEcOObhB58RzuFVLFlKVaVw69/rHg9GaI4UYRy9r3ry1PP7GSIvMxHhk8Sw/VdzaVSsFt2utVlf+3lLnFlu/l79ea6gUyRfUcbTB++wXaeoURUlnqu7R/6o6p9V6kyp5e/B8V0ZOyuT4rzzZ4j+4HJ3qrliSfaz745/uuks+TK3BLL65ft3oHUGAHDiBdvnScZadbhI7knuq+i08Yt2vAnRq8vr5rXxAdXOW+nUEgdj7ze5UfGbhn92l4/NHvz6DKCvL9/sxPrWHwDvEOhD23Tyxbik1lwvPx3kChn+MvRkWb70T9+f+QVe/uut7X/AFX/AOkPXT0/AZFp152n4t7pqajevhf/AJr6C8a9+pFAHIfygC3cyVVUYdP+NfV2x83+4wJ6x08I9ShSmss66ZLzf2Jy95juj3obHU5j2TSaf8xpeOZCvT+wL39+1miB11VU8RvK/wD85fUlR96iYTwED0+J1RBy4Kl74vP0JaXE9DX9vJbYtVkUtClSFDFKSAUpKEoskEqGSIhICYBCVjAkJGTZ192MUKdQydVo2SaUnZh/UMJzgqOjvDt4QWsMk8uCu2na4wjS1MuxbC296WhTiVw27zZ3RKAEgCyBy9IjlUO2omohxCD0EULOgKJGuTJCtHhxIggn3WnKfwv09NPJZcSO61J6LJ9z0NMM00tXn4o817AiS2WHTxN1jvFx2VFPRq2m4v8A1LXzrNFuWvB59zDYYEE2iGk8AdGu5sPwRDJVeXB9Honzi/TvIebvz/tya9QeMEEcchJB7Ndo7pxRnvU1/wAbp+D0fTiieFrz/K4fQGtMzYnk/wANT+oRPdGJvKnlf+rsy81VhGvDpmvIdjwD44BP2mkH+tvzhKpxjL+Zk+qp/wDZfWgcW12fR/ZjVBAM3HX+I2O+oUTTjF3mv+yrvyaCOby/D/DI21ZOoEaSZEcp94JYYtu3JKtLf3+ZDOFLT39CTKZmI/CA4fC6vUJXdVfJJr0pi2qqwahA6X4OB+BSz3U6ul/uX0f0JSb/AGE3MRfMR96Gj11UJzaSlbXWorz1B7qeWXdmRudyyzNgBmPqVU5U6VXei7T82Olzv6AOcCb69bn0Fgkck209fN+WiGSaWQznQZ07mT6IlJRlenfr5f3oErVBNkXIgcSdfRPHej2mqXFvXyIdPIKne4BJ0/eFOHJPtpNv3mRLLJ5EwYtOjK7HaiyGPAUBmAVBIxCUkYqCQSlZKBKUkElIxqI3KuQyIisz1HGUAJACUgdptRemowOJK16ihGhy9FEUEnSIDY9MokND1GAiDcGyiUFNNPiRGTWaOfUEEk3Ng6LGR7tRq501uO3rlvVr0kjUs1S8PumIt+13tex+u0cQeISNN6+nLmlyf9S8Qvl76P7MAPjwlzHDkSSPI6tURnS3XKLXJ6eHFe6GavNJp+/MdnSQPuxVb5g3CaOmV107a9cyH7vJizCReBxgOI6DIRaUrkk7ul0v/wAtcQp1p77wczRpln7uZkd7Ql3sNaVfS4+eT9Sak9b9GMbXDupBIP8AyF0N1mpeqf1Qa8PfgFnBHvMjkR+hurPiKUa3o1yr8fsRTT0YnOA+tH4Gx80OcIrKVf7Y/uCTfDzYBcCfLV3jPWwsFXvQk8/N9p+Wg1NL8ZAmSYDTHXwgeQ1UVKcqhF11yXktSckrb+5C6ZiZ6NCpdp7u94RRYtLrzCII5A9blPUlyT65sjJhxOo9fnCsrf1Xn+BNCRvc+QTJcLFfcO13SPimi8uRDQWZSRQxQShigkZxUMEAUjGBJSMkCUtjUMSoJBckkSiMrPJDjKKASAEigOsHL0iMLQcpkiAoTpEEjU1CMNqCGSAqGKzy16QLpsCRAPJzbj/Oix4uGnPe5rXk1mvfQthN7tcvoebPMGdYcOEQfG2eULLv7zTvPJ91fMi7dq14fgkc4kyC+JMEZIj9FZc3K4uVf8aFSSVOr8TzV3RwvzzNa70as+LLd1XjvJP0LYK/2deo7nngXc7PDvghyl/S34ST9CElxryokBnQ1XHlEfGFYnayc36CVWtIP2cAE2553T/bxTbigreX+5/bQjet5eiHqV2ge/fo34QpljRUa3/JEKDb+X1AzvN2Zu7zb+lIp4sneGn3y/A27BZSrwIn/eeST9VqrarKc274Idf6Y+LGe63iOUcGz4j3KJyyqbpcuPiyUs+yrfPgC53KGNPqeyG3VRqMfV9xKXPNgT9kT1Kjeaygr6smuYgY/PUqE2tfHiDSDHme+nopV1d2Qxw7rPZMnzfkRQYcrUK0NmQTQ4KggBxStjJAkpGSCUowBUEjJSRnFJJkoAqljDKAEpASAOo1ehiYmTNCtQjDamsVjgosGG1K5CsJqiwYzbnsoauiHoeV1KHSQGwGm19XOH5rFuJStqqr1bRepXGlnr9EBVIBuJaPDfiR9lo1PdJiOMXmrSy/ZcetjRTay11/dkbnQfsmLDK0mOw081VKSi8snypN+mniMla5+LE5lwXEtE6kMnyACJRz3p5d6jfhQJ8Fn5hBgdeHu5lxypowUs0pPq3RG81laXdmOXxoKbY4+8f3Ka93hFer/uRV836DNrToHOPN1gP08kRxE32U5PrlXvoS4VrSXQaqQfeJceDWnTmoxKk6m7fJBG18uXVgt4gZWdjdRHK4qo/Ul83bAPGIni4hRq3u68XQy6+RG5vAguPPRVuCbppyfMZPjoge58go6N30QwRCaV6oUJBAMqCQg5MpENDtcnUgaHzIsigZSkgkpSRpQSMoJBKRkoBypkxgUgCQAkAJAHSaV6JGVkzXKwraDBUWKOChsCQFKLQ4KkgMGyCDz4pt51kt8gHSqcXDbzXOPknZbhvKu887wQT6A8pJc4geioxISi/S+Wrb+3eWJpr33IjaIPEToBeo7vyVKi4PlfDWT7+Qzdrn9EM5mX7vIC7zyvwSvD3Ncuizk/HgSnfX6D1JJ8RJ+6LAfiKacXJrfdvktF3hGksvP8Ah3IC31joOw5ITV3FLLi9F3Ilrn5DOqyNTl+1xPQBLLEbj82XPi+4FGnpnyBabW8I4niUqeT3clxfFktZ55vkMXCBFhyGp5JW4JKll6slJ3nqMbmNemgjmeqh3J7tX0/PUlZKx44a9BYefNPTarXotPEjQc8pHYItXu35B1GAUVwQClSAJS5EjSiwFKLJHlTvEUKUWFDSiyaHQQMgkEhIySMqiQwyUBIASAEgD3tK9CmZ2SNemsRoPOgWgg9SQ0SB6KFoWdTQUP7RSiN0jc5DVqh0gHtPA68eUclTKM9Iur9O4ZNcUQuMSbgaE6uPSeAWSSUU28lxesn+Peg6V+8kMHm0ANJ04kDnPNTFypRjFJvTi0ufeTS4uwSBccBdx4kpXCGcVpHNvi2Tnrz0BN4nTgP1SyqVN6cF+SVloMetydBwCrazTnm3ouCJ7hHXmUPN6WwQObr6cOgS3V2/7dETQj10+J7lDVLtaer72HcIjn6KdzK5eQXyHzjgoUo/0hT4j50b1qyKAzJbGoSgBkAJBIygBIASAHRYClSmQIoYEblVIdAqsBIASAEgD/9k="/>
          <p:cNvSpPr>
            <a:spLocks noChangeAspect="1" noChangeArrowheads="1"/>
          </p:cNvSpPr>
          <p:nvPr/>
        </p:nvSpPr>
        <p:spPr bwMode="auto">
          <a:xfrm>
            <a:off x="1679575" y="-2833688"/>
            <a:ext cx="8915400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4" name="Picture 6" descr="security http://www.livingstone-tech.com/livingstone/wp-content/uploads/Simplisafe-vs-Safemart.jpg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6364" y="1268760"/>
            <a:ext cx="396044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19" descr="vulnerabilit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3028" y="1268761"/>
            <a:ext cx="3841525" cy="206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8" descr="privacy http://static.itpro.co.uk/sites/itpro/files/styles/gallery_wide/public/privacy_0.jpg?itok=OabieQs6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30740" y="1267978"/>
            <a:ext cx="3131840" cy="208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D9A0B61-57D9-4959-84BC-688F9AA891F5}"/>
              </a:ext>
            </a:extLst>
          </p:cNvPr>
          <p:cNvSpPr txBox="1"/>
          <p:nvPr/>
        </p:nvSpPr>
        <p:spPr>
          <a:xfrm rot="21314466">
            <a:off x="3333614" y="1624372"/>
            <a:ext cx="5107104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dirty="0"/>
              <a:t>Learning Object Metadata (LOM)</a:t>
            </a:r>
          </a:p>
          <a:p>
            <a:pPr algn="ctr"/>
            <a:r>
              <a:rPr lang="en-GB" sz="1400" dirty="0"/>
              <a:t>AICC (Aviation Industry Computer-Based Training Committee)</a:t>
            </a:r>
          </a:p>
          <a:p>
            <a:pPr algn="ctr"/>
            <a:r>
              <a:rPr lang="en-GB" sz="1400" dirty="0"/>
              <a:t>SCORM (Sharable Content Object Reference Model)</a:t>
            </a:r>
          </a:p>
          <a:p>
            <a:pPr algn="ctr"/>
            <a:r>
              <a:rPr lang="en-GB" sz="1400" b="1" dirty="0" err="1"/>
              <a:t>xAPI</a:t>
            </a:r>
            <a:r>
              <a:rPr lang="en-GB" sz="1400" b="1" dirty="0"/>
              <a:t> (</a:t>
            </a:r>
            <a:r>
              <a:rPr lang="en-GB" sz="1400" dirty="0"/>
              <a:t>Tin Can API)</a:t>
            </a:r>
          </a:p>
          <a:p>
            <a:pPr algn="ctr"/>
            <a:r>
              <a:rPr lang="en-GB" sz="1400" b="1" dirty="0"/>
              <a:t>Cmi5</a:t>
            </a:r>
          </a:p>
          <a:p>
            <a:pPr algn="ctr"/>
            <a:r>
              <a:rPr lang="en-GB" sz="1400" b="1" dirty="0">
                <a:solidFill>
                  <a:srgbClr val="FFFF00"/>
                </a:solidFill>
              </a:rPr>
              <a:t>AT und </a:t>
            </a:r>
            <a:r>
              <a:rPr lang="en-GB" sz="1400" b="1" dirty="0" err="1">
                <a:solidFill>
                  <a:srgbClr val="FFFF00"/>
                </a:solidFill>
              </a:rPr>
              <a:t>Barrierefreiheit</a:t>
            </a:r>
            <a:r>
              <a:rPr lang="en-GB" sz="1400" b="1" dirty="0">
                <a:solidFill>
                  <a:srgbClr val="FFFF00"/>
                </a:solidFill>
              </a:rPr>
              <a:t>?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27E13E5-04DF-45B7-90F2-C94F030BD515}"/>
              </a:ext>
            </a:extLst>
          </p:cNvPr>
          <p:cNvSpPr txBox="1"/>
          <p:nvPr/>
        </p:nvSpPr>
        <p:spPr>
          <a:xfrm>
            <a:off x="8909050" y="4573042"/>
            <a:ext cx="3102132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3200" b="1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2800" dirty="0">
                <a:solidFill>
                  <a:schemeClr val="bg1"/>
                </a:solidFill>
              </a:rPr>
              <a:t>Kooperation:</a:t>
            </a:r>
          </a:p>
          <a:p>
            <a:r>
              <a:rPr lang="de-AT" sz="1600" dirty="0">
                <a:solidFill>
                  <a:schemeClr val="bg1"/>
                </a:solidFill>
              </a:rPr>
              <a:t>„Du musst nicht alles selbst!“</a:t>
            </a:r>
          </a:p>
        </p:txBody>
      </p:sp>
    </p:spTree>
    <p:extLst>
      <p:ext uri="{BB962C8B-B14F-4D97-AF65-F5344CB8AC3E}">
        <p14:creationId xmlns:p14="http://schemas.microsoft.com/office/powerpoint/2010/main" val="469925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2F4BC8-D534-184E-850B-69EAE2056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0" y="-298406"/>
            <a:ext cx="10363200" cy="1470025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Quality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Life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1631373" y="6072189"/>
            <a:ext cx="8806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sz="2000" b="1" dirty="0">
                <a:solidFill>
                  <a:srgbClr val="FFFF00"/>
                </a:solidFill>
              </a:rPr>
              <a:t>7. Lebenswelt – Lebensqualität – Lehr/Lernqualität – Arbeitsqualität</a:t>
            </a:r>
          </a:p>
        </p:txBody>
      </p:sp>
      <p:grpSp>
        <p:nvGrpSpPr>
          <p:cNvPr id="2" name="Gruppieren 14" descr="the context of AT and eAccessibility:&#10;user interaction with personal AT&#10;AT interacts with HCI what demands eAccessinility&#10;HCI interaction with all systems and services if accessinle&#10;All this is embeded in the context of Usability"/>
          <p:cNvGrpSpPr/>
          <p:nvPr/>
        </p:nvGrpSpPr>
        <p:grpSpPr>
          <a:xfrm>
            <a:off x="1795463" y="4214814"/>
            <a:ext cx="8642350" cy="1671637"/>
            <a:chOff x="271463" y="4214813"/>
            <a:chExt cx="8642350" cy="1671637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5429250" y="4214813"/>
              <a:ext cx="1643063" cy="1670050"/>
            </a:xfrm>
            <a:prstGeom prst="rect">
              <a:avLst/>
            </a:prstGeom>
            <a:gradFill rotWithShape="1">
              <a:gsLst>
                <a:gs pos="0">
                  <a:srgbClr val="F64F04"/>
                </a:gs>
                <a:gs pos="50000">
                  <a:schemeClr val="bg1"/>
                </a:gs>
                <a:gs pos="100000">
                  <a:srgbClr val="F64F0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8898" name="Text Box 3"/>
            <p:cNvSpPr txBox="1">
              <a:spLocks noChangeArrowheads="1"/>
            </p:cNvSpPr>
            <p:nvPr/>
          </p:nvSpPr>
          <p:spPr bwMode="auto">
            <a:xfrm>
              <a:off x="5429249" y="4786313"/>
              <a:ext cx="1643063" cy="342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 err="1">
                  <a:solidFill>
                    <a:srgbClr val="000000"/>
                  </a:solidFill>
                </a:rPr>
                <a:t>system</a:t>
              </a:r>
              <a:r>
                <a:rPr lang="de-DE" sz="1200" dirty="0">
                  <a:solidFill>
                    <a:srgbClr val="000000"/>
                  </a:solidFill>
                </a:rPr>
                <a:t>/</a:t>
              </a:r>
              <a:r>
                <a:rPr lang="de-DE" sz="1200" dirty="0" err="1">
                  <a:solidFill>
                    <a:srgbClr val="000000"/>
                  </a:solidFill>
                </a:rPr>
                <a:t>service</a:t>
              </a:r>
              <a:endParaRPr lang="de-DE" sz="2400" dirty="0">
                <a:solidFill>
                  <a:srgbClr val="000000"/>
                </a:solidFill>
              </a:endParaRPr>
            </a:p>
          </p:txBody>
        </p:sp>
        <p:sp>
          <p:nvSpPr>
            <p:cNvPr id="208899" name="Text Box 4"/>
            <p:cNvSpPr txBox="1">
              <a:spLocks noChangeArrowheads="1"/>
            </p:cNvSpPr>
            <p:nvPr/>
          </p:nvSpPr>
          <p:spPr bwMode="auto">
            <a:xfrm>
              <a:off x="4400550" y="4786313"/>
              <a:ext cx="5715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>
                  <a:solidFill>
                    <a:srgbClr val="FFFFFF"/>
                  </a:solidFill>
                </a:rPr>
                <a:t>HCI</a:t>
              </a:r>
            </a:p>
            <a:p>
              <a:pPr algn="ctr"/>
              <a:endParaRPr lang="de-DE" sz="2400" dirty="0">
                <a:solidFill>
                  <a:srgbClr val="FFFFFF"/>
                </a:solidFill>
              </a:endParaRPr>
            </a:p>
          </p:txBody>
        </p:sp>
        <p:sp>
          <p:nvSpPr>
            <p:cNvPr id="208900" name="Text Box 5"/>
            <p:cNvSpPr txBox="1">
              <a:spLocks noChangeArrowheads="1"/>
            </p:cNvSpPr>
            <p:nvPr/>
          </p:nvSpPr>
          <p:spPr bwMode="auto">
            <a:xfrm>
              <a:off x="3371850" y="4786313"/>
              <a:ext cx="571500" cy="3429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>
                  <a:solidFill>
                    <a:srgbClr val="FFFF00"/>
                  </a:solidFill>
                </a:rPr>
                <a:t>AT</a:t>
              </a:r>
              <a:endParaRPr lang="de-DE" sz="2400">
                <a:solidFill>
                  <a:srgbClr val="FFFF00"/>
                </a:solidFill>
              </a:endParaRPr>
            </a:p>
          </p:txBody>
        </p:sp>
        <p:sp>
          <p:nvSpPr>
            <p:cNvPr id="208901" name="Line 6"/>
            <p:cNvSpPr>
              <a:spLocks noChangeShapeType="1"/>
            </p:cNvSpPr>
            <p:nvPr/>
          </p:nvSpPr>
          <p:spPr bwMode="auto">
            <a:xfrm>
              <a:off x="39433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902" name="Line 7"/>
            <p:cNvSpPr>
              <a:spLocks noChangeShapeType="1"/>
            </p:cNvSpPr>
            <p:nvPr/>
          </p:nvSpPr>
          <p:spPr bwMode="auto">
            <a:xfrm>
              <a:off x="49720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903" name="Text Box 8"/>
            <p:cNvSpPr txBox="1">
              <a:spLocks noChangeArrowheads="1"/>
            </p:cNvSpPr>
            <p:nvPr/>
          </p:nvSpPr>
          <p:spPr bwMode="auto">
            <a:xfrm>
              <a:off x="2114550" y="4786313"/>
              <a:ext cx="8001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 err="1">
                  <a:solidFill>
                    <a:srgbClr val="FFFFFF"/>
                  </a:solidFill>
                </a:rPr>
                <a:t>user</a:t>
              </a:r>
              <a:endParaRPr lang="de-DE" sz="1200" dirty="0">
                <a:solidFill>
                  <a:srgbClr val="FFFFFF"/>
                </a:solidFill>
              </a:endParaRPr>
            </a:p>
            <a:p>
              <a:pPr algn="ctr"/>
              <a:endParaRPr lang="de-DE" sz="1200" dirty="0">
                <a:solidFill>
                  <a:srgbClr val="FFFFFF"/>
                </a:solidFill>
              </a:endParaRPr>
            </a:p>
          </p:txBody>
        </p:sp>
        <p:sp>
          <p:nvSpPr>
            <p:cNvPr id="208904" name="Line 9"/>
            <p:cNvSpPr>
              <a:spLocks noChangeShapeType="1"/>
            </p:cNvSpPr>
            <p:nvPr/>
          </p:nvSpPr>
          <p:spPr bwMode="auto">
            <a:xfrm>
              <a:off x="29146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905" name="Line 11"/>
            <p:cNvSpPr>
              <a:spLocks noChangeShapeType="1"/>
            </p:cNvSpPr>
            <p:nvPr/>
          </p:nvSpPr>
          <p:spPr bwMode="auto">
            <a:xfrm>
              <a:off x="271463" y="5886450"/>
              <a:ext cx="86423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46600AF2-24A3-43CC-9FD7-F4556D0C80FD}"/>
              </a:ext>
            </a:extLst>
          </p:cNvPr>
          <p:cNvSpPr txBox="1"/>
          <p:nvPr/>
        </p:nvSpPr>
        <p:spPr>
          <a:xfrm rot="268915">
            <a:off x="8712669" y="4870316"/>
            <a:ext cx="3166381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800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/>
              <a:t>Ambient Assisted Living</a:t>
            </a:r>
            <a:endParaRPr lang="de-DE" sz="2000" b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9D90F00-64BF-45E3-8E64-191F75D1863C}"/>
              </a:ext>
            </a:extLst>
          </p:cNvPr>
          <p:cNvSpPr txBox="1"/>
          <p:nvPr/>
        </p:nvSpPr>
        <p:spPr>
          <a:xfrm>
            <a:off x="155552" y="3663518"/>
            <a:ext cx="6558654" cy="26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ea typeface="MS Mincho" panose="02020609040205080304" pitchFamily="49" charset="-128"/>
              </a:rPr>
              <a:t>Beam, </a:t>
            </a:r>
            <a:r>
              <a:rPr lang="en-US" sz="1100" dirty="0" err="1">
                <a:solidFill>
                  <a:schemeClr val="bg1"/>
                </a:solidFill>
                <a:ea typeface="MS Mincho" panose="02020609040205080304" pitchFamily="49" charset="-128"/>
              </a:rPr>
              <a:t>Kubi</a:t>
            </a:r>
            <a:r>
              <a:rPr lang="en-US" sz="1100" dirty="0">
                <a:solidFill>
                  <a:schemeClr val="bg1"/>
                </a:solidFill>
                <a:ea typeface="MS Mincho" panose="02020609040205080304" pitchFamily="49" charset="-128"/>
              </a:rPr>
              <a:t>, </a:t>
            </a:r>
            <a:r>
              <a:rPr lang="en-US" sz="1100" dirty="0" err="1">
                <a:solidFill>
                  <a:schemeClr val="bg1"/>
                </a:solidFill>
                <a:ea typeface="MS Mincho" panose="02020609040205080304" pitchFamily="49" charset="-128"/>
              </a:rPr>
              <a:t>VGo</a:t>
            </a:r>
            <a:r>
              <a:rPr lang="en-US" sz="1100" dirty="0">
                <a:solidFill>
                  <a:schemeClr val="bg1"/>
                </a:solidFill>
                <a:ea typeface="MS Mincho" panose="02020609040205080304" pitchFamily="49" charset="-128"/>
              </a:rPr>
              <a:t>, Double, </a:t>
            </a:r>
            <a:r>
              <a:rPr lang="en-US" sz="1100" dirty="0" err="1">
                <a:solidFill>
                  <a:schemeClr val="bg1"/>
                </a:solidFill>
                <a:ea typeface="MS Mincho" panose="02020609040205080304" pitchFamily="49" charset="-128"/>
              </a:rPr>
              <a:t>BeamPro</a:t>
            </a:r>
            <a:r>
              <a:rPr lang="de-AT" sz="1100" dirty="0">
                <a:solidFill>
                  <a:schemeClr val="bg1"/>
                </a:solidFill>
              </a:rPr>
              <a:t> </a:t>
            </a: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What Is Hybrid Learning?">
            <a:extLst>
              <a:ext uri="{FF2B5EF4-FFF2-40B4-BE49-F238E27FC236}">
                <a16:creationId xmlns:a16="http://schemas.microsoft.com/office/drawing/2014/main" id="{F859B4F1-8F7A-14F7-3674-E3484F55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24" y="1203518"/>
            <a:ext cx="5083200" cy="254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803EA81-250E-241D-BA55-E59AC23EAE4C}"/>
              </a:ext>
            </a:extLst>
          </p:cNvPr>
          <p:cNvSpPr txBox="1"/>
          <p:nvPr/>
        </p:nvSpPr>
        <p:spPr>
          <a:xfrm>
            <a:off x="7124604" y="3683227"/>
            <a:ext cx="4516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https://</a:t>
            </a:r>
            <a:r>
              <a:rPr lang="de-DE" sz="1100" dirty="0" err="1">
                <a:solidFill>
                  <a:schemeClr val="bg1"/>
                </a:solidFill>
              </a:rPr>
              <a:t>www.viewsonic.com</a:t>
            </a:r>
            <a:r>
              <a:rPr lang="de-DE" sz="1100" dirty="0">
                <a:solidFill>
                  <a:schemeClr val="bg1"/>
                </a:solidFill>
              </a:rPr>
              <a:t>/</a:t>
            </a:r>
            <a:r>
              <a:rPr lang="de-DE" sz="1100" dirty="0" err="1">
                <a:solidFill>
                  <a:schemeClr val="bg1"/>
                </a:solidFill>
              </a:rPr>
              <a:t>library</a:t>
            </a:r>
            <a:r>
              <a:rPr lang="de-DE" sz="1100" dirty="0">
                <a:solidFill>
                  <a:schemeClr val="bg1"/>
                </a:solidFill>
              </a:rPr>
              <a:t>/de/</a:t>
            </a:r>
            <a:r>
              <a:rPr lang="de-DE" sz="1100" dirty="0" err="1">
                <a:solidFill>
                  <a:schemeClr val="bg1"/>
                </a:solidFill>
              </a:rPr>
              <a:t>bildung</a:t>
            </a:r>
            <a:r>
              <a:rPr lang="de-DE" sz="1100" dirty="0">
                <a:solidFill>
                  <a:schemeClr val="bg1"/>
                </a:solidFill>
              </a:rPr>
              <a:t>/</a:t>
            </a:r>
            <a:r>
              <a:rPr lang="de-DE" sz="1100" dirty="0" err="1">
                <a:solidFill>
                  <a:schemeClr val="bg1"/>
                </a:solidFill>
              </a:rPr>
              <a:t>gestaerkt</a:t>
            </a:r>
            <a:r>
              <a:rPr lang="de-DE" sz="1100" dirty="0">
                <a:solidFill>
                  <a:schemeClr val="bg1"/>
                </a:solidFill>
              </a:rPr>
              <a:t>-aus-der-krise/</a:t>
            </a:r>
          </a:p>
        </p:txBody>
      </p:sp>
      <p:grpSp>
        <p:nvGrpSpPr>
          <p:cNvPr id="20" name="Group 2" title="Robot models">
            <a:extLst>
              <a:ext uri="{FF2B5EF4-FFF2-40B4-BE49-F238E27FC236}">
                <a16:creationId xmlns:a16="http://schemas.microsoft.com/office/drawing/2014/main" id="{59073C28-E974-4DE0-803E-57186847E054}"/>
              </a:ext>
            </a:extLst>
          </p:cNvPr>
          <p:cNvGrpSpPr/>
          <p:nvPr/>
        </p:nvGrpSpPr>
        <p:grpSpPr>
          <a:xfrm>
            <a:off x="336140" y="1339419"/>
            <a:ext cx="6252686" cy="2266949"/>
            <a:chOff x="-2304256" y="-4442"/>
            <a:chExt cx="6252686" cy="2266949"/>
          </a:xfrm>
        </p:grpSpPr>
        <p:pic>
          <p:nvPicPr>
            <p:cNvPr id="21" name="Picture 10" title="Beam and BeamPro">
              <a:extLst>
                <a:ext uri="{FF2B5EF4-FFF2-40B4-BE49-F238E27FC236}">
                  <a16:creationId xmlns:a16="http://schemas.microsoft.com/office/drawing/2014/main" id="{D1EED0BF-87E0-41D9-A624-5B42CE1252A5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t="5222" b="8295"/>
            <a:stretch/>
          </p:blipFill>
          <p:spPr bwMode="auto">
            <a:xfrm>
              <a:off x="2012950" y="-4442"/>
              <a:ext cx="1935480" cy="226694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1" title="Kubi">
              <a:extLst>
                <a:ext uri="{FF2B5EF4-FFF2-40B4-BE49-F238E27FC236}">
                  <a16:creationId xmlns:a16="http://schemas.microsoft.com/office/drawing/2014/main" id="{A7FF821B-B381-42E8-A6D4-44FB6643E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33" r="15686"/>
            <a:stretch/>
          </p:blipFill>
          <p:spPr bwMode="auto">
            <a:xfrm>
              <a:off x="-1656184" y="-4442"/>
              <a:ext cx="2381531" cy="226694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" title="Double">
              <a:extLst>
                <a:ext uri="{FF2B5EF4-FFF2-40B4-BE49-F238E27FC236}">
                  <a16:creationId xmlns:a16="http://schemas.microsoft.com/office/drawing/2014/main" id="{6F23EAE4-E80F-4E3E-96D5-6C6ED3CA041C}"/>
                </a:ext>
              </a:extLst>
            </p:cNvPr>
            <p:cNvPicPr>
              <a:picLocks/>
            </p:cNvPicPr>
            <p:nvPr/>
          </p:nvPicPr>
          <p:blipFill rotWithShape="1">
            <a:blip r:embed="rId6"/>
            <a:srcRect l="28252" r="28625" b="5204"/>
            <a:stretch/>
          </p:blipFill>
          <p:spPr bwMode="auto">
            <a:xfrm>
              <a:off x="-2304256" y="-4442"/>
              <a:ext cx="1468357" cy="226694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" title="VGo">
              <a:extLst>
                <a:ext uri="{FF2B5EF4-FFF2-40B4-BE49-F238E27FC236}">
                  <a16:creationId xmlns:a16="http://schemas.microsoft.com/office/drawing/2014/main" id="{05E9799E-23DD-4D1D-AB69-FEB4BB839935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6" y="-4441"/>
              <a:ext cx="2016223" cy="22669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7827FD41-4C79-4EB1-86EC-055D8E092251}"/>
              </a:ext>
            </a:extLst>
          </p:cNvPr>
          <p:cNvSpPr/>
          <p:nvPr/>
        </p:nvSpPr>
        <p:spPr>
          <a:xfrm rot="21418537">
            <a:off x="108276" y="4062678"/>
            <a:ext cx="3325838" cy="1767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 … student’s disability or current medical condition prevents from even stepping foot in the classroom in the first place?  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Telepresence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robots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can help address this need for inclusion … ”</a:t>
            </a:r>
            <a:endParaRPr lang="de-AT" sz="1600" dirty="0">
              <a:solidFill>
                <a:schemeClr val="bg1"/>
              </a:solidFill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216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432" y="1780807"/>
            <a:ext cx="8136904" cy="1143000"/>
          </a:xfrm>
        </p:spPr>
        <p:txBody>
          <a:bodyPr/>
          <a:lstStyle/>
          <a:p>
            <a:pPr algn="l"/>
            <a:r>
              <a:rPr lang="de-AT" sz="2800" b="1" dirty="0">
                <a:solidFill>
                  <a:srgbClr val="FFFF00"/>
                </a:solidFill>
                <a:cs typeface="Times New Roman" pitchFamily="18" charset="0"/>
              </a:rPr>
              <a:t>Zusammenfassend:</a:t>
            </a:r>
            <a:endParaRPr lang="de-AT" sz="11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81717" y="3009629"/>
            <a:ext cx="78069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AT" sz="2400" dirty="0" err="1">
                <a:solidFill>
                  <a:schemeClr val="bg1"/>
                </a:solidFill>
              </a:rPr>
              <a:t>Nutzer:innen</a:t>
            </a:r>
            <a:r>
              <a:rPr lang="de-AT" sz="2400" dirty="0">
                <a:solidFill>
                  <a:schemeClr val="bg1"/>
                </a:solidFill>
              </a:rPr>
              <a:t> einbinden</a:t>
            </a:r>
          </a:p>
          <a:p>
            <a:pPr marL="342900" indent="-342900">
              <a:buAutoNum type="arabicPeriod"/>
            </a:pPr>
            <a:r>
              <a:rPr lang="de-AT" sz="2400" dirty="0">
                <a:solidFill>
                  <a:schemeClr val="bg1"/>
                </a:solidFill>
              </a:rPr>
              <a:t>Assessment: Fähigkeiten (nicht nur der Behinderung)</a:t>
            </a:r>
          </a:p>
          <a:p>
            <a:pPr marL="342900" indent="-342900">
              <a:buFontTx/>
              <a:buAutoNum type="arabicPeriod"/>
            </a:pPr>
            <a:r>
              <a:rPr lang="de-AT" sz="2400" dirty="0">
                <a:solidFill>
                  <a:schemeClr val="bg1"/>
                </a:solidFill>
              </a:rPr>
              <a:t>Personalisierte AT, die wir beherrschen</a:t>
            </a:r>
          </a:p>
          <a:p>
            <a:pPr marL="342900" indent="-342900">
              <a:buFontTx/>
              <a:buAutoNum type="arabicPeriod"/>
            </a:pPr>
            <a:r>
              <a:rPr lang="de-AT" sz="2400" dirty="0">
                <a:solidFill>
                  <a:schemeClr val="bg1"/>
                </a:solidFill>
              </a:rPr>
              <a:t>Barrierefreiheit der HCI – EIN MUSS!</a:t>
            </a:r>
          </a:p>
          <a:p>
            <a:pPr marL="342900" indent="-342900">
              <a:buFontTx/>
              <a:buAutoNum type="arabicPeriod"/>
            </a:pPr>
            <a:r>
              <a:rPr lang="de-AT" sz="2400" dirty="0">
                <a:solidFill>
                  <a:schemeClr val="bg1"/>
                </a:solidFill>
              </a:rPr>
              <a:t>Monitoring der Digitalisierung: Chancen und Risken</a:t>
            </a:r>
          </a:p>
          <a:p>
            <a:pPr marL="342900" indent="-342900">
              <a:buFontTx/>
              <a:buAutoNum type="arabicPeriod"/>
            </a:pPr>
            <a:r>
              <a:rPr lang="de-AT" sz="2400" dirty="0">
                <a:solidFill>
                  <a:schemeClr val="bg1"/>
                </a:solidFill>
              </a:rPr>
              <a:t>Standardisierung und Interoperabilität</a:t>
            </a:r>
          </a:p>
          <a:p>
            <a:pPr marL="342900" indent="-342900">
              <a:buFontTx/>
              <a:buAutoNum type="arabicPeriod"/>
            </a:pPr>
            <a:r>
              <a:rPr lang="de-AT" sz="2400" dirty="0">
                <a:solidFill>
                  <a:srgbClr val="FFFF00"/>
                </a:solidFill>
              </a:rPr>
              <a:t>Du musst nicht alles selbst: Kooperation</a:t>
            </a:r>
          </a:p>
        </p:txBody>
      </p:sp>
      <p:pic>
        <p:nvPicPr>
          <p:cNvPr id="7" name="Picture 2" descr="Luthers Thesenansch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5478" y="1622761"/>
            <a:ext cx="3239150" cy="182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hteck 7"/>
          <p:cNvSpPr/>
          <p:nvPr/>
        </p:nvSpPr>
        <p:spPr>
          <a:xfrm>
            <a:off x="8437605" y="1401929"/>
            <a:ext cx="345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700" dirty="0">
                <a:solidFill>
                  <a:schemeClr val="bg1"/>
                </a:solidFill>
              </a:rPr>
              <a:t>http://www.deutschlandfunkkultur.de/luthers-thesenanschlag-zweifel-am-hammer-schwingenden-helden.1013.de.html?dram:article_id=367506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60ECA3-50B6-43B0-87E9-20B6BB25FBB8}"/>
              </a:ext>
            </a:extLst>
          </p:cNvPr>
          <p:cNvSpPr txBox="1"/>
          <p:nvPr/>
        </p:nvSpPr>
        <p:spPr>
          <a:xfrm rot="411297">
            <a:off x="8541250" y="4623085"/>
            <a:ext cx="152157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800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b="1" dirty="0"/>
              <a:t>Bildung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2BB261D-8E3C-4826-8390-25B1A78BCEBA}"/>
              </a:ext>
            </a:extLst>
          </p:cNvPr>
          <p:cNvSpPr txBox="1"/>
          <p:nvPr/>
        </p:nvSpPr>
        <p:spPr>
          <a:xfrm>
            <a:off x="6619250" y="5747465"/>
            <a:ext cx="53655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2800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1800" b="1" dirty="0"/>
              <a:t>Inklusion ist und bleibt ein soziales Phänomen!</a:t>
            </a:r>
          </a:p>
          <a:p>
            <a:r>
              <a:rPr lang="de-AT" sz="1800" b="1" dirty="0"/>
              <a:t>AT und Barrierefreiheit sind Werkzeuge.</a:t>
            </a:r>
          </a:p>
        </p:txBody>
      </p:sp>
    </p:spTree>
    <p:extLst>
      <p:ext uri="{BB962C8B-B14F-4D97-AF65-F5344CB8AC3E}">
        <p14:creationId xmlns:p14="http://schemas.microsoft.com/office/powerpoint/2010/main" val="29744013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hank you - written in the san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1016" y="2217934"/>
            <a:ext cx="2664296" cy="1764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hteck 7"/>
          <p:cNvSpPr/>
          <p:nvPr/>
        </p:nvSpPr>
        <p:spPr>
          <a:xfrm>
            <a:off x="5575902" y="2469524"/>
            <a:ext cx="571774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altLang="ja-JP" dirty="0" err="1">
                <a:solidFill>
                  <a:srgbClr val="FFFF00"/>
                </a:solidFill>
                <a:cs typeface="Times New Roman" pitchFamily="18" charset="0"/>
              </a:rPr>
              <a:t>a.Univ</a:t>
            </a:r>
            <a:r>
              <a:rPr lang="de-AT" altLang="ja-JP" dirty="0">
                <a:solidFill>
                  <a:srgbClr val="FFFF00"/>
                </a:solidFill>
                <a:cs typeface="Times New Roman" pitchFamily="18" charset="0"/>
              </a:rPr>
              <a:t>.-Prof. Dr. Klaus Miesenberger</a:t>
            </a:r>
            <a:br>
              <a:rPr lang="de-AT" altLang="ja-JP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de-AT" altLang="ja-JP" dirty="0">
                <a:solidFill>
                  <a:srgbClr val="FFFF00"/>
                </a:solidFill>
                <a:cs typeface="Times New Roman" pitchFamily="18" charset="0"/>
              </a:rPr>
              <a:t>Universität Linz</a:t>
            </a:r>
            <a:r>
              <a:rPr lang="de-DE" altLang="ja-JP" dirty="0">
                <a:solidFill>
                  <a:srgbClr val="FFFF00"/>
                </a:solidFill>
                <a:cs typeface="Times New Roman" pitchFamily="18" charset="0"/>
              </a:rPr>
              <a:t>; </a:t>
            </a:r>
            <a:r>
              <a:rPr lang="de-AT" altLang="ja-JP" dirty="0">
                <a:solidFill>
                  <a:srgbClr val="FFFF00"/>
                </a:solidFill>
                <a:cs typeface="Times New Roman" pitchFamily="18" charset="0"/>
              </a:rPr>
              <a:t>Altenbergerstrasse 69; A-4040 Linz</a:t>
            </a:r>
            <a:br>
              <a:rPr lang="de-DE" altLang="ja-JP" sz="20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de-DE" altLang="ja-JP" sz="1400" dirty="0">
                <a:solidFill>
                  <a:srgbClr val="FFFF00"/>
                </a:solidFill>
                <a:cs typeface="Arial" pitchFamily="34" charset="0"/>
              </a:rPr>
              <a:t>E-Mail: </a:t>
            </a:r>
            <a:r>
              <a:rPr lang="de-DE" altLang="ja-JP" dirty="0">
                <a:solidFill>
                  <a:srgbClr val="FFFF00"/>
                </a:solidFill>
                <a:cs typeface="Times New Roman" pitchFamily="18" charset="0"/>
              </a:rPr>
              <a:t>klaus.miesenberger@jku.at</a:t>
            </a:r>
            <a:br>
              <a:rPr lang="de-DE" altLang="ja-JP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GB" altLang="ja-JP" sz="1400" dirty="0">
                <a:solidFill>
                  <a:srgbClr val="FFFF00"/>
                </a:solidFill>
                <a:cs typeface="Arial" pitchFamily="34" charset="0"/>
              </a:rPr>
              <a:t>WWW: </a:t>
            </a:r>
            <a:r>
              <a:rPr lang="en-GB" altLang="ja-JP" dirty="0">
                <a:solidFill>
                  <a:srgbClr val="FFFF00"/>
                </a:solidFill>
                <a:cs typeface="Times New Roman" pitchFamily="18" charset="0"/>
              </a:rPr>
              <a:t>http://www.integriert-studieren.jku.at</a:t>
            </a:r>
            <a:br>
              <a:rPr lang="de-DE" altLang="ja-JP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de-DE" altLang="ja-JP" sz="1400" dirty="0">
                <a:solidFill>
                  <a:srgbClr val="FFFF00"/>
                </a:solidFill>
                <a:cs typeface="Arial" pitchFamily="34" charset="0"/>
              </a:rPr>
              <a:t>Tel.:  +43-732-2468/9232; </a:t>
            </a:r>
            <a:r>
              <a:rPr lang="en-GB" altLang="ja-JP" sz="1400" dirty="0">
                <a:solidFill>
                  <a:srgbClr val="FFFF00"/>
                </a:solidFill>
                <a:cs typeface="Arial" pitchFamily="34" charset="0"/>
              </a:rPr>
              <a:t>Fax: .../9322</a:t>
            </a:r>
            <a:endParaRPr lang="de-AT" dirty="0">
              <a:solidFill>
                <a:srgbClr val="FFFF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DAA51A-9B90-C44F-9C68-2D23E4A3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Thanky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52FDAB-84A9-422A-AA0A-25D6CB031218}"/>
              </a:ext>
            </a:extLst>
          </p:cNvPr>
          <p:cNvSpPr txBox="1"/>
          <p:nvPr/>
        </p:nvSpPr>
        <p:spPr>
          <a:xfrm rot="21125852">
            <a:off x="1906570" y="5734094"/>
            <a:ext cx="257634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AT" sz="2400" b="1" dirty="0" err="1">
                <a:solidFill>
                  <a:schemeClr val="bg1"/>
                </a:solidFill>
              </a:rPr>
              <a:t>buddyproject.eu</a:t>
            </a:r>
            <a:endParaRPr lang="de-AT" sz="2400" b="1" dirty="0">
              <a:solidFill>
                <a:schemeClr val="bg1"/>
              </a:solidFill>
            </a:endParaRPr>
          </a:p>
        </p:txBody>
      </p:sp>
      <p:pic>
        <p:nvPicPr>
          <p:cNvPr id="6" name="Grafik 5" descr="Buddy Project Logo">
            <a:extLst>
              <a:ext uri="{FF2B5EF4-FFF2-40B4-BE49-F238E27FC236}">
                <a16:creationId xmlns:a16="http://schemas.microsoft.com/office/drawing/2014/main" id="{51A17EB2-70C1-45B0-979E-29560857A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9226">
            <a:off x="1825538" y="4853133"/>
            <a:ext cx="2545926" cy="8844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5B9FB27-DADA-40A4-8699-88190B59E4D8}"/>
              </a:ext>
            </a:extLst>
          </p:cNvPr>
          <p:cNvSpPr txBox="1"/>
          <p:nvPr/>
        </p:nvSpPr>
        <p:spPr>
          <a:xfrm rot="875767">
            <a:off x="7495869" y="5610822"/>
            <a:ext cx="242566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AT" sz="2400" b="1" dirty="0">
                <a:solidFill>
                  <a:schemeClr val="bg1"/>
                </a:solidFill>
              </a:rPr>
              <a:t>easyreading.eu</a:t>
            </a:r>
          </a:p>
        </p:txBody>
      </p:sp>
      <p:pic>
        <p:nvPicPr>
          <p:cNvPr id="9" name="Grafik 8" descr="Easy Reading Logo">
            <a:extLst>
              <a:ext uri="{FF2B5EF4-FFF2-40B4-BE49-F238E27FC236}">
                <a16:creationId xmlns:a16="http://schemas.microsoft.com/office/drawing/2014/main" id="{3445607A-B4C7-46C2-9040-2D1CC15A19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70" t="19883" r="11551" b="71566"/>
          <a:stretch/>
        </p:blipFill>
        <p:spPr>
          <a:xfrm rot="866858">
            <a:off x="8363978" y="4629683"/>
            <a:ext cx="1015806" cy="110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8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1BCFE2CB-49C1-3345-BD63-EC73C9F7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48" y="1660861"/>
            <a:ext cx="7944786" cy="702969"/>
          </a:xfrm>
        </p:spPr>
        <p:txBody>
          <a:bodyPr/>
          <a:lstStyle/>
          <a:p>
            <a:pPr algn="l"/>
            <a:r>
              <a:rPr lang="de-DE" sz="3200" b="1" dirty="0">
                <a:solidFill>
                  <a:srgbClr val="FFFF00"/>
                </a:solidFill>
              </a:rPr>
              <a:t>Human Computer Interface - HCI:</a:t>
            </a:r>
            <a:br>
              <a:rPr lang="de-DE" sz="3200" b="1" dirty="0">
                <a:solidFill>
                  <a:srgbClr val="FFFF00"/>
                </a:solidFill>
              </a:rPr>
            </a:br>
            <a:r>
              <a:rPr lang="de-DE" sz="2800" b="1" dirty="0">
                <a:solidFill>
                  <a:schemeClr val="bg1"/>
                </a:solidFill>
              </a:rPr>
              <a:t>Hier findet digitale Inklusion statt!</a:t>
            </a:r>
            <a:br>
              <a:rPr lang="de-DE" sz="28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rgbClr val="FFFF00"/>
                </a:solidFill>
              </a:rPr>
              <a:t>„Kulturtechnik der Informationsgesellschaft“</a:t>
            </a:r>
            <a:endParaRPr lang="de-DE" sz="3200" b="1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2548" y="2913706"/>
            <a:ext cx="7399421" cy="440684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>
                <a:solidFill>
                  <a:schemeClr val="bg1"/>
                </a:solidFill>
              </a:rPr>
              <a:t>Alle 13 Minuten, 84 mal am Tag erinnert, 44 mal entsperrt, </a:t>
            </a:r>
            <a:br>
              <a:rPr lang="de-AT" sz="2000" dirty="0">
                <a:solidFill>
                  <a:schemeClr val="bg1"/>
                </a:solidFill>
              </a:rPr>
            </a:br>
            <a:r>
              <a:rPr lang="de-AT" sz="2000" dirty="0">
                <a:solidFill>
                  <a:schemeClr val="bg1"/>
                </a:solidFill>
              </a:rPr>
              <a:t>3h 15min pro Tag, 35 Tag im Jahr …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(https://blog.rescuetime.com/screen-time-stats-2018/)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9" name="Grafik 8" descr="Snombie sig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r="28050" b="40950"/>
          <a:stretch/>
        </p:blipFill>
        <p:spPr>
          <a:xfrm>
            <a:off x="458667" y="1433115"/>
            <a:ext cx="2752685" cy="238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mobile phone on the walk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3" b="24894"/>
          <a:stretch/>
        </p:blipFill>
        <p:spPr>
          <a:xfrm>
            <a:off x="458667" y="4024527"/>
            <a:ext cx="11203680" cy="259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343342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desk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022" y="1979450"/>
            <a:ext cx="4068119" cy="305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914400" y="5493260"/>
            <a:ext cx="83169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600" b="1" dirty="0">
                <a:solidFill>
                  <a:srgbClr val="FFFFFF"/>
                </a:solidFill>
              </a:rPr>
              <a:t>Beschränkte Anzahl der Elemente</a:t>
            </a:r>
            <a:endParaRPr lang="de-AT" sz="1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600" dirty="0">
                <a:solidFill>
                  <a:srgbClr val="FFFFFF"/>
                </a:solidFill>
              </a:rPr>
              <a:t>	</a:t>
            </a:r>
            <a:r>
              <a:rPr lang="de-AT" sz="1600" b="1" dirty="0">
                <a:solidFill>
                  <a:srgbClr val="FFFFFF"/>
                </a:solidFill>
              </a:rPr>
              <a:t>Beschränkte Anzahl der Aktionen</a:t>
            </a:r>
            <a:endParaRPr lang="de-AT" sz="1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sz="1600" dirty="0">
                <a:solidFill>
                  <a:srgbClr val="FFFFFF"/>
                </a:solidFill>
              </a:rPr>
              <a:t>  		</a:t>
            </a:r>
            <a:r>
              <a:rPr lang="de-AT" sz="1600" b="1" dirty="0">
                <a:solidFill>
                  <a:srgbClr val="FFFFFF"/>
                </a:solidFill>
              </a:rPr>
              <a:t>Unendliche Anzahl von Anwendungen</a:t>
            </a:r>
            <a:endParaRPr lang="de-AT" sz="1600" b="1" i="1" dirty="0">
              <a:solidFill>
                <a:srgbClr val="FFFFFF"/>
              </a:solidFill>
            </a:endParaRPr>
          </a:p>
        </p:txBody>
      </p:sp>
      <p:pic>
        <p:nvPicPr>
          <p:cNvPr id="11" name="Picture 2" descr="tablet"/>
          <p:cNvPicPr>
            <a:picLocks noChangeAspect="1" noChangeArrowheads="1"/>
          </p:cNvPicPr>
          <p:nvPr/>
        </p:nvPicPr>
        <p:blipFill>
          <a:blip r:embed="rId4" cstate="print"/>
          <a:srcRect l="14664" r="21345"/>
          <a:stretch>
            <a:fillRect/>
          </a:stretch>
        </p:blipFill>
        <p:spPr bwMode="auto">
          <a:xfrm>
            <a:off x="5386789" y="2488852"/>
            <a:ext cx="384452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3A43CC-92A6-C442-98F1-1E0D6D4D5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06936"/>
            <a:ext cx="10363200" cy="1470025"/>
          </a:xfrm>
        </p:spPr>
        <p:txBody>
          <a:bodyPr/>
          <a:lstStyle/>
          <a:p>
            <a:pPr algn="r"/>
            <a:r>
              <a:rPr lang="de-AT" dirty="0"/>
              <a:t>HCI einfach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18FDDD7-56BE-4C86-8292-057C190134CF}"/>
              </a:ext>
            </a:extLst>
          </p:cNvPr>
          <p:cNvSpPr/>
          <p:nvPr/>
        </p:nvSpPr>
        <p:spPr>
          <a:xfrm>
            <a:off x="2163747" y="1144316"/>
            <a:ext cx="556943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AT" sz="2000" b="1" dirty="0">
                <a:solidFill>
                  <a:srgbClr val="FFFF00"/>
                </a:solidFill>
              </a:rPr>
              <a:t>HCI: einfach</a:t>
            </a:r>
          </a:p>
        </p:txBody>
      </p:sp>
      <p:pic>
        <p:nvPicPr>
          <p:cNvPr id="7" name="Picture 3" descr="Symbolical head from How to Read Character by Wells.">
            <a:extLst>
              <a:ext uri="{FF2B5EF4-FFF2-40B4-BE49-F238E27FC236}">
                <a16:creationId xmlns:a16="http://schemas.microsoft.com/office/drawing/2014/main" id="{BB3DF1D5-7EAC-22AA-72B9-D39D8264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960" y="3040473"/>
            <a:ext cx="2678040" cy="229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sturing child - deictic">
            <a:extLst>
              <a:ext uri="{FF2B5EF4-FFF2-40B4-BE49-F238E27FC236}">
                <a16:creationId xmlns:a16="http://schemas.microsoft.com/office/drawing/2014/main" id="{96B8EF9F-476F-C649-3DAF-4E7300DF7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4" t="18912" r="17000" b="54231"/>
          <a:stretch/>
        </p:blipFill>
        <p:spPr bwMode="auto">
          <a:xfrm>
            <a:off x="9259960" y="5428235"/>
            <a:ext cx="2678040" cy="1003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446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/>
        </p:nvSpPr>
        <p:spPr bwMode="auto">
          <a:xfrm>
            <a:off x="2109936" y="2132856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FFFFFF"/>
                </a:solidFill>
                <a:ea typeface="MS PGothic" pitchFamily="34" charset="-128"/>
              </a:rPr>
              <a:t>Desktop</a:t>
            </a:r>
          </a:p>
        </p:txBody>
      </p:sp>
      <p:pic>
        <p:nvPicPr>
          <p:cNvPr id="84994" name="Picture 3" descr="engelbart-mous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5514" y="5400502"/>
            <a:ext cx="21224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3648075" y="2337843"/>
            <a:ext cx="403225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FFFFFF"/>
                </a:solidFill>
                <a:ea typeface="MS PGothic" pitchFamily="34" charset="-128"/>
              </a:rPr>
              <a:t>1940 	Keyboard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FFFFFF"/>
                </a:solidFill>
                <a:ea typeface="MS PGothic" pitchFamily="34" charset="-128"/>
              </a:rPr>
              <a:t>1962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FFFFFF"/>
                </a:solidFill>
                <a:ea typeface="MS PGothic" pitchFamily="34" charset="-128"/>
              </a:rPr>
              <a:t>	</a:t>
            </a:r>
            <a:r>
              <a:rPr lang="de-DE" sz="3200" b="1" dirty="0">
                <a:solidFill>
                  <a:srgbClr val="FFFFFF"/>
                </a:solidFill>
                <a:ea typeface="MS PGothic" pitchFamily="34" charset="-128"/>
              </a:rPr>
              <a:t>W</a:t>
            </a:r>
            <a:r>
              <a:rPr lang="de-DE" sz="2000" dirty="0">
                <a:solidFill>
                  <a:srgbClr val="FFFFFF"/>
                </a:solidFill>
                <a:ea typeface="MS PGothic" pitchFamily="34" charset="-128"/>
              </a:rPr>
              <a:t>INDOWS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FFFFFF"/>
                </a:solidFill>
                <a:ea typeface="MS PGothic" pitchFamily="34" charset="-128"/>
              </a:rPr>
              <a:t>	</a:t>
            </a:r>
            <a:r>
              <a:rPr lang="de-DE" sz="3200" b="1" dirty="0">
                <a:solidFill>
                  <a:srgbClr val="FFFFFF"/>
                </a:solidFill>
                <a:ea typeface="MS PGothic" pitchFamily="34" charset="-128"/>
              </a:rPr>
              <a:t>M</a:t>
            </a:r>
            <a:r>
              <a:rPr lang="de-DE" sz="2000" dirty="0">
                <a:solidFill>
                  <a:srgbClr val="FFFFFF"/>
                </a:solidFill>
                <a:ea typeface="MS PGothic" pitchFamily="34" charset="-128"/>
              </a:rPr>
              <a:t>ENUE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FFFFFF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FFFFFF"/>
                </a:solidFill>
                <a:ea typeface="MS PGothic" pitchFamily="34" charset="-128"/>
              </a:rPr>
              <a:t>1965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FFFFFF"/>
                </a:solidFill>
                <a:ea typeface="MS PGothic" pitchFamily="34" charset="-128"/>
              </a:rPr>
              <a:t>	</a:t>
            </a:r>
            <a:r>
              <a:rPr lang="de-DE" sz="3200" b="1" dirty="0">
                <a:solidFill>
                  <a:srgbClr val="FFFFFF"/>
                </a:solidFill>
                <a:ea typeface="MS PGothic" pitchFamily="34" charset="-128"/>
              </a:rPr>
              <a:t>I</a:t>
            </a:r>
            <a:r>
              <a:rPr lang="de-DE" sz="2000" dirty="0">
                <a:solidFill>
                  <a:srgbClr val="FFFFFF"/>
                </a:solidFill>
                <a:ea typeface="MS PGothic" pitchFamily="34" charset="-128"/>
              </a:rPr>
              <a:t>CONS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FFFFFF"/>
                </a:solidFill>
                <a:ea typeface="MS PGothic" pitchFamily="34" charset="-128"/>
              </a:rPr>
              <a:t>	</a:t>
            </a:r>
            <a:r>
              <a:rPr lang="de-DE" sz="3200" b="1" dirty="0">
                <a:solidFill>
                  <a:srgbClr val="FFFFFF"/>
                </a:solidFill>
                <a:ea typeface="MS PGothic" pitchFamily="34" charset="-128"/>
              </a:rPr>
              <a:t>P</a:t>
            </a:r>
            <a:r>
              <a:rPr lang="de-DE" sz="2000" dirty="0">
                <a:solidFill>
                  <a:srgbClr val="FFFFFF"/>
                </a:solidFill>
                <a:ea typeface="MS PGothic" pitchFamily="34" charset="-128"/>
              </a:rPr>
              <a:t>OINTER</a:t>
            </a:r>
          </a:p>
        </p:txBody>
      </p:sp>
      <p:pic>
        <p:nvPicPr>
          <p:cNvPr id="84996" name="Picture 5" descr="D. Englb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5514" y="1727026"/>
            <a:ext cx="2100261" cy="14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6" descr="First mouse base interf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5513" y="3239914"/>
            <a:ext cx="21002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7" descr="a poi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771" y="5373688"/>
            <a:ext cx="7175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8" descr="a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5334" y="3933825"/>
            <a:ext cx="82391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9" descr="a window with a menu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6409" y="2565401"/>
            <a:ext cx="15843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3" name="Rectangle 12"/>
          <p:cNvSpPr>
            <a:spLocks noChangeArrowheads="1"/>
          </p:cNvSpPr>
          <p:nvPr/>
        </p:nvSpPr>
        <p:spPr bwMode="auto">
          <a:xfrm>
            <a:off x="7818029" y="1303934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ea typeface="MS PGothic" pitchFamily="34" charset="-128"/>
              </a:rPr>
              <a:t>D. Engelbart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FFFFFF"/>
                </a:solidFill>
                <a:ea typeface="MS PGothic" pitchFamily="34" charset="-128"/>
              </a:rPr>
              <a:t>(Stanford Research Laboratory)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DC3E04-02C4-DF40-9EA8-A29DFDE25C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D. Engelbart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6A67FD4-2ACF-4580-B498-B1A24E3FFC9F}"/>
              </a:ext>
            </a:extLst>
          </p:cNvPr>
          <p:cNvSpPr/>
          <p:nvPr/>
        </p:nvSpPr>
        <p:spPr>
          <a:xfrm>
            <a:off x="2163747" y="1144316"/>
            <a:ext cx="556943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AT" sz="2000" b="1" dirty="0">
                <a:solidFill>
                  <a:srgbClr val="FFFF00"/>
                </a:solidFill>
              </a:rPr>
              <a:t>HCI: einfach + stabil</a:t>
            </a:r>
          </a:p>
        </p:txBody>
      </p:sp>
    </p:spTree>
    <p:extLst>
      <p:ext uri="{BB962C8B-B14F-4D97-AF65-F5344CB8AC3E}">
        <p14:creationId xmlns:p14="http://schemas.microsoft.com/office/powerpoint/2010/main" val="357333793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9" name="Picture 5" descr="Evoluent Vertical Mouse 3 (rechthändig) 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67953" y="3398640"/>
            <a:ext cx="914400" cy="606425"/>
          </a:xfrm>
        </p:spPr>
      </p:pic>
      <p:pic>
        <p:nvPicPr>
          <p:cNvPr id="169991" name="Picture 7" descr="Trackb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94929" y="1700288"/>
            <a:ext cx="936625" cy="936625"/>
          </a:xfrm>
        </p:spPr>
      </p:pic>
      <p:pic>
        <p:nvPicPr>
          <p:cNvPr id="169992" name="Picture 8" descr="Graphik Table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94928" y="4717256"/>
            <a:ext cx="1223962" cy="1016000"/>
          </a:xfrm>
        </p:spPr>
      </p:pic>
      <p:pic>
        <p:nvPicPr>
          <p:cNvPr id="169993" name="Picture 9" descr="joystick mou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9390" y="2565400"/>
            <a:ext cx="596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4" name="Picture 10" descr="SpaceMouse for C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0828" y="4094906"/>
            <a:ext cx="6477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5" name="Picture 11" descr="emotiv-epoc Interfa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9390" y="5779914"/>
            <a:ext cx="10287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 descr="screen and keyboar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476732">
            <a:off x="3410332" y="1895885"/>
            <a:ext cx="3032174" cy="374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6" descr="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3662504" y="4095741"/>
            <a:ext cx="2807890" cy="2455872"/>
          </a:xfrm>
        </p:spPr>
      </p:pic>
      <p:grpSp>
        <p:nvGrpSpPr>
          <p:cNvPr id="10" name="Gruppieren 9" descr="old interface collection"/>
          <p:cNvGrpSpPr/>
          <p:nvPr/>
        </p:nvGrpSpPr>
        <p:grpSpPr>
          <a:xfrm>
            <a:off x="108694" y="44624"/>
            <a:ext cx="2329674" cy="6840760"/>
            <a:chOff x="-334858" y="-57361"/>
            <a:chExt cx="2329674" cy="6840760"/>
          </a:xfrm>
        </p:grpSpPr>
        <p:pic>
          <p:nvPicPr>
            <p:cNvPr id="6" name="Grafik 5" descr="heating control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8982" y="5445224"/>
              <a:ext cx="1620000" cy="1054748"/>
            </a:xfrm>
            <a:prstGeom prst="rect">
              <a:avLst/>
            </a:prstGeom>
          </p:spPr>
        </p:pic>
        <p:sp>
          <p:nvSpPr>
            <p:cNvPr id="99346" name="Text Box 19"/>
            <p:cNvSpPr txBox="1">
              <a:spLocks noChangeArrowheads="1"/>
            </p:cNvSpPr>
            <p:nvPr/>
          </p:nvSpPr>
          <p:spPr bwMode="auto">
            <a:xfrm>
              <a:off x="-296599" y="6475622"/>
              <a:ext cx="22336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err="1">
                  <a:solidFill>
                    <a:schemeClr val="bg1"/>
                  </a:solidFill>
                </a:rPr>
                <a:t>heating</a:t>
              </a:r>
              <a:r>
                <a:rPr lang="de-DE" sz="1400">
                  <a:solidFill>
                    <a:schemeClr val="bg1"/>
                  </a:solidFill>
                </a:rPr>
                <a:t> </a:t>
              </a:r>
              <a:r>
                <a:rPr lang="de-DE" sz="1400" err="1">
                  <a:solidFill>
                    <a:schemeClr val="bg1"/>
                  </a:solidFill>
                </a:rPr>
                <a:t>control</a:t>
              </a:r>
              <a:endParaRPr lang="de-DE" sz="1400">
                <a:solidFill>
                  <a:schemeClr val="bg1"/>
                </a:solidFill>
              </a:endParaRPr>
            </a:p>
          </p:txBody>
        </p:sp>
        <p:pic>
          <p:nvPicPr>
            <p:cNvPr id="7" name="Grafik 6" descr="control center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5" t="34992" b="21862"/>
            <a:stretch/>
          </p:blipFill>
          <p:spPr>
            <a:xfrm>
              <a:off x="7668" y="4149080"/>
              <a:ext cx="1620000" cy="989542"/>
            </a:xfrm>
            <a:prstGeom prst="rect">
              <a:avLst/>
            </a:prstGeom>
          </p:spPr>
        </p:pic>
        <p:sp>
          <p:nvSpPr>
            <p:cNvPr id="99341" name="Text Box 14"/>
            <p:cNvSpPr txBox="1">
              <a:spLocks noChangeArrowheads="1"/>
            </p:cNvSpPr>
            <p:nvPr/>
          </p:nvSpPr>
          <p:spPr bwMode="auto">
            <a:xfrm>
              <a:off x="-252569" y="5097282"/>
              <a:ext cx="22002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err="1">
                  <a:solidFill>
                    <a:schemeClr val="bg1"/>
                  </a:solidFill>
                </a:rPr>
                <a:t>switch</a:t>
              </a:r>
              <a:r>
                <a:rPr lang="de-DE" sz="1400">
                  <a:solidFill>
                    <a:schemeClr val="bg1"/>
                  </a:solidFill>
                </a:rPr>
                <a:t> </a:t>
              </a:r>
              <a:r>
                <a:rPr lang="de-DE" sz="1400" err="1">
                  <a:solidFill>
                    <a:schemeClr val="bg1"/>
                  </a:solidFill>
                </a:rPr>
                <a:t>control</a:t>
              </a:r>
              <a:r>
                <a:rPr lang="de-DE" sz="1400">
                  <a:solidFill>
                    <a:schemeClr val="bg1"/>
                  </a:solidFill>
                </a:rPr>
                <a:t> </a:t>
              </a:r>
              <a:r>
                <a:rPr lang="de-DE" sz="1400" err="1">
                  <a:solidFill>
                    <a:schemeClr val="bg1"/>
                  </a:solidFill>
                </a:rPr>
                <a:t>center</a:t>
              </a:r>
              <a:endParaRPr lang="de-DE" sz="1400">
                <a:solidFill>
                  <a:schemeClr val="bg1"/>
                </a:solidFill>
              </a:endParaRPr>
            </a:p>
          </p:txBody>
        </p:sp>
        <p:pic>
          <p:nvPicPr>
            <p:cNvPr id="99343" name="Picture 16" descr="typwrite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780928"/>
              <a:ext cx="1620000" cy="107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47" name="Text Box 20"/>
            <p:cNvSpPr txBox="1">
              <a:spLocks noChangeArrowheads="1"/>
            </p:cNvSpPr>
            <p:nvPr/>
          </p:nvSpPr>
          <p:spPr bwMode="auto">
            <a:xfrm>
              <a:off x="-317002" y="3809136"/>
              <a:ext cx="22336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chemeClr val="bg1"/>
                  </a:solidFill>
                </a:rPr>
                <a:t>type </a:t>
              </a:r>
              <a:r>
                <a:rPr lang="de-DE" sz="1400" dirty="0" err="1">
                  <a:solidFill>
                    <a:schemeClr val="bg1"/>
                  </a:solidFill>
                </a:rPr>
                <a:t>writer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pic>
          <p:nvPicPr>
            <p:cNvPr id="20" name="Grafik 19" descr="video recorder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" y="1409753"/>
              <a:ext cx="1620000" cy="1081275"/>
            </a:xfrm>
            <a:prstGeom prst="rect">
              <a:avLst/>
            </a:prstGeom>
          </p:spPr>
        </p:pic>
        <p:sp>
          <p:nvSpPr>
            <p:cNvPr id="99342" name="Text Box 15"/>
            <p:cNvSpPr txBox="1">
              <a:spLocks noChangeArrowheads="1"/>
            </p:cNvSpPr>
            <p:nvPr/>
          </p:nvSpPr>
          <p:spPr bwMode="auto">
            <a:xfrm>
              <a:off x="-310235" y="2430796"/>
              <a:ext cx="2305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err="1">
                  <a:solidFill>
                    <a:schemeClr val="bg1"/>
                  </a:solidFill>
                </a:rPr>
                <a:t>video</a:t>
              </a:r>
              <a:r>
                <a:rPr lang="de-DE" sz="1400">
                  <a:solidFill>
                    <a:schemeClr val="bg1"/>
                  </a:solidFill>
                </a:rPr>
                <a:t> </a:t>
              </a:r>
              <a:r>
                <a:rPr lang="de-DE" sz="1400" err="1">
                  <a:solidFill>
                    <a:schemeClr val="bg1"/>
                  </a:solidFill>
                </a:rPr>
                <a:t>recorder</a:t>
              </a:r>
              <a:endParaRPr lang="de-DE" sz="1400">
                <a:solidFill>
                  <a:schemeClr val="bg1"/>
                </a:solidFill>
              </a:endParaRPr>
            </a:p>
          </p:txBody>
        </p:sp>
        <p:pic>
          <p:nvPicPr>
            <p:cNvPr id="8" name="Grafik 7" descr="IR remote control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68" y="-57361"/>
              <a:ext cx="1620000" cy="1215000"/>
            </a:xfrm>
            <a:prstGeom prst="rect">
              <a:avLst/>
            </a:prstGeom>
          </p:spPr>
        </p:pic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-334858" y="1083747"/>
              <a:ext cx="2305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>
                  <a:solidFill>
                    <a:schemeClr val="bg1"/>
                  </a:solidFill>
                </a:rPr>
                <a:t>remote </a:t>
              </a:r>
              <a:r>
                <a:rPr lang="de-DE" sz="1400" err="1">
                  <a:solidFill>
                    <a:schemeClr val="bg1"/>
                  </a:solidFill>
                </a:rPr>
                <a:t>control</a:t>
              </a:r>
              <a:endParaRPr lang="de-DE" sz="1400">
                <a:solidFill>
                  <a:schemeClr val="bg1"/>
                </a:solidFill>
              </a:endParaRPr>
            </a:p>
          </p:txBody>
        </p:sp>
      </p:grpSp>
      <p:pic>
        <p:nvPicPr>
          <p:cNvPr id="23" name="Grafik 22" descr="Icons am desktop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44273" r="13775" b="39691"/>
          <a:stretch/>
        </p:blipFill>
        <p:spPr>
          <a:xfrm rot="16200000">
            <a:off x="111295" y="3841308"/>
            <a:ext cx="5240151" cy="81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AD573F-79D2-F544-A541-97A361E7F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01556" y="1338264"/>
            <a:ext cx="10972800" cy="702969"/>
          </a:xfrm>
        </p:spPr>
        <p:txBody>
          <a:bodyPr/>
          <a:lstStyle/>
          <a:p>
            <a:r>
              <a:rPr lang="de-DE" sz="1600" dirty="0"/>
              <a:t>HCI Universal</a:t>
            </a:r>
          </a:p>
        </p:txBody>
      </p:sp>
      <p:pic>
        <p:nvPicPr>
          <p:cNvPr id="24" name="Picture 4" descr="mobile">
            <a:extLst>
              <a:ext uri="{FF2B5EF4-FFF2-40B4-BE49-F238E27FC236}">
                <a16:creationId xmlns:a16="http://schemas.microsoft.com/office/drawing/2014/main" id="{EF8C5694-A16C-ED40-8616-A2DC058E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099595" y="-6350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ar">
            <a:extLst>
              <a:ext uri="{FF2B5EF4-FFF2-40B4-BE49-F238E27FC236}">
                <a16:creationId xmlns:a16="http://schemas.microsoft.com/office/drawing/2014/main" id="{8348AB10-F7FA-DD4E-910F-1E4A7623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091659" y="2060576"/>
            <a:ext cx="1843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7" descr="ATM">
            <a:extLst>
              <a:ext uri="{FF2B5EF4-FFF2-40B4-BE49-F238E27FC236}">
                <a16:creationId xmlns:a16="http://schemas.microsoft.com/office/drawing/2014/main" id="{B7AA131D-94ED-454D-A78F-2689726E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099595" y="4221164"/>
            <a:ext cx="18351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workplace">
            <a:extLst>
              <a:ext uri="{FF2B5EF4-FFF2-40B4-BE49-F238E27FC236}">
                <a16:creationId xmlns:a16="http://schemas.microsoft.com/office/drawing/2014/main" id="{F3479520-6F99-E84B-BEE4-FD646932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099595" y="1844676"/>
            <a:ext cx="18351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8" descr="home (heating)">
            <a:extLst>
              <a:ext uri="{FF2B5EF4-FFF2-40B4-BE49-F238E27FC236}">
                <a16:creationId xmlns:a16="http://schemas.microsoft.com/office/drawing/2014/main" id="{D96521C3-B831-0748-B08B-CFD159DE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99595" y="5634038"/>
            <a:ext cx="18351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A359611A-4940-4055-990D-2C68713E649F}"/>
              </a:ext>
            </a:extLst>
          </p:cNvPr>
          <p:cNvSpPr/>
          <p:nvPr/>
        </p:nvSpPr>
        <p:spPr>
          <a:xfrm>
            <a:off x="2163747" y="1144316"/>
            <a:ext cx="556943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AT" sz="2000" b="1" dirty="0">
                <a:solidFill>
                  <a:srgbClr val="FFFF00"/>
                </a:solidFill>
              </a:rPr>
              <a:t>HCI: einfach + stabil + universell</a:t>
            </a:r>
          </a:p>
        </p:txBody>
      </p:sp>
    </p:spTree>
    <p:extLst>
      <p:ext uri="{BB962C8B-B14F-4D97-AF65-F5344CB8AC3E}">
        <p14:creationId xmlns:p14="http://schemas.microsoft.com/office/powerpoint/2010/main" val="895625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 descr="AT solutions"/>
          <p:cNvGrpSpPr>
            <a:grpSpLocks/>
          </p:cNvGrpSpPr>
          <p:nvPr/>
        </p:nvGrpSpPr>
        <p:grpSpPr bwMode="auto">
          <a:xfrm>
            <a:off x="4275504" y="1741538"/>
            <a:ext cx="4795838" cy="5075237"/>
            <a:chOff x="2472" y="935"/>
            <a:chExt cx="3021" cy="3197"/>
          </a:xfrm>
        </p:grpSpPr>
        <p:pic>
          <p:nvPicPr>
            <p:cNvPr id="101386" name="Picture 24" descr="wide variety of switch input device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2750"/>
              <a:ext cx="125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87" name="Picture 25" descr="Photograph of woman using Head Mouse with on-screen keyboard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2" y="935"/>
              <a:ext cx="1044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88" name="Picture 26" descr="Integra Mouse.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0" y="935"/>
              <a:ext cx="907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89" name="Picture 27" descr="eye tracki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2" y="1706"/>
              <a:ext cx="1043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0" name="Picture 28" descr="head tracki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0" y="1706"/>
              <a:ext cx="998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1" name="Picture 29" descr="quadjo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13" y="935"/>
              <a:ext cx="952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2" name="Picture 30" descr="face tracki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4" y="1706"/>
              <a:ext cx="856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3" name="Picture 31" descr="Brain computer interfac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72" y="2750"/>
              <a:ext cx="952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4" name="Picture 32" descr="BRAILLE WAV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70" y="2750"/>
              <a:ext cx="726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5" name="Picture 33" descr="Screen Magnifie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72" y="3612"/>
              <a:ext cx="68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6" name="Picture 34" descr="Typing in Notepad using the On-Screen Keyboar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98" y="3612"/>
              <a:ext cx="907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7" name="Picture 35" descr="Asterics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50" y="3612"/>
              <a:ext cx="726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98" name="Picture 36" descr="Screen_reader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21" y="3612"/>
              <a:ext cx="56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6" descr="pointing devices"/>
          <p:cNvGrpSpPr>
            <a:grpSpLocks/>
          </p:cNvGrpSpPr>
          <p:nvPr/>
        </p:nvGrpSpPr>
        <p:grpSpPr bwMode="auto">
          <a:xfrm>
            <a:off x="8904288" y="3787775"/>
            <a:ext cx="1223962" cy="2833688"/>
            <a:chOff x="4649" y="2160"/>
            <a:chExt cx="771" cy="1785"/>
          </a:xfrm>
        </p:grpSpPr>
        <p:pic>
          <p:nvPicPr>
            <p:cNvPr id="101410" name="Picture 7" descr="TouchPad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49" y="2614"/>
              <a:ext cx="77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411" name="Picture 8" descr="SpaceMouse for CA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785" y="2160"/>
              <a:ext cx="40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412" name="Picture 9" descr="emotiv-epoc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740" y="3294"/>
              <a:ext cx="648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9" descr="poiniting devices"/>
          <p:cNvGrpSpPr>
            <a:grpSpLocks/>
          </p:cNvGrpSpPr>
          <p:nvPr/>
        </p:nvGrpSpPr>
        <p:grpSpPr bwMode="auto">
          <a:xfrm>
            <a:off x="8688389" y="1743000"/>
            <a:ext cx="987425" cy="2478088"/>
            <a:chOff x="4649" y="618"/>
            <a:chExt cx="622" cy="1561"/>
          </a:xfrm>
        </p:grpSpPr>
        <p:pic>
          <p:nvPicPr>
            <p:cNvPr id="101399" name="Picture 20" descr="Evoluent Vertical Mouse 3 (rechthändig) 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695" y="1797"/>
              <a:ext cx="576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400" name="Picture 21" descr="Kensington Trackball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649" y="618"/>
              <a:ext cx="59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401" name="Picture 22" descr="3M joystick mouse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740" y="1207"/>
              <a:ext cx="3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2035" name="Picture 3" descr="Screen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-476732">
            <a:off x="4651566" y="1912984"/>
            <a:ext cx="2998328" cy="363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7" name="Picture 5" descr="keyboar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5" cstate="print"/>
          <a:srcRect/>
          <a:stretch>
            <a:fillRect/>
          </a:stretch>
        </p:blipFill>
        <p:spPr>
          <a:xfrm>
            <a:off x="4790331" y="4086597"/>
            <a:ext cx="2942852" cy="2574664"/>
          </a:xfrm>
        </p:spPr>
      </p:pic>
      <p:grpSp>
        <p:nvGrpSpPr>
          <p:cNvPr id="39" name="Gruppieren 38" descr="old interface collection"/>
          <p:cNvGrpSpPr/>
          <p:nvPr/>
        </p:nvGrpSpPr>
        <p:grpSpPr>
          <a:xfrm>
            <a:off x="82077" y="121258"/>
            <a:ext cx="2329674" cy="6840760"/>
            <a:chOff x="-334858" y="-57361"/>
            <a:chExt cx="2329674" cy="6840760"/>
          </a:xfrm>
        </p:grpSpPr>
        <p:pic>
          <p:nvPicPr>
            <p:cNvPr id="40" name="Grafik 39" descr="heating control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8982" y="5445224"/>
              <a:ext cx="1620000" cy="1054748"/>
            </a:xfrm>
            <a:prstGeom prst="rect">
              <a:avLst/>
            </a:prstGeom>
          </p:spPr>
        </p:pic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-296599" y="6475622"/>
              <a:ext cx="22336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err="1">
                  <a:solidFill>
                    <a:schemeClr val="bg1"/>
                  </a:solidFill>
                </a:rPr>
                <a:t>heating</a:t>
              </a:r>
              <a:r>
                <a:rPr lang="de-DE" sz="1400">
                  <a:solidFill>
                    <a:schemeClr val="bg1"/>
                  </a:solidFill>
                </a:rPr>
                <a:t> </a:t>
              </a:r>
              <a:r>
                <a:rPr lang="de-DE" sz="1400" err="1">
                  <a:solidFill>
                    <a:schemeClr val="bg1"/>
                  </a:solidFill>
                </a:rPr>
                <a:t>control</a:t>
              </a:r>
              <a:endParaRPr lang="de-DE" sz="1400">
                <a:solidFill>
                  <a:schemeClr val="bg1"/>
                </a:solidFill>
              </a:endParaRPr>
            </a:p>
          </p:txBody>
        </p:sp>
        <p:pic>
          <p:nvPicPr>
            <p:cNvPr id="42" name="Grafik 41" descr="control center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5" t="34992" b="21862"/>
            <a:stretch/>
          </p:blipFill>
          <p:spPr>
            <a:xfrm>
              <a:off x="7668" y="4149080"/>
              <a:ext cx="1620000" cy="989542"/>
            </a:xfrm>
            <a:prstGeom prst="rect">
              <a:avLst/>
            </a:prstGeom>
          </p:spPr>
        </p:pic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-252569" y="5097282"/>
              <a:ext cx="22002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err="1">
                  <a:solidFill>
                    <a:schemeClr val="bg1"/>
                  </a:solidFill>
                </a:rPr>
                <a:t>switch</a:t>
              </a:r>
              <a:r>
                <a:rPr lang="de-DE" sz="1400">
                  <a:solidFill>
                    <a:schemeClr val="bg1"/>
                  </a:solidFill>
                </a:rPr>
                <a:t> </a:t>
              </a:r>
              <a:r>
                <a:rPr lang="de-DE" sz="1400" err="1">
                  <a:solidFill>
                    <a:schemeClr val="bg1"/>
                  </a:solidFill>
                </a:rPr>
                <a:t>control</a:t>
              </a:r>
              <a:r>
                <a:rPr lang="de-DE" sz="1400">
                  <a:solidFill>
                    <a:schemeClr val="bg1"/>
                  </a:solidFill>
                </a:rPr>
                <a:t> </a:t>
              </a:r>
              <a:r>
                <a:rPr lang="de-DE" sz="1400" err="1">
                  <a:solidFill>
                    <a:schemeClr val="bg1"/>
                  </a:solidFill>
                </a:rPr>
                <a:t>center</a:t>
              </a:r>
              <a:endParaRPr lang="de-DE" sz="1400">
                <a:solidFill>
                  <a:schemeClr val="bg1"/>
                </a:solidFill>
              </a:endParaRPr>
            </a:p>
          </p:txBody>
        </p:sp>
        <p:pic>
          <p:nvPicPr>
            <p:cNvPr id="44" name="Picture 16" descr="typwriter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780928"/>
              <a:ext cx="1620000" cy="1076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-317002" y="3809136"/>
              <a:ext cx="22336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>
                  <a:solidFill>
                    <a:schemeClr val="bg1"/>
                  </a:solidFill>
                </a:rPr>
                <a:t>type </a:t>
              </a:r>
              <a:r>
                <a:rPr lang="de-DE" sz="1400" err="1">
                  <a:solidFill>
                    <a:schemeClr val="bg1"/>
                  </a:solidFill>
                </a:rPr>
                <a:t>writer</a:t>
              </a:r>
              <a:endParaRPr lang="de-DE" sz="1400">
                <a:solidFill>
                  <a:schemeClr val="bg1"/>
                </a:solidFill>
              </a:endParaRPr>
            </a:p>
          </p:txBody>
        </p:sp>
        <p:pic>
          <p:nvPicPr>
            <p:cNvPr id="57" name="Grafik 56" descr="video recorder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" y="1409753"/>
              <a:ext cx="1620000" cy="1081275"/>
            </a:xfrm>
            <a:prstGeom prst="rect">
              <a:avLst/>
            </a:prstGeom>
          </p:spPr>
        </p:pic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-310235" y="2430796"/>
              <a:ext cx="2305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err="1">
                  <a:solidFill>
                    <a:schemeClr val="bg1"/>
                  </a:solidFill>
                </a:rPr>
                <a:t>video</a:t>
              </a:r>
              <a:r>
                <a:rPr lang="de-DE" sz="1400">
                  <a:solidFill>
                    <a:schemeClr val="bg1"/>
                  </a:solidFill>
                </a:rPr>
                <a:t> </a:t>
              </a:r>
              <a:r>
                <a:rPr lang="de-DE" sz="1400" err="1">
                  <a:solidFill>
                    <a:schemeClr val="bg1"/>
                  </a:solidFill>
                </a:rPr>
                <a:t>recorder</a:t>
              </a:r>
              <a:endParaRPr lang="de-DE" sz="1400">
                <a:solidFill>
                  <a:schemeClr val="bg1"/>
                </a:solidFill>
              </a:endParaRPr>
            </a:p>
          </p:txBody>
        </p:sp>
        <p:pic>
          <p:nvPicPr>
            <p:cNvPr id="59" name="Grafik 58" descr="IR remote control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68" y="-57361"/>
              <a:ext cx="1620000" cy="1215000"/>
            </a:xfrm>
            <a:prstGeom prst="rect">
              <a:avLst/>
            </a:prstGeom>
          </p:spPr>
        </p:pic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-334858" y="1083747"/>
              <a:ext cx="2305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>
                  <a:solidFill>
                    <a:schemeClr val="bg1"/>
                  </a:solidFill>
                </a:rPr>
                <a:t>remote </a:t>
              </a:r>
              <a:r>
                <a:rPr lang="de-DE" sz="1400" err="1">
                  <a:solidFill>
                    <a:schemeClr val="bg1"/>
                  </a:solidFill>
                </a:rPr>
                <a:t>control</a:t>
              </a:r>
              <a:endParaRPr lang="de-DE" sz="1400">
                <a:solidFill>
                  <a:schemeClr val="bg1"/>
                </a:solidFill>
              </a:endParaRPr>
            </a:p>
          </p:txBody>
        </p:sp>
      </p:grpSp>
      <p:pic>
        <p:nvPicPr>
          <p:cNvPr id="46" name="Grafik 45" descr="Icons am desktop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44273" r="13775" b="39691"/>
          <a:stretch/>
        </p:blipFill>
        <p:spPr>
          <a:xfrm rot="16200000">
            <a:off x="1321335" y="3842077"/>
            <a:ext cx="5240151" cy="81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" descr="mobile">
            <a:extLst>
              <a:ext uri="{FF2B5EF4-FFF2-40B4-BE49-F238E27FC236}">
                <a16:creationId xmlns:a16="http://schemas.microsoft.com/office/drawing/2014/main" id="{ACBA50D9-72B7-8C45-A071-8DE2666F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0099595" y="-6350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 descr="car">
            <a:extLst>
              <a:ext uri="{FF2B5EF4-FFF2-40B4-BE49-F238E27FC236}">
                <a16:creationId xmlns:a16="http://schemas.microsoft.com/office/drawing/2014/main" id="{98C315F0-25BA-8043-AD16-7C122B73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0091659" y="2060576"/>
            <a:ext cx="1843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7" descr="ATM">
            <a:extLst>
              <a:ext uri="{FF2B5EF4-FFF2-40B4-BE49-F238E27FC236}">
                <a16:creationId xmlns:a16="http://schemas.microsoft.com/office/drawing/2014/main" id="{C5F36A6D-84BB-644A-87DA-9D8175E3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0099595" y="4221164"/>
            <a:ext cx="18351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workplace">
            <a:extLst>
              <a:ext uri="{FF2B5EF4-FFF2-40B4-BE49-F238E27FC236}">
                <a16:creationId xmlns:a16="http://schemas.microsoft.com/office/drawing/2014/main" id="{AEE59CB3-8E62-624E-9EE8-D50BBCCD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0099595" y="1844676"/>
            <a:ext cx="18351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8" descr="home (heating)">
            <a:extLst>
              <a:ext uri="{FF2B5EF4-FFF2-40B4-BE49-F238E27FC236}">
                <a16:creationId xmlns:a16="http://schemas.microsoft.com/office/drawing/2014/main" id="{3CAA0263-D4AD-4C48-A0C0-82B58DC3C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0099595" y="5634038"/>
            <a:ext cx="18351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B359885-6AB1-A445-BC3B-406779D9F8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3104" y="142542"/>
            <a:ext cx="10972800" cy="702969"/>
          </a:xfrm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HCI Adaptive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E4BA0F60-7A89-493C-B6CF-00C502684C0F}"/>
              </a:ext>
            </a:extLst>
          </p:cNvPr>
          <p:cNvSpPr/>
          <p:nvPr/>
        </p:nvSpPr>
        <p:spPr>
          <a:xfrm>
            <a:off x="2163747" y="1144316"/>
            <a:ext cx="556943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AT" sz="2000" b="1" dirty="0">
                <a:solidFill>
                  <a:srgbClr val="FFFF00"/>
                </a:solidFill>
              </a:rPr>
              <a:t>HCI: einfach + stabil + universell + adaptiv</a:t>
            </a:r>
          </a:p>
        </p:txBody>
      </p:sp>
    </p:spTree>
    <p:extLst>
      <p:ext uri="{BB962C8B-B14F-4D97-AF65-F5344CB8AC3E}">
        <p14:creationId xmlns:p14="http://schemas.microsoft.com/office/powerpoint/2010/main" val="33280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72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20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49 -0.1051 L -0.35872 -0.322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-1085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042 L -0.36146 -0.278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64427 0.0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3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6797 0.307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8" y="153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3">
            <a:extLst>
              <a:ext uri="{FF2B5EF4-FFF2-40B4-BE49-F238E27FC236}">
                <a16:creationId xmlns:a16="http://schemas.microsoft.com/office/drawing/2014/main" id="{9748A5F1-257F-4A91-9195-C4845D51BA9C}"/>
              </a:ext>
            </a:extLst>
          </p:cNvPr>
          <p:cNvSpPr txBox="1">
            <a:spLocks/>
          </p:cNvSpPr>
          <p:nvPr/>
        </p:nvSpPr>
        <p:spPr bwMode="auto">
          <a:xfrm>
            <a:off x="17169" y="1323631"/>
            <a:ext cx="12192000" cy="11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AT" sz="2800" b="1" kern="0" dirty="0">
                <a:solidFill>
                  <a:srgbClr val="FFFF00"/>
                </a:solidFill>
              </a:rPr>
              <a:t> EINE universelle Schnittstelle: KULTURTECHNIK</a:t>
            </a:r>
          </a:p>
        </p:txBody>
      </p:sp>
      <p:grpSp>
        <p:nvGrpSpPr>
          <p:cNvPr id="3" name="Gruppieren 2" descr="Schema: Nutzerin - MCS - System/Service"/>
          <p:cNvGrpSpPr/>
          <p:nvPr/>
        </p:nvGrpSpPr>
        <p:grpSpPr>
          <a:xfrm>
            <a:off x="3236462" y="3879625"/>
            <a:ext cx="5715000" cy="1643063"/>
            <a:chOff x="1712462" y="3957302"/>
            <a:chExt cx="5715000" cy="1643063"/>
          </a:xfrm>
        </p:grpSpPr>
        <p:sp>
          <p:nvSpPr>
            <p:cNvPr id="47106" name="Oval 3" descr="User - "/>
            <p:cNvSpPr>
              <a:spLocks noChangeArrowheads="1"/>
            </p:cNvSpPr>
            <p:nvPr/>
          </p:nvSpPr>
          <p:spPr bwMode="auto">
            <a:xfrm>
              <a:off x="1712462" y="3957302"/>
              <a:ext cx="5715000" cy="16430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64F04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7114" name="Text Box 3"/>
            <p:cNvSpPr txBox="1">
              <a:spLocks noChangeArrowheads="1"/>
            </p:cNvSpPr>
            <p:nvPr/>
          </p:nvSpPr>
          <p:spPr bwMode="auto">
            <a:xfrm>
              <a:off x="5101651" y="4593890"/>
              <a:ext cx="1600200" cy="342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/>
                <a:t>System/Service</a:t>
              </a:r>
              <a:endParaRPr lang="de-DE" sz="2400"/>
            </a:p>
          </p:txBody>
        </p:sp>
        <p:sp>
          <p:nvSpPr>
            <p:cNvPr id="47118" name="Line 7"/>
            <p:cNvSpPr>
              <a:spLocks noChangeShapeType="1"/>
            </p:cNvSpPr>
            <p:nvPr/>
          </p:nvSpPr>
          <p:spPr bwMode="auto">
            <a:xfrm>
              <a:off x="4644451" y="4747472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15" name="Text Box 4"/>
            <p:cNvSpPr txBox="1">
              <a:spLocks noChangeArrowheads="1"/>
            </p:cNvSpPr>
            <p:nvPr/>
          </p:nvSpPr>
          <p:spPr bwMode="auto">
            <a:xfrm>
              <a:off x="4072951" y="4593890"/>
              <a:ext cx="571500" cy="3429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sz="1200" b="1" dirty="0"/>
                <a:t>HCI</a:t>
              </a:r>
              <a:endParaRPr lang="de-DE" sz="2400" b="1" dirty="0"/>
            </a:p>
          </p:txBody>
        </p:sp>
        <p:sp>
          <p:nvSpPr>
            <p:cNvPr id="47120" name="Line 9"/>
            <p:cNvSpPr>
              <a:spLocks noChangeShapeType="1"/>
            </p:cNvSpPr>
            <p:nvPr/>
          </p:nvSpPr>
          <p:spPr bwMode="auto">
            <a:xfrm>
              <a:off x="3584670" y="474939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19" name="Text Box 8"/>
            <p:cNvSpPr txBox="1">
              <a:spLocks noChangeArrowheads="1"/>
            </p:cNvSpPr>
            <p:nvPr/>
          </p:nvSpPr>
          <p:spPr bwMode="auto">
            <a:xfrm>
              <a:off x="2792582" y="4605374"/>
              <a:ext cx="800100" cy="342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de-DE" sz="1200" dirty="0" err="1"/>
                <a:t>Nutzer:in</a:t>
              </a:r>
              <a:endParaRPr lang="de-DE" sz="2400" dirty="0"/>
            </a:p>
          </p:txBody>
        </p:sp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F9B5E72C-62B6-8D6E-8BB7-2426677C1119}"/>
              </a:ext>
            </a:extLst>
          </p:cNvPr>
          <p:cNvSpPr/>
          <p:nvPr/>
        </p:nvSpPr>
        <p:spPr>
          <a:xfrm>
            <a:off x="2872809" y="6120818"/>
            <a:ext cx="64807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AT" sz="2400" b="1" dirty="0">
                <a:solidFill>
                  <a:srgbClr val="FFFF00"/>
                </a:solidFill>
              </a:rPr>
              <a:t>einfach + stabil + universell + adaptiv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8B85BD-6FED-4B21-94C4-C7F09A5E3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HCI Konzept</a:t>
            </a:r>
          </a:p>
        </p:txBody>
      </p:sp>
      <p:sp>
        <p:nvSpPr>
          <p:cNvPr id="31" name="Titel 3">
            <a:extLst>
              <a:ext uri="{FF2B5EF4-FFF2-40B4-BE49-F238E27FC236}">
                <a16:creationId xmlns:a16="http://schemas.microsoft.com/office/drawing/2014/main" id="{1C2E18EA-6951-42E2-AF16-6F827DCF93FE}"/>
              </a:ext>
            </a:extLst>
          </p:cNvPr>
          <p:cNvSpPr txBox="1">
            <a:spLocks/>
          </p:cNvSpPr>
          <p:nvPr/>
        </p:nvSpPr>
        <p:spPr bwMode="auto">
          <a:xfrm>
            <a:off x="2226969" y="27480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b="1" kern="0">
                <a:solidFill>
                  <a:srgbClr val="FFFF00"/>
                </a:solidFill>
              </a:rPr>
              <a:t>Human-Computer Interface</a:t>
            </a:r>
            <a:endParaRPr lang="en-GB" sz="3200" kern="0" dirty="0">
              <a:solidFill>
                <a:srgbClr val="FFFF00"/>
              </a:solidFill>
            </a:endParaRPr>
          </a:p>
        </p:txBody>
      </p:sp>
      <p:pic>
        <p:nvPicPr>
          <p:cNvPr id="32" name="Grafik 31" descr="Icons am desktop">
            <a:extLst>
              <a:ext uri="{FF2B5EF4-FFF2-40B4-BE49-F238E27FC236}">
                <a16:creationId xmlns:a16="http://schemas.microsoft.com/office/drawing/2014/main" id="{13C238BE-8C8B-44B0-8D80-0A773459F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44273" r="13775" b="39691"/>
          <a:stretch/>
        </p:blipFill>
        <p:spPr>
          <a:xfrm>
            <a:off x="2852873" y="2218955"/>
            <a:ext cx="6480720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0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 descr="Icons am desktop">
            <a:extLst>
              <a:ext uri="{FF2B5EF4-FFF2-40B4-BE49-F238E27FC236}">
                <a16:creationId xmlns:a16="http://schemas.microsoft.com/office/drawing/2014/main" id="{2A79CB2B-0F5F-443B-AF98-B9E25539F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44273" r="13775" b="39691"/>
          <a:stretch/>
        </p:blipFill>
        <p:spPr>
          <a:xfrm>
            <a:off x="2852873" y="2218955"/>
            <a:ext cx="6480720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A9A6E7-DA95-744F-80E5-A3FC0596F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080" y="-119661"/>
            <a:ext cx="10363200" cy="1470025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HCI</a:t>
            </a:r>
            <a:r>
              <a:rPr lang="de-DE" baseline="0" dirty="0">
                <a:solidFill>
                  <a:schemeClr val="bg1"/>
                </a:solidFill>
              </a:rPr>
              <a:t> Konzept inklusiv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Titel 3">
            <a:extLst>
              <a:ext uri="{FF2B5EF4-FFF2-40B4-BE49-F238E27FC236}">
                <a16:creationId xmlns:a16="http://schemas.microsoft.com/office/drawing/2014/main" id="{AD839E1D-8011-3F40-A1C8-F4214692FF11}"/>
              </a:ext>
            </a:extLst>
          </p:cNvPr>
          <p:cNvSpPr txBox="1">
            <a:spLocks/>
          </p:cNvSpPr>
          <p:nvPr/>
        </p:nvSpPr>
        <p:spPr bwMode="auto">
          <a:xfrm>
            <a:off x="-2767" y="1022513"/>
            <a:ext cx="12192000" cy="11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AT" sz="2800" b="1" kern="0" dirty="0">
                <a:solidFill>
                  <a:srgbClr val="FFFF00"/>
                </a:solidFill>
              </a:rPr>
              <a:t>Universelles Werkzeug der Inklusion:</a:t>
            </a:r>
          </a:p>
          <a:p>
            <a:r>
              <a:rPr lang="de-AT" sz="2800" b="1" kern="0" dirty="0">
                <a:solidFill>
                  <a:schemeClr val="bg1"/>
                </a:solidFill>
              </a:rPr>
              <a:t>unabhängig und selbstbestimmt</a:t>
            </a:r>
            <a:endParaRPr lang="de-AT" sz="2800" kern="0" dirty="0">
              <a:solidFill>
                <a:schemeClr val="bg1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E201D79-A020-A043-9013-B622EDF2AE9E}"/>
              </a:ext>
            </a:extLst>
          </p:cNvPr>
          <p:cNvSpPr/>
          <p:nvPr/>
        </p:nvSpPr>
        <p:spPr>
          <a:xfrm>
            <a:off x="2872809" y="6120818"/>
            <a:ext cx="64807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AT" sz="2400" b="1">
                <a:solidFill>
                  <a:srgbClr val="FFFF00"/>
                </a:solidFill>
              </a:rPr>
              <a:t>einfach + stabil + universell + adaptiv </a:t>
            </a:r>
          </a:p>
        </p:txBody>
      </p:sp>
      <p:sp>
        <p:nvSpPr>
          <p:cNvPr id="23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733" y="3865833"/>
            <a:ext cx="5715000" cy="1643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64F04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16" name="Text 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01" y="4504242"/>
            <a:ext cx="160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1200">
                <a:solidFill>
                  <a:srgbClr val="000000"/>
                </a:solidFill>
              </a:rPr>
              <a:t>System/Service</a:t>
            </a:r>
            <a:endParaRPr lang="de-AT" sz="2400">
              <a:solidFill>
                <a:srgbClr val="000000"/>
              </a:solidFill>
            </a:endParaRPr>
          </a:p>
        </p:txBody>
      </p:sp>
      <p:sp>
        <p:nvSpPr>
          <p:cNvPr id="17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01" y="4504242"/>
            <a:ext cx="571500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AT" sz="1200" b="1">
                <a:solidFill>
                  <a:srgbClr val="FFFFFF"/>
                </a:solidFill>
              </a:rPr>
              <a:t>HCI</a:t>
            </a:r>
            <a:endParaRPr lang="de-AT" sz="2400" b="1">
              <a:solidFill>
                <a:srgbClr val="FFFFFF"/>
              </a:solidFill>
            </a:endParaRPr>
          </a:p>
        </p:txBody>
      </p:sp>
      <p:sp>
        <p:nvSpPr>
          <p:cNvPr id="18" name="Text 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01" y="4504242"/>
            <a:ext cx="571500" cy="3429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1200" b="1">
                <a:solidFill>
                  <a:srgbClr val="FFFFFF"/>
                </a:solidFill>
              </a:rPr>
              <a:t>AT</a:t>
            </a:r>
            <a:endParaRPr lang="de-AT" sz="2400" b="1">
              <a:solidFill>
                <a:srgbClr val="FFFFFF"/>
              </a:solidFill>
            </a:endParaRPr>
          </a:p>
        </p:txBody>
      </p:sp>
      <p:sp>
        <p:nvSpPr>
          <p:cNvPr id="19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407001" y="461854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20" name="Lin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435701" y="461854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21" name="Text 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01" y="4504242"/>
            <a:ext cx="8001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1200" dirty="0" err="1">
                <a:solidFill>
                  <a:srgbClr val="000000"/>
                </a:solidFill>
              </a:rPr>
              <a:t>Nutzer:in</a:t>
            </a:r>
            <a:endParaRPr lang="de-AT" sz="2400" dirty="0">
              <a:solidFill>
                <a:srgbClr val="000000"/>
              </a:solidFill>
            </a:endParaRPr>
          </a:p>
        </p:txBody>
      </p:sp>
      <p:sp>
        <p:nvSpPr>
          <p:cNvPr id="22" name="Lin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301" y="4618542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10" name="Ovale Legend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108612" y="2862129"/>
            <a:ext cx="2520280" cy="1152128"/>
          </a:xfrm>
          <a:prstGeom prst="wedgeEllipseCallout">
            <a:avLst>
              <a:gd name="adj1" fmla="val -187936"/>
              <a:gd name="adj2" fmla="val 9987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1" name="Textfeld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96644" y="311738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000000"/>
                </a:solidFill>
              </a:rPr>
              <a:t>Digitale Barrierefreiheit</a:t>
            </a:r>
          </a:p>
        </p:txBody>
      </p:sp>
      <p:sp>
        <p:nvSpPr>
          <p:cNvPr id="12" name="Ovale Legend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15453" y="2611588"/>
            <a:ext cx="2520280" cy="1152128"/>
          </a:xfrm>
          <a:prstGeom prst="wedgeEllipseCallout">
            <a:avLst>
              <a:gd name="adj1" fmla="val 118052"/>
              <a:gd name="adj2" fmla="val 12242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03485" y="287517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000000"/>
                </a:solidFill>
              </a:rPr>
              <a:t>Assistierende Technologie</a:t>
            </a:r>
          </a:p>
        </p:txBody>
      </p:sp>
      <p:sp>
        <p:nvSpPr>
          <p:cNvPr id="29" name="AutoShape 19">
            <a:extLst>
              <a:ext uri="{FF2B5EF4-FFF2-40B4-BE49-F238E27FC236}">
                <a16:creationId xmlns:a16="http://schemas.microsoft.com/office/drawing/2014/main" id="{7C8526C4-115A-4451-A4DF-990A5767C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944" y="4866205"/>
            <a:ext cx="376708" cy="927919"/>
          </a:xfrm>
          <a:prstGeom prst="upArrow">
            <a:avLst>
              <a:gd name="adj1" fmla="val 50000"/>
              <a:gd name="adj2" fmla="val 44162"/>
            </a:avLst>
          </a:prstGeom>
          <a:gradFill rotWithShape="0">
            <a:gsLst>
              <a:gs pos="0">
                <a:srgbClr val="BCBCBC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74997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7CE5D666-47D8-46B1-9AF7-04ABC617C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63" y="4866205"/>
            <a:ext cx="378965" cy="927919"/>
          </a:xfrm>
          <a:prstGeom prst="upArrow">
            <a:avLst>
              <a:gd name="adj1" fmla="val 50000"/>
              <a:gd name="adj2" fmla="val 43899"/>
            </a:avLst>
          </a:prstGeom>
          <a:gradFill rotWithShape="0">
            <a:gsLst>
              <a:gs pos="0">
                <a:srgbClr val="BCBCBC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74997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1" name="AutoShape 21">
            <a:extLst>
              <a:ext uri="{FF2B5EF4-FFF2-40B4-BE49-F238E27FC236}">
                <a16:creationId xmlns:a16="http://schemas.microsoft.com/office/drawing/2014/main" id="{D1D3BA5C-FD20-4E39-B316-0D4744003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161" y="4876023"/>
            <a:ext cx="378965" cy="918101"/>
          </a:xfrm>
          <a:prstGeom prst="upArrow">
            <a:avLst>
              <a:gd name="adj1" fmla="val 50000"/>
              <a:gd name="adj2" fmla="val 43899"/>
            </a:avLst>
          </a:prstGeom>
          <a:gradFill rotWithShape="0">
            <a:gsLst>
              <a:gs pos="0">
                <a:srgbClr val="BCBCBC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74997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2" name="AutoShape 18">
            <a:extLst>
              <a:ext uri="{FF2B5EF4-FFF2-40B4-BE49-F238E27FC236}">
                <a16:creationId xmlns:a16="http://schemas.microsoft.com/office/drawing/2014/main" id="{CB5CBF1F-FC99-4C2B-9A86-7ACE555D5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569" y="4866205"/>
            <a:ext cx="376708" cy="927919"/>
          </a:xfrm>
          <a:prstGeom prst="upArrow">
            <a:avLst>
              <a:gd name="adj1" fmla="val 50000"/>
              <a:gd name="adj2" fmla="val 44162"/>
            </a:avLst>
          </a:prstGeom>
          <a:gradFill rotWithShape="0">
            <a:gsLst>
              <a:gs pos="0">
                <a:srgbClr val="BCBCBC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74997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3" name="AutoShape 15">
            <a:extLst>
              <a:ext uri="{FF2B5EF4-FFF2-40B4-BE49-F238E27FC236}">
                <a16:creationId xmlns:a16="http://schemas.microsoft.com/office/drawing/2014/main" id="{649D3BCB-CC7E-458E-91DF-15B9C8B55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796" y="4866084"/>
            <a:ext cx="376710" cy="927919"/>
          </a:xfrm>
          <a:prstGeom prst="upArrow">
            <a:avLst>
              <a:gd name="adj1" fmla="val 50000"/>
              <a:gd name="adj2" fmla="val 44162"/>
            </a:avLst>
          </a:prstGeom>
          <a:gradFill rotWithShape="0">
            <a:gsLst>
              <a:gs pos="0">
                <a:srgbClr val="BCBCBC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74997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4" name="AutoShape 13">
            <a:extLst>
              <a:ext uri="{FF2B5EF4-FFF2-40B4-BE49-F238E27FC236}">
                <a16:creationId xmlns:a16="http://schemas.microsoft.com/office/drawing/2014/main" id="{A072AD3A-6C34-4772-BD15-F61E49120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236" y="4866205"/>
            <a:ext cx="392499" cy="927919"/>
          </a:xfrm>
          <a:prstGeom prst="upArrow">
            <a:avLst>
              <a:gd name="adj1" fmla="val 50000"/>
              <a:gd name="adj2" fmla="val 44120"/>
            </a:avLst>
          </a:prstGeom>
          <a:gradFill rotWithShape="0">
            <a:gsLst>
              <a:gs pos="0">
                <a:srgbClr val="BCBCBC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74997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5" name="AutoShape 15">
            <a:extLst>
              <a:ext uri="{FF2B5EF4-FFF2-40B4-BE49-F238E27FC236}">
                <a16:creationId xmlns:a16="http://schemas.microsoft.com/office/drawing/2014/main" id="{A4C3BBDC-3E08-40A0-85DB-2632C17E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109" y="4866205"/>
            <a:ext cx="378965" cy="927919"/>
          </a:xfrm>
          <a:prstGeom prst="upArrow">
            <a:avLst>
              <a:gd name="adj1" fmla="val 50000"/>
              <a:gd name="adj2" fmla="val 43899"/>
            </a:avLst>
          </a:prstGeom>
          <a:gradFill rotWithShape="0">
            <a:gsLst>
              <a:gs pos="0">
                <a:srgbClr val="BCBCBC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74997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6" name="Text Box 16">
            <a:extLst>
              <a:ext uri="{FF2B5EF4-FFF2-40B4-BE49-F238E27FC236}">
                <a16:creationId xmlns:a16="http://schemas.microsoft.com/office/drawing/2014/main" id="{06D00155-F19A-49D4-A3A4-6F91F8FAF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5362075"/>
            <a:ext cx="5544616" cy="64807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7499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de-AT" sz="32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7 SCHRITTE</a:t>
            </a:r>
            <a:endParaRPr lang="de-A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el 3">
            <a:extLst>
              <a:ext uri="{FF2B5EF4-FFF2-40B4-BE49-F238E27FC236}">
                <a16:creationId xmlns:a16="http://schemas.microsoft.com/office/drawing/2014/main" id="{0B620931-9F19-476F-A146-5176FDF26523}"/>
              </a:ext>
            </a:extLst>
          </p:cNvPr>
          <p:cNvSpPr txBox="1">
            <a:spLocks/>
          </p:cNvSpPr>
          <p:nvPr/>
        </p:nvSpPr>
        <p:spPr bwMode="auto">
          <a:xfrm>
            <a:off x="2226969" y="27480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b="1" kern="0">
                <a:solidFill>
                  <a:srgbClr val="FFFF00"/>
                </a:solidFill>
              </a:rPr>
              <a:t>Human-Computer Interface</a:t>
            </a:r>
            <a:endParaRPr lang="en-GB" sz="32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22DB8F-B363-DC44-8794-F0888409B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0" y="-264093"/>
            <a:ext cx="10363200" cy="1470025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User </a:t>
            </a:r>
            <a:r>
              <a:rPr lang="de-DE" dirty="0" err="1">
                <a:solidFill>
                  <a:schemeClr val="bg1"/>
                </a:solidFill>
              </a:rPr>
              <a:t>centred</a:t>
            </a:r>
            <a:r>
              <a:rPr lang="de-DE" dirty="0">
                <a:solidFill>
                  <a:schemeClr val="bg1"/>
                </a:solidFill>
              </a:rPr>
              <a:t> design</a:t>
            </a:r>
          </a:p>
        </p:txBody>
      </p:sp>
      <p:sp>
        <p:nvSpPr>
          <p:cNvPr id="137225" name="Text Box 10"/>
          <p:cNvSpPr txBox="1">
            <a:spLocks noChangeArrowheads="1"/>
          </p:cNvSpPr>
          <p:nvPr/>
        </p:nvSpPr>
        <p:spPr bwMode="auto">
          <a:xfrm>
            <a:off x="558378" y="6021288"/>
            <a:ext cx="695094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1. NutzerInnenbeteiligung &amp; Selbst-in-die-Hand-Nehmen</a:t>
            </a:r>
            <a:br>
              <a:rPr lang="de-DE" sz="2000" b="1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</a:br>
            <a:r>
              <a:rPr lang="de-DE" sz="2000" b="1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“Nothing about us without us!”</a:t>
            </a:r>
          </a:p>
        </p:txBody>
      </p:sp>
      <p:grpSp>
        <p:nvGrpSpPr>
          <p:cNvPr id="3" name="Gruppieren 13" descr="the context of AT and eAccessibility:&#10;user interaction with personal AT&#10;AT interacts with HCI what demands eAccessinility&#10;HCI interaction with all systems and services if accessinle&#10;All this is embeded in the context of Usability"/>
          <p:cNvGrpSpPr/>
          <p:nvPr/>
        </p:nvGrpSpPr>
        <p:grpSpPr>
          <a:xfrm>
            <a:off x="1795463" y="4214814"/>
            <a:ext cx="8642350" cy="1671637"/>
            <a:chOff x="271463" y="4214813"/>
            <a:chExt cx="8642350" cy="1671637"/>
          </a:xfrm>
        </p:grpSpPr>
        <p:sp>
          <p:nvSpPr>
            <p:cNvPr id="83970" name="Rectangle 2"/>
            <p:cNvSpPr>
              <a:spLocks noChangeArrowheads="1"/>
            </p:cNvSpPr>
            <p:nvPr/>
          </p:nvSpPr>
          <p:spPr bwMode="auto">
            <a:xfrm>
              <a:off x="2071688" y="4214813"/>
              <a:ext cx="865187" cy="1671637"/>
            </a:xfrm>
            <a:prstGeom prst="rect">
              <a:avLst/>
            </a:prstGeom>
            <a:gradFill rotWithShape="1">
              <a:gsLst>
                <a:gs pos="0">
                  <a:srgbClr val="F64F04"/>
                </a:gs>
                <a:gs pos="50000">
                  <a:schemeClr val="bg1"/>
                </a:gs>
                <a:gs pos="100000">
                  <a:srgbClr val="F64F04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37218" name="Text Box 3"/>
            <p:cNvSpPr txBox="1">
              <a:spLocks noChangeArrowheads="1"/>
            </p:cNvSpPr>
            <p:nvPr/>
          </p:nvSpPr>
          <p:spPr bwMode="auto">
            <a:xfrm>
              <a:off x="5429250" y="4786313"/>
              <a:ext cx="16002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err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system</a:t>
              </a:r>
              <a:r>
                <a:rPr lang="de-DE" sz="1200" dirty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/</a:t>
              </a:r>
              <a:r>
                <a:rPr lang="de-DE" sz="1200" dirty="0" err="1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service</a:t>
              </a:r>
              <a:endParaRPr lang="de-DE" sz="24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7219" name="Text Box 4"/>
            <p:cNvSpPr txBox="1">
              <a:spLocks noChangeArrowheads="1"/>
            </p:cNvSpPr>
            <p:nvPr/>
          </p:nvSpPr>
          <p:spPr bwMode="auto">
            <a:xfrm>
              <a:off x="4400550" y="4786313"/>
              <a:ext cx="571500" cy="342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HCI</a:t>
              </a:r>
              <a:endParaRPr lang="de-DE" sz="24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7220" name="Text Box 5"/>
            <p:cNvSpPr txBox="1">
              <a:spLocks noChangeArrowheads="1"/>
            </p:cNvSpPr>
            <p:nvPr/>
          </p:nvSpPr>
          <p:spPr bwMode="auto">
            <a:xfrm>
              <a:off x="3371850" y="4786313"/>
              <a:ext cx="571500" cy="34290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AT</a:t>
              </a:r>
              <a:endParaRPr lang="de-DE" sz="24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7221" name="Line 6"/>
            <p:cNvSpPr>
              <a:spLocks noChangeShapeType="1"/>
            </p:cNvSpPr>
            <p:nvPr/>
          </p:nvSpPr>
          <p:spPr bwMode="auto">
            <a:xfrm>
              <a:off x="39433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37222" name="Line 7"/>
            <p:cNvSpPr>
              <a:spLocks noChangeShapeType="1"/>
            </p:cNvSpPr>
            <p:nvPr/>
          </p:nvSpPr>
          <p:spPr bwMode="auto">
            <a:xfrm>
              <a:off x="49720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37223" name="Text Box 8"/>
            <p:cNvSpPr txBox="1">
              <a:spLocks noChangeArrowheads="1"/>
            </p:cNvSpPr>
            <p:nvPr/>
          </p:nvSpPr>
          <p:spPr bwMode="auto">
            <a:xfrm>
              <a:off x="2114550" y="4786313"/>
              <a:ext cx="800100" cy="342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err="1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user</a:t>
              </a:r>
              <a:endParaRPr lang="de-DE" sz="2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7224" name="Line 9"/>
            <p:cNvSpPr>
              <a:spLocks noChangeShapeType="1"/>
            </p:cNvSpPr>
            <p:nvPr/>
          </p:nvSpPr>
          <p:spPr bwMode="auto">
            <a:xfrm>
              <a:off x="2914650" y="4900613"/>
              <a:ext cx="457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137226" name="Line 11"/>
            <p:cNvSpPr>
              <a:spLocks noChangeShapeType="1"/>
            </p:cNvSpPr>
            <p:nvPr/>
          </p:nvSpPr>
          <p:spPr bwMode="auto">
            <a:xfrm>
              <a:off x="271463" y="5886450"/>
              <a:ext cx="86423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pic>
        <p:nvPicPr>
          <p:cNvPr id="137227" name="Picture 5" descr="user centred design circle:&#10;innovation - understand the user - define interaction - design UI - develop - evaluate - innovat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1340768"/>
            <a:ext cx="3816424" cy="264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7228" name="Textfeld 25"/>
          <p:cNvSpPr txBox="1">
            <a:spLocks noChangeArrowheads="1"/>
          </p:cNvSpPr>
          <p:nvPr/>
        </p:nvSpPr>
        <p:spPr bwMode="auto">
          <a:xfrm>
            <a:off x="2580444" y="3909878"/>
            <a:ext cx="32146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www.sapdesignguild.org</a:t>
            </a:r>
            <a:r>
              <a:rPr lang="de-DE" sz="11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/.../</a:t>
            </a:r>
            <a:r>
              <a:rPr lang="de-DE" sz="1100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ucd_overview.asp</a:t>
            </a:r>
            <a:endParaRPr lang="de-DE" sz="1100" dirty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 rot="469820">
            <a:off x="6874161" y="1862111"/>
            <a:ext cx="463293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3200" b="1">
                <a:solidFill>
                  <a:srgbClr val="FFFF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2800"/>
              <a:t>Methoden und Werkzeuge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2B6DAB-9D32-C34C-B3BA-4090C397F3A1}"/>
              </a:ext>
            </a:extLst>
          </p:cNvPr>
          <p:cNvSpPr txBox="1"/>
          <p:nvPr/>
        </p:nvSpPr>
        <p:spPr>
          <a:xfrm rot="21119817">
            <a:off x="8452129" y="3027978"/>
            <a:ext cx="3075586" cy="8925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IPAR-UCD</a:t>
            </a:r>
          </a:p>
          <a:p>
            <a:pPr algn="ctr"/>
            <a:r>
              <a:rPr lang="en-GB" sz="1200" b="1" dirty="0">
                <a:solidFill>
                  <a:srgbClr val="FFFF00"/>
                </a:solidFill>
              </a:rPr>
              <a:t>Inclusive Participatory Action Research</a:t>
            </a:r>
          </a:p>
          <a:p>
            <a:pPr algn="ctr"/>
            <a:r>
              <a:rPr lang="en-GB" sz="1200" b="1" dirty="0">
                <a:solidFill>
                  <a:srgbClr val="FFFF00"/>
                </a:solidFill>
              </a:rPr>
              <a:t>For User Centred Design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B8D418-59EF-479A-BC1B-230B7549D46B}"/>
              </a:ext>
            </a:extLst>
          </p:cNvPr>
          <p:cNvSpPr txBox="1"/>
          <p:nvPr/>
        </p:nvSpPr>
        <p:spPr>
          <a:xfrm>
            <a:off x="7919884" y="5473005"/>
            <a:ext cx="427211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Miesenberger, K.;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Edler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C.; Dirks, S.;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Bühler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Ch.;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Heumader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P.: User Centered Design and User Participation in Inclusive R&amp;D, in: Computers Helping People with Special Needs, 17th International Conference ICCHP Lecco, Italy, Proceedings, Springer,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Heidlberg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2020.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42269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Breitbild</PresentationFormat>
  <Paragraphs>191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MS Mincho</vt:lpstr>
      <vt:lpstr>ＭＳ Ｐゴシック</vt:lpstr>
      <vt:lpstr>ＭＳ Ｐゴシック</vt:lpstr>
      <vt:lpstr>Arial</vt:lpstr>
      <vt:lpstr>Calibri</vt:lpstr>
      <vt:lpstr>Gotham Book</vt:lpstr>
      <vt:lpstr>Times New Roman</vt:lpstr>
      <vt:lpstr>Verdana</vt:lpstr>
      <vt:lpstr>Wingdings</vt:lpstr>
      <vt:lpstr>1_Standarddesign</vt:lpstr>
      <vt:lpstr>Digitale Barrierefreiheit &amp; Assistierende Technologien (AT) Eine Annäherung in 7 Schritten (Herausforderungen)   a.Univ.-Prof. Dr. Klaus Miesenberger Johannes Kepler Universität Linz; Altenbergerstrasse 69, A-4040 Linz E-Mail: klaus.miesenberger@jku.at WWW: http://www.integriert-studieren.jku.at Tel.:  +43-732-2468/3751 </vt:lpstr>
      <vt:lpstr>Human Computer Interface - HCI: Hier findet digitale Inklusion statt! „Kulturtechnik der Informationsgesellschaft“</vt:lpstr>
      <vt:lpstr>HCI einfach</vt:lpstr>
      <vt:lpstr>D. Engelbart</vt:lpstr>
      <vt:lpstr>HCI Universal</vt:lpstr>
      <vt:lpstr>HCI Adaptive</vt:lpstr>
      <vt:lpstr>HCI Konzept</vt:lpstr>
      <vt:lpstr>HCI Konzept inklusiv</vt:lpstr>
      <vt:lpstr>User centred design</vt:lpstr>
      <vt:lpstr>Assessment</vt:lpstr>
      <vt:lpstr>AT</vt:lpstr>
      <vt:lpstr>Accessibility</vt:lpstr>
      <vt:lpstr>HCI</vt:lpstr>
      <vt:lpstr>Interoperability</vt:lpstr>
      <vt:lpstr>Quality of Life</vt:lpstr>
      <vt:lpstr>Zusammenfassend:</vt:lpstr>
      <vt:lpstr>Thanky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EASPD</dc:title>
  <dc:creator>Microsoft Office User</dc:creator>
  <cp:lastModifiedBy>Kinast, Heidemarie (heidi.kinast@uni-graz.at)</cp:lastModifiedBy>
  <cp:revision>201</cp:revision>
  <dcterms:created xsi:type="dcterms:W3CDTF">2021-03-08T14:45:10Z</dcterms:created>
  <dcterms:modified xsi:type="dcterms:W3CDTF">2022-05-02T13:37:47Z</dcterms:modified>
</cp:coreProperties>
</file>