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8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7" r:id="rId10"/>
    <p:sldId id="266" r:id="rId11"/>
    <p:sldId id="269" r:id="rId12"/>
    <p:sldId id="273" r:id="rId13"/>
    <p:sldId id="265" r:id="rId14"/>
    <p:sldId id="270" r:id="rId15"/>
    <p:sldId id="271" r:id="rId16"/>
    <p:sldId id="272" r:id="rId17"/>
  </p:sldIdLst>
  <p:sldSz cx="9144000" cy="6858000" type="screen4x3"/>
  <p:notesSz cx="6669088" cy="9872663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56D579-2379-4A70-80E6-FFE86464D7CE}" type="datetimeFigureOut">
              <a:rPr lang="de-AT" smtClean="0"/>
              <a:t>22.09.2015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377316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777607" y="9377316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11FB00-BB1F-4752-9885-EFC2C2C43924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00627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E5D9B-7407-4008-9935-0D2460CD9B2A}" type="datetimeFigureOut">
              <a:rPr lang="de-AT" smtClean="0"/>
              <a:t>22.09.2015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F52DA-6F8A-4324-85C6-157DA042C273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970361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E5D9B-7407-4008-9935-0D2460CD9B2A}" type="datetimeFigureOut">
              <a:rPr lang="de-AT" smtClean="0"/>
              <a:t>22.09.2015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F52DA-6F8A-4324-85C6-157DA042C273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746473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E5D9B-7407-4008-9935-0D2460CD9B2A}" type="datetimeFigureOut">
              <a:rPr lang="de-AT" smtClean="0"/>
              <a:t>22.09.2015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F52DA-6F8A-4324-85C6-157DA042C273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1890420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E5D9B-7407-4008-9935-0D2460CD9B2A}" type="datetimeFigureOut">
              <a:rPr lang="de-AT" smtClean="0"/>
              <a:t>22.09.2015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F52DA-6F8A-4324-85C6-157DA042C273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9151223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E5D9B-7407-4008-9935-0D2460CD9B2A}" type="datetimeFigureOut">
              <a:rPr lang="de-AT" smtClean="0"/>
              <a:t>22.09.2015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F52DA-6F8A-4324-85C6-157DA042C273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4572242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E5D9B-7407-4008-9935-0D2460CD9B2A}" type="datetimeFigureOut">
              <a:rPr lang="de-AT" smtClean="0"/>
              <a:t>22.09.2015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F52DA-6F8A-4324-85C6-157DA042C273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998212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E5D9B-7407-4008-9935-0D2460CD9B2A}" type="datetimeFigureOut">
              <a:rPr lang="de-AT" smtClean="0"/>
              <a:t>22.09.2015</a:t>
            </a:fld>
            <a:endParaRPr lang="de-AT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F52DA-6F8A-4324-85C6-157DA042C273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8510972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E5D9B-7407-4008-9935-0D2460CD9B2A}" type="datetimeFigureOut">
              <a:rPr lang="de-AT" smtClean="0"/>
              <a:t>22.09.2015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F52DA-6F8A-4324-85C6-157DA042C273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772307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E5D9B-7407-4008-9935-0D2460CD9B2A}" type="datetimeFigureOut">
              <a:rPr lang="de-AT" smtClean="0"/>
              <a:t>22.09.2015</a:t>
            </a:fld>
            <a:endParaRPr lang="de-AT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F52DA-6F8A-4324-85C6-157DA042C273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591757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E5D9B-7407-4008-9935-0D2460CD9B2A}" type="datetimeFigureOut">
              <a:rPr lang="de-AT" smtClean="0"/>
              <a:t>22.09.2015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F52DA-6F8A-4324-85C6-157DA042C273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685270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E5D9B-7407-4008-9935-0D2460CD9B2A}" type="datetimeFigureOut">
              <a:rPr lang="de-AT" smtClean="0"/>
              <a:t>22.09.2015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F52DA-6F8A-4324-85C6-157DA042C273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83798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CE5D9B-7407-4008-9935-0D2460CD9B2A}" type="datetimeFigureOut">
              <a:rPr lang="de-AT" smtClean="0"/>
              <a:t>22.09.2015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2F52DA-6F8A-4324-85C6-157DA042C273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795118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ehramt-so.at/curricula/" TargetMode="External"/><Relationship Id="rId2" Type="http://schemas.openxmlformats.org/officeDocument/2006/relationships/hyperlink" Target="https://romanistik.uni-graz.at/de/studieren/studienplaene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s://online.uni-graz.at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692697"/>
            <a:ext cx="3886200" cy="2376263"/>
          </a:xfr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/>
            <a:r>
              <a:rPr lang="de-AT" sz="4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Lehramt</a:t>
            </a:r>
            <a:br>
              <a:rPr lang="de-AT" sz="4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de-AT" sz="4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Sekundarstufe Allgemeinbildung</a:t>
            </a:r>
            <a:endParaRPr lang="de-AT" sz="4000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683568" y="4678288"/>
            <a:ext cx="7776864" cy="1198984"/>
          </a:xfr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de-AT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Informationsveranstaltung  – 22.9.2015</a:t>
            </a:r>
          </a:p>
          <a:p>
            <a:r>
              <a:rPr lang="de-AT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Institut für Romanistik / KFU Graz</a:t>
            </a:r>
            <a:endParaRPr lang="de-AT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Titel 1"/>
          <p:cNvSpPr txBox="1">
            <a:spLocks/>
          </p:cNvSpPr>
          <p:nvPr/>
        </p:nvSpPr>
        <p:spPr>
          <a:xfrm>
            <a:off x="5292080" y="1340768"/>
            <a:ext cx="3168352" cy="244827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de-AT" sz="4000" b="1" dirty="0" smtClean="0"/>
              <a:t>Französisch</a:t>
            </a:r>
          </a:p>
          <a:p>
            <a:pPr algn="r"/>
            <a:r>
              <a:rPr lang="de-AT" sz="4000" b="1" dirty="0" smtClean="0"/>
              <a:t>Italienisch</a:t>
            </a:r>
          </a:p>
          <a:p>
            <a:pPr algn="r"/>
            <a:r>
              <a:rPr lang="de-AT" sz="4000" b="1" dirty="0" smtClean="0"/>
              <a:t>Spanisch</a:t>
            </a:r>
            <a:endParaRPr lang="de-AT" sz="4000" dirty="0"/>
          </a:p>
        </p:txBody>
      </p:sp>
    </p:spTree>
    <p:extLst>
      <p:ext uri="{BB962C8B-B14F-4D97-AF65-F5344CB8AC3E}">
        <p14:creationId xmlns:p14="http://schemas.microsoft.com/office/powerpoint/2010/main" val="1642903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512" y="44624"/>
            <a:ext cx="8784976" cy="1152128"/>
          </a:xfrm>
        </p:spPr>
        <p:txBody>
          <a:bodyPr>
            <a:noAutofit/>
          </a:bodyPr>
          <a:lstStyle/>
          <a:p>
            <a:r>
              <a:rPr lang="de-AT" sz="3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Unterrichtsfächer Französisch / Italienisch / Spanisch</a:t>
            </a:r>
            <a:br>
              <a:rPr lang="de-AT" sz="3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de-AT" sz="3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Empfohlene Semester und Voraussetzungen</a:t>
            </a:r>
            <a:endParaRPr lang="de-AT" sz="30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27707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de-AT" sz="2400" dirty="0" smtClean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208" y="1236957"/>
            <a:ext cx="8724280" cy="5477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26436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512" y="44624"/>
            <a:ext cx="8784976" cy="1152128"/>
          </a:xfrm>
        </p:spPr>
        <p:txBody>
          <a:bodyPr>
            <a:noAutofit/>
          </a:bodyPr>
          <a:lstStyle/>
          <a:p>
            <a:r>
              <a:rPr lang="de-AT" sz="3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Unterrichtsfächer Französisch / Italienisch / Spanisch</a:t>
            </a:r>
            <a:br>
              <a:rPr lang="de-AT" sz="3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de-AT" sz="3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Informationen im Studienplan</a:t>
            </a:r>
            <a:endParaRPr lang="de-AT" sz="30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>
          <a:xfrm>
            <a:off x="4860032" y="1600200"/>
            <a:ext cx="3826768" cy="42770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AT" sz="2400" dirty="0" smtClean="0"/>
              <a:t>Link zum Studienplan:</a:t>
            </a:r>
          </a:p>
          <a:p>
            <a:pPr marL="0" indent="0">
              <a:buNone/>
            </a:pPr>
            <a:r>
              <a:rPr lang="de-AT" sz="1800" dirty="0" smtClean="0">
                <a:hlinkClick r:id="rId2"/>
              </a:rPr>
              <a:t>https://romanistik.uni-graz.at/de/studieren/studienplaene/</a:t>
            </a:r>
            <a:endParaRPr lang="de-AT" sz="1800" dirty="0" smtClean="0"/>
          </a:p>
          <a:p>
            <a:pPr marL="0" indent="0">
              <a:buNone/>
            </a:pPr>
            <a:endParaRPr lang="de-AT" sz="1800" dirty="0"/>
          </a:p>
          <a:p>
            <a:pPr marL="0" indent="0">
              <a:buNone/>
            </a:pPr>
            <a:r>
              <a:rPr lang="de-AT" sz="1800" dirty="0" smtClean="0">
                <a:hlinkClick r:id="rId3"/>
              </a:rPr>
              <a:t>http://www.lehramt-so.at/curricula/</a:t>
            </a:r>
            <a:endParaRPr lang="de-AT" sz="1800" dirty="0" smtClean="0"/>
          </a:p>
        </p:txBody>
      </p:sp>
      <p:pic>
        <p:nvPicPr>
          <p:cNvPr id="6" name="Grafik 5"/>
          <p:cNvPicPr/>
          <p:nvPr/>
        </p:nvPicPr>
        <p:blipFill>
          <a:blip r:embed="rId4"/>
          <a:stretch>
            <a:fillRect/>
          </a:stretch>
        </p:blipFill>
        <p:spPr>
          <a:xfrm>
            <a:off x="179512" y="1268760"/>
            <a:ext cx="4536504" cy="5472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1581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AT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Weitere Anmerkungen</a:t>
            </a:r>
            <a:endParaRPr lang="de-AT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277071"/>
          </a:xfrm>
        </p:spPr>
        <p:txBody>
          <a:bodyPr>
            <a:normAutofit lnSpcReduction="10000"/>
          </a:bodyPr>
          <a:lstStyle/>
          <a:p>
            <a:r>
              <a:rPr lang="de-AT" sz="4000" dirty="0" err="1" smtClean="0"/>
              <a:t>DoppelromanistInnen</a:t>
            </a:r>
            <a:endParaRPr lang="de-AT" sz="4000" dirty="0" smtClean="0"/>
          </a:p>
          <a:p>
            <a:pPr marL="0" indent="0">
              <a:buNone/>
            </a:pPr>
            <a:endParaRPr lang="de-AT" sz="4000" dirty="0" smtClean="0"/>
          </a:p>
          <a:p>
            <a:r>
              <a:rPr lang="de-AT" sz="4000" dirty="0" smtClean="0"/>
              <a:t>Auslandsaufenthalt</a:t>
            </a:r>
          </a:p>
          <a:p>
            <a:pPr marL="800100" lvl="2" indent="0">
              <a:buNone/>
            </a:pPr>
            <a:r>
              <a:rPr lang="de-AT" sz="2200" dirty="0" smtClean="0"/>
              <a:t>	</a:t>
            </a:r>
            <a:r>
              <a:rPr lang="de-AT" sz="2800" dirty="0" smtClean="0"/>
              <a:t>Informationsveranstaltung</a:t>
            </a:r>
            <a:endParaRPr lang="de-AT" sz="2800" dirty="0"/>
          </a:p>
          <a:p>
            <a:pPr marL="800100" lvl="2" indent="0">
              <a:buNone/>
            </a:pPr>
            <a:r>
              <a:rPr lang="de-AT" sz="2800" dirty="0" smtClean="0"/>
              <a:t>	Di, 3.9.2015</a:t>
            </a:r>
            <a:r>
              <a:rPr lang="de-AT" sz="2800" dirty="0"/>
              <a:t>, 18:45-20:15 </a:t>
            </a:r>
            <a:r>
              <a:rPr lang="de-AT" sz="2800" dirty="0" smtClean="0"/>
              <a:t>Uhr, Raum </a:t>
            </a:r>
            <a:r>
              <a:rPr lang="de-AT" sz="2800" dirty="0"/>
              <a:t>33.3.088 </a:t>
            </a:r>
            <a:endParaRPr lang="de-AT" sz="2800" dirty="0" smtClean="0"/>
          </a:p>
          <a:p>
            <a:pPr marL="0" indent="0">
              <a:buNone/>
            </a:pPr>
            <a:endParaRPr lang="de-AT" sz="4000" dirty="0" smtClean="0"/>
          </a:p>
          <a:p>
            <a:r>
              <a:rPr lang="de-AT" sz="4000" dirty="0" smtClean="0"/>
              <a:t>Umstieg</a:t>
            </a:r>
          </a:p>
        </p:txBody>
      </p:sp>
    </p:spTree>
    <p:extLst>
      <p:ext uri="{BB962C8B-B14F-4D97-AF65-F5344CB8AC3E}">
        <p14:creationId xmlns:p14="http://schemas.microsoft.com/office/powerpoint/2010/main" val="3302642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512" y="44624"/>
            <a:ext cx="8784976" cy="1152128"/>
          </a:xfrm>
        </p:spPr>
        <p:txBody>
          <a:bodyPr>
            <a:noAutofit/>
          </a:bodyPr>
          <a:lstStyle/>
          <a:p>
            <a:r>
              <a:rPr lang="de-AT" sz="3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Studienplan – UGO – Auswahl der Lehrveranstaltungen</a:t>
            </a:r>
            <a:endParaRPr lang="de-AT" sz="3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277071"/>
          </a:xfrm>
        </p:spPr>
        <p:txBody>
          <a:bodyPr>
            <a:normAutofit/>
          </a:bodyPr>
          <a:lstStyle/>
          <a:p>
            <a:r>
              <a:rPr lang="de-AT" sz="2400" dirty="0" smtClean="0"/>
              <a:t>UGO-Ansicht: </a:t>
            </a:r>
            <a:r>
              <a:rPr lang="de-AT" sz="2400" dirty="0" smtClean="0">
                <a:hlinkClick r:id="rId2"/>
              </a:rPr>
              <a:t>https://online.uni-graz.at/</a:t>
            </a:r>
            <a:r>
              <a:rPr lang="de-AT" sz="2400" dirty="0" smtClean="0"/>
              <a:t> =&gt; Suche =&gt; Studien =&gt; Art: Lehramt Bachelor &amp; Suchbegriff „Französisch“</a:t>
            </a:r>
          </a:p>
          <a:p>
            <a:pPr marL="0" indent="0">
              <a:buNone/>
            </a:pPr>
            <a:endParaRPr lang="de-AT" sz="2400" dirty="0" smtClean="0"/>
          </a:p>
          <a:p>
            <a:pPr marL="0" indent="0">
              <a:buNone/>
            </a:pPr>
            <a:endParaRPr lang="de-AT" sz="2400" dirty="0" smtClean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2546764"/>
            <a:ext cx="7056784" cy="395148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00513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512" y="44624"/>
            <a:ext cx="8784976" cy="1152128"/>
          </a:xfrm>
        </p:spPr>
        <p:txBody>
          <a:bodyPr>
            <a:noAutofit/>
          </a:bodyPr>
          <a:lstStyle/>
          <a:p>
            <a:r>
              <a:rPr lang="de-AT" sz="3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Studienplan – UGO – Auswahl der Lehrveranstaltungen</a:t>
            </a:r>
            <a:endParaRPr lang="de-AT" sz="3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277071"/>
          </a:xfrm>
        </p:spPr>
        <p:txBody>
          <a:bodyPr>
            <a:normAutofit/>
          </a:bodyPr>
          <a:lstStyle/>
          <a:p>
            <a:r>
              <a:rPr lang="de-AT" sz="2400" dirty="0" smtClean="0"/>
              <a:t>Handout </a:t>
            </a:r>
            <a:r>
              <a:rPr lang="de-AT" sz="2400" b="1" dirty="0" smtClean="0"/>
              <a:t>Entsprechungen</a:t>
            </a:r>
          </a:p>
          <a:p>
            <a:pPr marL="0" indent="0">
              <a:buNone/>
            </a:pPr>
            <a:endParaRPr lang="de-AT" sz="2400" dirty="0" smtClean="0"/>
          </a:p>
          <a:p>
            <a:pPr marL="0" indent="0">
              <a:buNone/>
            </a:pPr>
            <a:endParaRPr lang="de-AT" sz="2400" dirty="0" smtClean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2204864"/>
            <a:ext cx="6095065" cy="402582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50548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AT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Weiterführende Informationen</a:t>
            </a:r>
            <a:endParaRPr lang="de-AT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277071"/>
          </a:xfrm>
        </p:spPr>
        <p:txBody>
          <a:bodyPr>
            <a:normAutofit fontScale="92500" lnSpcReduction="10000"/>
          </a:bodyPr>
          <a:lstStyle/>
          <a:p>
            <a:r>
              <a:rPr lang="de-AT" sz="4400" dirty="0" smtClean="0"/>
              <a:t>Studienberatung</a:t>
            </a:r>
          </a:p>
          <a:p>
            <a:pPr marL="800100" lvl="2" indent="0">
              <a:buNone/>
            </a:pPr>
            <a:endParaRPr lang="de-AT" sz="3600" dirty="0" smtClean="0"/>
          </a:p>
          <a:p>
            <a:pPr marL="800100" lvl="2" indent="0">
              <a:buNone/>
            </a:pPr>
            <a:r>
              <a:rPr lang="de-AT" sz="3600" dirty="0" smtClean="0"/>
              <a:t>Französisch</a:t>
            </a:r>
            <a:r>
              <a:rPr lang="de-AT" sz="3600" dirty="0"/>
              <a:t>: Yvonne </a:t>
            </a:r>
            <a:r>
              <a:rPr lang="de-AT" sz="3600" dirty="0" smtClean="0"/>
              <a:t>Völkl</a:t>
            </a:r>
          </a:p>
          <a:p>
            <a:pPr marL="800100" lvl="2" indent="0">
              <a:buNone/>
            </a:pPr>
            <a:endParaRPr lang="de-AT" sz="3600" dirty="0" smtClean="0"/>
          </a:p>
          <a:p>
            <a:pPr marL="800100" lvl="2" indent="0">
              <a:buNone/>
            </a:pPr>
            <a:r>
              <a:rPr lang="de-AT" sz="3600" dirty="0" smtClean="0"/>
              <a:t>Italienisch</a:t>
            </a:r>
            <a:r>
              <a:rPr lang="de-AT" sz="3600" dirty="0"/>
              <a:t>: Alexandra </a:t>
            </a:r>
            <a:r>
              <a:rPr lang="de-AT" sz="3600" dirty="0" smtClean="0"/>
              <a:t>Fuchs</a:t>
            </a:r>
          </a:p>
          <a:p>
            <a:pPr marL="800100" lvl="2" indent="0">
              <a:buNone/>
            </a:pPr>
            <a:endParaRPr lang="de-AT" sz="3600" dirty="0" smtClean="0"/>
          </a:p>
          <a:p>
            <a:pPr marL="800100" lvl="2" indent="0">
              <a:buNone/>
            </a:pPr>
            <a:r>
              <a:rPr lang="de-AT" sz="3600" dirty="0" smtClean="0"/>
              <a:t>Spanisch</a:t>
            </a:r>
            <a:r>
              <a:rPr lang="de-AT" sz="3600" dirty="0"/>
              <a:t>: </a:t>
            </a:r>
            <a:r>
              <a:rPr lang="de-AT" sz="3600" dirty="0" smtClean="0"/>
              <a:t>Katharina </a:t>
            </a:r>
            <a:r>
              <a:rPr lang="de-AT" sz="3600" dirty="0" err="1" smtClean="0"/>
              <a:t>Gerhalter</a:t>
            </a:r>
            <a:r>
              <a:rPr lang="de-AT" sz="360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38946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AT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Weiterführende Informationen</a:t>
            </a:r>
            <a:endParaRPr lang="de-AT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277071"/>
          </a:xfrm>
        </p:spPr>
        <p:txBody>
          <a:bodyPr>
            <a:normAutofit fontScale="92500" lnSpcReduction="10000"/>
          </a:bodyPr>
          <a:lstStyle/>
          <a:p>
            <a:r>
              <a:rPr lang="de-AT" sz="4400" dirty="0" smtClean="0"/>
              <a:t>Links</a:t>
            </a:r>
          </a:p>
          <a:p>
            <a:pPr lvl="1"/>
            <a:r>
              <a:rPr lang="de-AT" sz="4000" dirty="0" smtClean="0"/>
              <a:t> https</a:t>
            </a:r>
            <a:r>
              <a:rPr lang="de-AT" sz="4000" dirty="0"/>
              <a:t>://romanistik.uni-graz.at/de/studieren/studienbeginn</a:t>
            </a:r>
            <a:r>
              <a:rPr lang="de-AT" sz="4000" dirty="0" smtClean="0"/>
              <a:t>/</a:t>
            </a:r>
            <a:r>
              <a:rPr lang="de-AT" sz="4000" dirty="0"/>
              <a:t> </a:t>
            </a:r>
          </a:p>
          <a:p>
            <a:pPr lvl="1"/>
            <a:endParaRPr lang="de-AT" sz="4000" dirty="0" smtClean="0"/>
          </a:p>
          <a:p>
            <a:pPr lvl="1"/>
            <a:r>
              <a:rPr lang="de-AT" sz="4000" dirty="0" smtClean="0"/>
              <a:t> http</a:t>
            </a:r>
            <a:r>
              <a:rPr lang="de-AT" sz="4000" dirty="0"/>
              <a:t>://www.lehramt-so.at</a:t>
            </a:r>
            <a:r>
              <a:rPr lang="de-AT" sz="4000" dirty="0" smtClean="0"/>
              <a:t>/</a:t>
            </a:r>
            <a:endParaRPr lang="de-AT" sz="4000" dirty="0"/>
          </a:p>
          <a:p>
            <a:pPr marL="457200" lvl="1" indent="0">
              <a:buNone/>
            </a:pPr>
            <a:endParaRPr lang="de-AT" sz="4000" dirty="0"/>
          </a:p>
          <a:p>
            <a:pPr lvl="1"/>
            <a:r>
              <a:rPr lang="de-AT" sz="4000" dirty="0" smtClean="0"/>
              <a:t> http</a:t>
            </a:r>
            <a:r>
              <a:rPr lang="de-AT" sz="4000" dirty="0"/>
              <a:t>://lehramt.oehunigraz.at</a:t>
            </a:r>
            <a:r>
              <a:rPr lang="de-AT" sz="4000" dirty="0" smtClean="0"/>
              <a:t>/</a:t>
            </a:r>
            <a:endParaRPr lang="de-AT" sz="4000" dirty="0"/>
          </a:p>
        </p:txBody>
      </p:sp>
    </p:spTree>
    <p:extLst>
      <p:ext uri="{BB962C8B-B14F-4D97-AF65-F5344CB8AC3E}">
        <p14:creationId xmlns:p14="http://schemas.microsoft.com/office/powerpoint/2010/main" val="779563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95536" y="980728"/>
            <a:ext cx="8229600" cy="4594522"/>
          </a:xfrm>
        </p:spPr>
        <p:txBody>
          <a:bodyPr>
            <a:normAutofit/>
          </a:bodyPr>
          <a:lstStyle/>
          <a:p>
            <a:r>
              <a:rPr lang="de-AT" sz="7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Herzlich willkommen</a:t>
            </a:r>
            <a:r>
              <a:rPr lang="de-AT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de-AT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de-AT" sz="5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am Institut für Romanistik</a:t>
            </a:r>
            <a:endParaRPr lang="de-AT" sz="58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9283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Inhalt der Veranstaltung</a:t>
            </a:r>
            <a:endParaRPr lang="de-AT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AT" sz="2400" dirty="0" smtClean="0"/>
              <a:t>Institut für Romanistik</a:t>
            </a:r>
          </a:p>
          <a:p>
            <a:r>
              <a:rPr lang="de-AT" sz="2400" dirty="0" smtClean="0"/>
              <a:t>Grobgliederung des Lehramtsstudiums</a:t>
            </a:r>
          </a:p>
          <a:p>
            <a:r>
              <a:rPr lang="de-AT" sz="2400" dirty="0" smtClean="0"/>
              <a:t>Gliederung des Lehramt-BA-Studiums </a:t>
            </a:r>
          </a:p>
          <a:p>
            <a:pPr marL="342900" lvl="2" indent="-342900"/>
            <a:r>
              <a:rPr lang="de-AT" dirty="0" smtClean="0"/>
              <a:t>Unterrichtsfächer Französisch </a:t>
            </a:r>
            <a:r>
              <a:rPr lang="de-AT" dirty="0"/>
              <a:t>/ Italienisch / Spanisch</a:t>
            </a:r>
          </a:p>
          <a:p>
            <a:pPr lvl="1"/>
            <a:r>
              <a:rPr lang="de-AT" sz="2000" dirty="0" smtClean="0"/>
              <a:t>Module</a:t>
            </a:r>
          </a:p>
          <a:p>
            <a:pPr lvl="1"/>
            <a:r>
              <a:rPr lang="de-AT" sz="2000" dirty="0" smtClean="0"/>
              <a:t>Voraussetzungen</a:t>
            </a:r>
          </a:p>
          <a:p>
            <a:pPr lvl="1"/>
            <a:r>
              <a:rPr lang="de-AT" sz="2000" dirty="0" smtClean="0"/>
              <a:t>Semesterempfehlungen</a:t>
            </a:r>
          </a:p>
          <a:p>
            <a:pPr lvl="1"/>
            <a:r>
              <a:rPr lang="de-AT" sz="2000" dirty="0" smtClean="0"/>
              <a:t>Informationen im Studienplan</a:t>
            </a:r>
          </a:p>
          <a:p>
            <a:pPr lvl="1"/>
            <a:r>
              <a:rPr lang="de-AT" sz="2000" dirty="0" smtClean="0"/>
              <a:t>Schnittstelle Fachdidaktik &amp; Pädagogisch-Praktische  Studien &amp; Bildungswissenschaftliche Grundlagen</a:t>
            </a:r>
          </a:p>
          <a:p>
            <a:r>
              <a:rPr lang="de-AT" sz="2400" dirty="0" smtClean="0"/>
              <a:t>Studienplan – UGO – Auswahl der Lehrveranstaltungen</a:t>
            </a:r>
          </a:p>
          <a:p>
            <a:endParaRPr lang="de-AT" sz="2400" dirty="0"/>
          </a:p>
        </p:txBody>
      </p:sp>
    </p:spTree>
    <p:extLst>
      <p:ext uri="{BB962C8B-B14F-4D97-AF65-F5344CB8AC3E}">
        <p14:creationId xmlns:p14="http://schemas.microsoft.com/office/powerpoint/2010/main" val="854347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Institut für Romanistik</a:t>
            </a:r>
            <a:endParaRPr lang="de-AT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Inhaltsplatzhalt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AT" dirty="0" smtClean="0"/>
          </a:p>
          <a:p>
            <a:endParaRPr lang="de-AT" dirty="0"/>
          </a:p>
          <a:p>
            <a:endParaRPr lang="de-AT" dirty="0" smtClean="0"/>
          </a:p>
          <a:p>
            <a:endParaRPr lang="de-AT" dirty="0"/>
          </a:p>
          <a:p>
            <a:endParaRPr lang="de-AT" dirty="0" smtClean="0"/>
          </a:p>
          <a:p>
            <a:pPr marL="0" indent="0">
              <a:buNone/>
            </a:pPr>
            <a:endParaRPr lang="de-AT" dirty="0" smtClean="0"/>
          </a:p>
          <a:p>
            <a:pPr marL="0" indent="0">
              <a:buNone/>
            </a:pPr>
            <a:r>
              <a:rPr lang="de-AT" dirty="0" smtClean="0"/>
              <a:t>	https://romanistik.uni-graz.at/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772816"/>
            <a:ext cx="7620000" cy="315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378058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AT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Grobgliederung des Lehramtsstudiums</a:t>
            </a:r>
            <a:endParaRPr lang="de-AT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277071"/>
          </a:xfrm>
        </p:spPr>
        <p:txBody>
          <a:bodyPr>
            <a:normAutofit/>
          </a:bodyPr>
          <a:lstStyle/>
          <a:p>
            <a:r>
              <a:rPr lang="de-AT" sz="2400" dirty="0" smtClean="0"/>
              <a:t>Bachelorstudium: </a:t>
            </a:r>
            <a:r>
              <a:rPr lang="de-AT" sz="2400" dirty="0"/>
              <a:t>240 ECTS / </a:t>
            </a:r>
            <a:r>
              <a:rPr lang="de-AT" sz="2400" dirty="0" smtClean="0"/>
              <a:t>Mindestdauer 8 </a:t>
            </a:r>
            <a:r>
              <a:rPr lang="de-AT" sz="2400" dirty="0"/>
              <a:t>Semester</a:t>
            </a:r>
          </a:p>
          <a:p>
            <a:r>
              <a:rPr lang="de-AT" sz="2400" dirty="0" smtClean="0"/>
              <a:t>Masterstudium: </a:t>
            </a:r>
            <a:r>
              <a:rPr lang="de-AT" sz="2400" dirty="0"/>
              <a:t>120 ECTS / </a:t>
            </a:r>
            <a:r>
              <a:rPr lang="de-AT" sz="2400" dirty="0" smtClean="0"/>
              <a:t>Mindestdauer 4 Semester</a:t>
            </a:r>
          </a:p>
          <a:p>
            <a:endParaRPr lang="de-AT" sz="2400" dirty="0"/>
          </a:p>
          <a:p>
            <a:r>
              <a:rPr lang="de-AT" sz="2400" dirty="0" smtClean="0"/>
              <a:t>Zwei Unterrichtsfächer</a:t>
            </a:r>
          </a:p>
          <a:p>
            <a:pPr marL="0" indent="0">
              <a:buNone/>
            </a:pPr>
            <a:endParaRPr lang="de-AT" sz="2400" dirty="0" smtClean="0"/>
          </a:p>
          <a:p>
            <a:r>
              <a:rPr lang="de-AT" sz="2400" dirty="0" smtClean="0"/>
              <a:t>vollständiges </a:t>
            </a:r>
            <a:r>
              <a:rPr lang="de-AT" sz="2400" dirty="0"/>
              <a:t>Studium erst mit </a:t>
            </a:r>
            <a:r>
              <a:rPr lang="de-AT" sz="2400" dirty="0" smtClean="0"/>
              <a:t>MA-Abschluss</a:t>
            </a:r>
          </a:p>
          <a:p>
            <a:r>
              <a:rPr lang="de-AT" sz="2400" dirty="0" smtClean="0"/>
              <a:t>Unterrichten </a:t>
            </a:r>
            <a:r>
              <a:rPr lang="de-AT" sz="2400" dirty="0"/>
              <a:t>auch mit </a:t>
            </a:r>
            <a:r>
              <a:rPr lang="de-AT" sz="2400" dirty="0" smtClean="0"/>
              <a:t>BA-Abschluss </a:t>
            </a:r>
            <a:r>
              <a:rPr lang="de-AT" sz="2400" dirty="0"/>
              <a:t>möglich, aber nur </a:t>
            </a:r>
            <a:r>
              <a:rPr lang="de-AT" sz="2400" dirty="0" smtClean="0"/>
              <a:t>für 5 Jahre</a:t>
            </a:r>
          </a:p>
          <a:p>
            <a:r>
              <a:rPr lang="de-AT" sz="2400" dirty="0" smtClean="0"/>
              <a:t>für </a:t>
            </a:r>
            <a:r>
              <a:rPr lang="de-AT" sz="2400" dirty="0"/>
              <a:t>Fixanstellung ist </a:t>
            </a:r>
            <a:r>
              <a:rPr lang="de-AT" sz="2400" dirty="0" smtClean="0"/>
              <a:t>MA-Abschluss notwendig</a:t>
            </a:r>
            <a:endParaRPr lang="de-AT" sz="2400" dirty="0"/>
          </a:p>
        </p:txBody>
      </p:sp>
    </p:spTree>
    <p:extLst>
      <p:ext uri="{BB962C8B-B14F-4D97-AF65-F5344CB8AC3E}">
        <p14:creationId xmlns:p14="http://schemas.microsoft.com/office/powerpoint/2010/main" val="1160785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de-AT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709120"/>
          </a:xfrm>
        </p:spPr>
        <p:txBody>
          <a:bodyPr>
            <a:normAutofit/>
          </a:bodyPr>
          <a:lstStyle/>
          <a:p>
            <a:endParaRPr lang="de-AT" sz="2400" dirty="0"/>
          </a:p>
          <a:p>
            <a:pPr marL="0" indent="0">
              <a:buNone/>
            </a:pPr>
            <a:endParaRPr lang="de-AT" sz="2400" dirty="0" smtClean="0"/>
          </a:p>
          <a:p>
            <a:pPr marL="0" indent="0">
              <a:buNone/>
            </a:pPr>
            <a:endParaRPr lang="de-AT" sz="2400" dirty="0"/>
          </a:p>
          <a:p>
            <a:pPr marL="0" indent="0">
              <a:buNone/>
            </a:pPr>
            <a:endParaRPr lang="de-AT" sz="2400" dirty="0" smtClean="0"/>
          </a:p>
          <a:p>
            <a:pPr marL="0" indent="0">
              <a:buNone/>
            </a:pPr>
            <a:endParaRPr lang="de-AT" sz="2400" dirty="0"/>
          </a:p>
          <a:p>
            <a:pPr marL="0" indent="0">
              <a:buNone/>
            </a:pPr>
            <a:endParaRPr lang="de-AT" sz="2400" dirty="0" smtClean="0"/>
          </a:p>
          <a:p>
            <a:pPr marL="0" indent="0">
              <a:buNone/>
            </a:pPr>
            <a:endParaRPr lang="de-AT" sz="2400" dirty="0"/>
          </a:p>
          <a:p>
            <a:pPr marL="0" indent="0">
              <a:buNone/>
            </a:pPr>
            <a:endParaRPr lang="de-AT" sz="2400" dirty="0" smtClean="0"/>
          </a:p>
          <a:p>
            <a:pPr marL="0" indent="0" algn="ctr">
              <a:buNone/>
            </a:pPr>
            <a:r>
              <a:rPr lang="de-AT" sz="2400" dirty="0" smtClean="0"/>
              <a:t> </a:t>
            </a:r>
            <a:r>
              <a:rPr lang="de-AT" sz="1900" dirty="0" smtClean="0"/>
              <a:t>(Quelle</a:t>
            </a:r>
            <a:r>
              <a:rPr lang="de-AT" sz="1900" dirty="0"/>
              <a:t>: http://www.lehramt-so.at/fragen-und-antworten/, Zugriff: 20150915)</a:t>
            </a:r>
          </a:p>
        </p:txBody>
      </p:sp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9805205"/>
              </p:ext>
            </p:extLst>
          </p:nvPr>
        </p:nvGraphicFramePr>
        <p:xfrm>
          <a:off x="251520" y="476670"/>
          <a:ext cx="8640960" cy="47294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07793"/>
                <a:gridCol w="2033167"/>
              </a:tblGrid>
              <a:tr h="873836">
                <a:tc gridSpan="2">
                  <a:txBody>
                    <a:bodyPr/>
                    <a:lstStyle/>
                    <a:p>
                      <a:r>
                        <a:rPr lang="de-AT" sz="4200" dirty="0" smtClean="0"/>
                        <a:t>Gliederung des Lehramt-BA-Studiums</a:t>
                      </a:r>
                      <a:endParaRPr lang="de-AT" sz="4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 sz="4000" dirty="0"/>
                    </a:p>
                  </a:txBody>
                  <a:tcPr/>
                </a:tc>
              </a:tr>
              <a:tr h="797851">
                <a:tc>
                  <a:txBody>
                    <a:bodyPr/>
                    <a:lstStyle/>
                    <a:p>
                      <a:r>
                        <a:rPr lang="de-AT" sz="2400" dirty="0" smtClean="0"/>
                        <a:t>Bildungswissenschaftliche Grundlagen</a:t>
                      </a:r>
                    </a:p>
                    <a:p>
                      <a:r>
                        <a:rPr lang="de-AT" sz="2400" dirty="0" smtClean="0"/>
                        <a:t>(inkl. 10 ECTS Pädagogisch-Praktische</a:t>
                      </a:r>
                      <a:r>
                        <a:rPr lang="de-AT" sz="2400" baseline="0" dirty="0" smtClean="0"/>
                        <a:t> Studien)</a:t>
                      </a:r>
                      <a:endParaRPr lang="de-A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sz="2400" dirty="0" smtClean="0"/>
                        <a:t>40 ECTS</a:t>
                      </a:r>
                      <a:endParaRPr lang="de-AT" sz="2400" dirty="0"/>
                    </a:p>
                  </a:txBody>
                  <a:tcPr/>
                </a:tc>
              </a:tr>
              <a:tr h="797851">
                <a:tc>
                  <a:txBody>
                    <a:bodyPr/>
                    <a:lstStyle/>
                    <a:p>
                      <a:r>
                        <a:rPr lang="de-AT" sz="2400" dirty="0" smtClean="0"/>
                        <a:t>Unterrichtsfach 1 </a:t>
                      </a:r>
                    </a:p>
                    <a:p>
                      <a:r>
                        <a:rPr lang="de-AT" sz="2400" dirty="0" smtClean="0"/>
                        <a:t>(inkl. 5 ECTS Pädagogisch-Praktische</a:t>
                      </a:r>
                      <a:r>
                        <a:rPr lang="de-AT" sz="2400" baseline="0" dirty="0" smtClean="0"/>
                        <a:t> Studien)</a:t>
                      </a:r>
                      <a:endParaRPr lang="de-A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sz="2400" dirty="0" smtClean="0"/>
                        <a:t>95 ECTS</a:t>
                      </a:r>
                      <a:endParaRPr lang="de-AT" sz="2400" dirty="0"/>
                    </a:p>
                  </a:txBody>
                  <a:tcPr/>
                </a:tc>
              </a:tr>
              <a:tr h="79785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AT" sz="2400" dirty="0" smtClean="0"/>
                        <a:t>Unterrichtsfach 2 bzw. Spezialisierung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AT" sz="2400" dirty="0" smtClean="0"/>
                        <a:t>(inkl. 5 ECTS Pädagogisch-Praktische</a:t>
                      </a:r>
                      <a:r>
                        <a:rPr lang="de-AT" sz="2400" baseline="0" dirty="0" smtClean="0"/>
                        <a:t> Studien)</a:t>
                      </a:r>
                      <a:endParaRPr lang="de-AT" sz="2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sz="2400" dirty="0" smtClean="0"/>
                        <a:t>95 ECTS</a:t>
                      </a:r>
                      <a:endParaRPr lang="de-AT" sz="2400" dirty="0"/>
                    </a:p>
                  </a:txBody>
                  <a:tcPr/>
                </a:tc>
              </a:tr>
              <a:tr h="462247">
                <a:tc>
                  <a:txBody>
                    <a:bodyPr/>
                    <a:lstStyle/>
                    <a:p>
                      <a:r>
                        <a:rPr lang="de-AT" sz="2400" dirty="0" smtClean="0"/>
                        <a:t>Bachelorarbeit</a:t>
                      </a:r>
                      <a:endParaRPr lang="de-A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sz="2400" dirty="0" smtClean="0"/>
                        <a:t>5 ECTS</a:t>
                      </a:r>
                      <a:endParaRPr lang="de-AT" sz="2400" dirty="0"/>
                    </a:p>
                  </a:txBody>
                  <a:tcPr/>
                </a:tc>
              </a:tr>
              <a:tr h="462247">
                <a:tc>
                  <a:txBody>
                    <a:bodyPr/>
                    <a:lstStyle/>
                    <a:p>
                      <a:r>
                        <a:rPr lang="de-AT" sz="2400" dirty="0" smtClean="0"/>
                        <a:t>Freie</a:t>
                      </a:r>
                      <a:r>
                        <a:rPr lang="de-AT" sz="2400" baseline="0" dirty="0" smtClean="0"/>
                        <a:t> Wahlfächer</a:t>
                      </a:r>
                      <a:endParaRPr lang="de-A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sz="2400" dirty="0" smtClean="0"/>
                        <a:t>5 ECTS</a:t>
                      </a:r>
                      <a:endParaRPr lang="de-AT" sz="2400" dirty="0"/>
                    </a:p>
                  </a:txBody>
                  <a:tcPr/>
                </a:tc>
              </a:tr>
              <a:tr h="462247">
                <a:tc>
                  <a:txBody>
                    <a:bodyPr/>
                    <a:lstStyle/>
                    <a:p>
                      <a:endParaRPr lang="de-A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sz="2400" dirty="0" smtClean="0"/>
                        <a:t>240 ECTS</a:t>
                      </a:r>
                      <a:endParaRPr lang="de-AT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54193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512" y="1484784"/>
            <a:ext cx="8784976" cy="3168352"/>
          </a:xfrm>
        </p:spPr>
        <p:txBody>
          <a:bodyPr>
            <a:noAutofit/>
          </a:bodyPr>
          <a:lstStyle/>
          <a:p>
            <a:r>
              <a:rPr lang="de-AT" sz="4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Unterrichtsfächer Französisch /</a:t>
            </a:r>
            <a:br>
              <a:rPr lang="de-AT" sz="4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de-AT" sz="4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Italienisch / Spanisch</a:t>
            </a:r>
            <a:endParaRPr lang="de-AT" sz="40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4193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512" y="44624"/>
            <a:ext cx="8784976" cy="1152128"/>
          </a:xfrm>
        </p:spPr>
        <p:txBody>
          <a:bodyPr>
            <a:noAutofit/>
          </a:bodyPr>
          <a:lstStyle/>
          <a:p>
            <a:r>
              <a:rPr lang="de-AT" sz="3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Unterrichtsfächer Französisch / Italienisch / Spanisch</a:t>
            </a:r>
            <a:br>
              <a:rPr lang="de-AT" sz="3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de-AT" sz="3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Module</a:t>
            </a:r>
            <a:endParaRPr lang="de-AT" sz="30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27707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de-AT" sz="2400" dirty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458411"/>
            <a:ext cx="8784976" cy="52829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00513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7504" y="188640"/>
            <a:ext cx="8889834" cy="936104"/>
          </a:xfrm>
        </p:spPr>
        <p:txBody>
          <a:bodyPr>
            <a:noAutofit/>
          </a:bodyPr>
          <a:lstStyle/>
          <a:p>
            <a:r>
              <a:rPr lang="de-AT" sz="3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Unterrichtsfächer Französisch / Italienisch / Spanisch</a:t>
            </a:r>
            <a:br>
              <a:rPr lang="de-AT" sz="3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de-AT" sz="2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Schnittstelle Fachdidaktik    &amp;    Pädagogisch-Praktische  Studien    &amp;    BWG </a:t>
            </a:r>
            <a:endParaRPr lang="de-AT" sz="22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54" y="1556792"/>
            <a:ext cx="8961842" cy="5040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26436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264</Words>
  <Application>Microsoft Office PowerPoint</Application>
  <PresentationFormat>Bildschirmpräsentation (4:3)</PresentationFormat>
  <Paragraphs>95</Paragraphs>
  <Slides>16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16</vt:i4>
      </vt:variant>
    </vt:vector>
  </HeadingPairs>
  <TitlesOfParts>
    <vt:vector size="17" baseType="lpstr">
      <vt:lpstr>Larissa</vt:lpstr>
      <vt:lpstr>Lehramt Sekundarstufe Allgemeinbildung</vt:lpstr>
      <vt:lpstr>Herzlich willkommen am Institut für Romanistik</vt:lpstr>
      <vt:lpstr>Inhalt der Veranstaltung</vt:lpstr>
      <vt:lpstr>Institut für Romanistik</vt:lpstr>
      <vt:lpstr>Grobgliederung des Lehramtsstudiums</vt:lpstr>
      <vt:lpstr>PowerPoint-Präsentation</vt:lpstr>
      <vt:lpstr>Unterrichtsfächer Französisch / Italienisch / Spanisch</vt:lpstr>
      <vt:lpstr>Unterrichtsfächer Französisch / Italienisch / Spanisch Module</vt:lpstr>
      <vt:lpstr>Unterrichtsfächer Französisch / Italienisch / Spanisch Schnittstelle Fachdidaktik    &amp;    Pädagogisch-Praktische  Studien    &amp;    BWG </vt:lpstr>
      <vt:lpstr>Unterrichtsfächer Französisch / Italienisch / Spanisch Empfohlene Semester und Voraussetzungen</vt:lpstr>
      <vt:lpstr>Unterrichtsfächer Französisch / Italienisch / Spanisch Informationen im Studienplan</vt:lpstr>
      <vt:lpstr>Weitere Anmerkungen</vt:lpstr>
      <vt:lpstr>Studienplan – UGO – Auswahl der Lehrveranstaltungen</vt:lpstr>
      <vt:lpstr>Studienplan – UGO – Auswahl der Lehrveranstaltungen</vt:lpstr>
      <vt:lpstr>Weiterführende Informationen</vt:lpstr>
      <vt:lpstr>Weiterführende Informationen</vt:lpstr>
    </vt:vector>
  </TitlesOfParts>
  <Company>Karl-Franzens-Universität Graz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Administrator</dc:creator>
  <cp:lastModifiedBy>Administrator</cp:lastModifiedBy>
  <cp:revision>22</cp:revision>
  <cp:lastPrinted>2015-09-21T14:08:27Z</cp:lastPrinted>
  <dcterms:created xsi:type="dcterms:W3CDTF">2015-09-15T14:34:38Z</dcterms:created>
  <dcterms:modified xsi:type="dcterms:W3CDTF">2015-09-22T10:08:57Z</dcterms:modified>
</cp:coreProperties>
</file>