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84"/>
  </p:notesMasterIdLst>
  <p:handoutMasterIdLst>
    <p:handoutMasterId r:id="rId85"/>
  </p:handoutMasterIdLst>
  <p:sldIdLst>
    <p:sldId id="649" r:id="rId2"/>
    <p:sldId id="633" r:id="rId3"/>
    <p:sldId id="634" r:id="rId4"/>
    <p:sldId id="635" r:id="rId5"/>
    <p:sldId id="636" r:id="rId6"/>
    <p:sldId id="639" r:id="rId7"/>
    <p:sldId id="642" r:id="rId8"/>
    <p:sldId id="644" r:id="rId9"/>
    <p:sldId id="647" r:id="rId10"/>
    <p:sldId id="651" r:id="rId11"/>
    <p:sldId id="652" r:id="rId12"/>
    <p:sldId id="653" r:id="rId13"/>
    <p:sldId id="654" r:id="rId14"/>
    <p:sldId id="656" r:id="rId15"/>
    <p:sldId id="657" r:id="rId16"/>
    <p:sldId id="658" r:id="rId17"/>
    <p:sldId id="659" r:id="rId18"/>
    <p:sldId id="663" r:id="rId19"/>
    <p:sldId id="699" r:id="rId20"/>
    <p:sldId id="700" r:id="rId21"/>
    <p:sldId id="701" r:id="rId22"/>
    <p:sldId id="702" r:id="rId23"/>
    <p:sldId id="763" r:id="rId24"/>
    <p:sldId id="724" r:id="rId25"/>
    <p:sldId id="725" r:id="rId26"/>
    <p:sldId id="723" r:id="rId27"/>
    <p:sldId id="669" r:id="rId28"/>
    <p:sldId id="670" r:id="rId29"/>
    <p:sldId id="674" r:id="rId30"/>
    <p:sldId id="710" r:id="rId31"/>
    <p:sldId id="703" r:id="rId32"/>
    <p:sldId id="704" r:id="rId33"/>
    <p:sldId id="707" r:id="rId34"/>
    <p:sldId id="675" r:id="rId35"/>
    <p:sldId id="676" r:id="rId36"/>
    <p:sldId id="677" r:id="rId37"/>
    <p:sldId id="773" r:id="rId38"/>
    <p:sldId id="715" r:id="rId39"/>
    <p:sldId id="772" r:id="rId40"/>
    <p:sldId id="716" r:id="rId41"/>
    <p:sldId id="717" r:id="rId42"/>
    <p:sldId id="681" r:id="rId43"/>
    <p:sldId id="768" r:id="rId44"/>
    <p:sldId id="740" r:id="rId45"/>
    <p:sldId id="741" r:id="rId46"/>
    <p:sldId id="771" r:id="rId47"/>
    <p:sldId id="770" r:id="rId48"/>
    <p:sldId id="744" r:id="rId49"/>
    <p:sldId id="745" r:id="rId50"/>
    <p:sldId id="746" r:id="rId51"/>
    <p:sldId id="747" r:id="rId52"/>
    <p:sldId id="748" r:id="rId53"/>
    <p:sldId id="749" r:id="rId54"/>
    <p:sldId id="750" r:id="rId55"/>
    <p:sldId id="764" r:id="rId56"/>
    <p:sldId id="759" r:id="rId57"/>
    <p:sldId id="760" r:id="rId58"/>
    <p:sldId id="761" r:id="rId59"/>
    <p:sldId id="686" r:id="rId60"/>
    <p:sldId id="687" r:id="rId61"/>
    <p:sldId id="711" r:id="rId62"/>
    <p:sldId id="712" r:id="rId63"/>
    <p:sldId id="713" r:id="rId64"/>
    <p:sldId id="758" r:id="rId65"/>
    <p:sldId id="757" r:id="rId66"/>
    <p:sldId id="689" r:id="rId67"/>
    <p:sldId id="690" r:id="rId68"/>
    <p:sldId id="691" r:id="rId69"/>
    <p:sldId id="692" r:id="rId70"/>
    <p:sldId id="693" r:id="rId71"/>
    <p:sldId id="694" r:id="rId72"/>
    <p:sldId id="695" r:id="rId73"/>
    <p:sldId id="743" r:id="rId74"/>
    <p:sldId id="726" r:id="rId75"/>
    <p:sldId id="727" r:id="rId76"/>
    <p:sldId id="696" r:id="rId77"/>
    <p:sldId id="720" r:id="rId78"/>
    <p:sldId id="719" r:id="rId79"/>
    <p:sldId id="718" r:id="rId80"/>
    <p:sldId id="767" r:id="rId81"/>
    <p:sldId id="721" r:id="rId82"/>
    <p:sldId id="722" r:id="rId83"/>
  </p:sldIdLst>
  <p:sldSz cx="9144000" cy="6858000" type="screen4x3"/>
  <p:notesSz cx="6858000" cy="9144000"/>
  <p:embeddedFontLst>
    <p:embeddedFont>
      <p:font typeface="Script MT Bold" panose="03040602040607080904" pitchFamily="66" charset="0"/>
      <p:bold r:id="rId86"/>
    </p:embeddedFont>
    <p:embeddedFont>
      <p:font typeface="Mufferaw" panose="03080602050302020201" pitchFamily="66" charset="0"/>
      <p:regular r:id="rId87"/>
    </p:embeddedFont>
    <p:embeddedFont>
      <p:font typeface="Old English Text MT" panose="03040902040508030806" pitchFamily="66" charset="0"/>
      <p:regular r:id="rId88"/>
    </p:embeddedFont>
    <p:embeddedFont>
      <p:font typeface="Papyrus" panose="03070502060502030205" pitchFamily="66" charset="0"/>
      <p:regular r:id="rId89"/>
    </p:embeddedFont>
    <p:embeddedFont>
      <p:font typeface="Franklin Gothic Demi" panose="020B0703020102020204" pitchFamily="34" charset="0"/>
      <p:regular r:id="rId90"/>
      <p:italic r:id="rId91"/>
    </p:embeddedFont>
    <p:embeddedFont>
      <p:font typeface="Onyx" panose="04050602080702020203" pitchFamily="82" charset="0"/>
      <p:regular r:id="rId92"/>
    </p:embeddedFont>
    <p:embeddedFont>
      <p:font typeface="Calibri" panose="020F0502020204030204" pitchFamily="34" charset="0"/>
      <p:regular r:id="rId93"/>
      <p:bold r:id="rId94"/>
      <p:italic r:id="rId95"/>
      <p:boldItalic r:id="rId96"/>
    </p:embeddedFont>
    <p:embeddedFont>
      <p:font typeface="Juice ITC" panose="04040403040A02020202" pitchFamily="82" charset="0"/>
      <p:regular r:id="rId97"/>
    </p:embeddedFont>
    <p:embeddedFont>
      <p:font typeface="African"/>
      <p:regular r:id="rId98"/>
    </p:embeddedFont>
    <p:embeddedFont>
      <p:font typeface="Lucida Calligraphy" panose="03010101010101010101" pitchFamily="66" charset="0"/>
      <p:regular r:id="rId99"/>
    </p:embeddedFont>
  </p:embeddedFont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Square721 BT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Square721 BT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Square721 BT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Square721 BT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Square721 BT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u="sng" kern="1200">
        <a:solidFill>
          <a:schemeClr val="tx1"/>
        </a:solidFill>
        <a:latin typeface="Square721 BT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u="sng" kern="1200">
        <a:solidFill>
          <a:schemeClr val="tx1"/>
        </a:solidFill>
        <a:latin typeface="Square721 BT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u="sng" kern="1200">
        <a:solidFill>
          <a:schemeClr val="tx1"/>
        </a:solidFill>
        <a:latin typeface="Square721 BT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u="sng" kern="1200">
        <a:solidFill>
          <a:schemeClr val="tx1"/>
        </a:solidFill>
        <a:latin typeface="Square721 BT" pitchFamily="34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99FF66"/>
    <a:srgbClr val="FF00FF"/>
    <a:srgbClr val="CCFFCC"/>
    <a:srgbClr val="66FF33"/>
    <a:srgbClr val="0066FF"/>
    <a:srgbClr val="FF99CC"/>
    <a:srgbClr val="99FF99"/>
    <a:srgbClr val="808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78" autoAdjust="0"/>
    <p:restoredTop sz="94737" autoAdjust="0"/>
  </p:normalViewPr>
  <p:slideViewPr>
    <p:cSldViewPr>
      <p:cViewPr varScale="1">
        <p:scale>
          <a:sx n="117" d="100"/>
          <a:sy n="117" d="100"/>
        </p:scale>
        <p:origin x="-14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86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31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89" Type="http://schemas.openxmlformats.org/officeDocument/2006/relationships/font" Target="fonts/font4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font" Target="fonts/font2.fntdata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font" Target="fonts/font5.fntdata"/><Relationship Id="rId95" Type="http://schemas.openxmlformats.org/officeDocument/2006/relationships/font" Target="fonts/font10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handoutMaster" Target="handoutMasters/handoutMaster1.xml"/><Relationship Id="rId93" Type="http://schemas.openxmlformats.org/officeDocument/2006/relationships/font" Target="fonts/font8.fntdata"/><Relationship Id="rId98" Type="http://schemas.openxmlformats.org/officeDocument/2006/relationships/font" Target="fonts/font1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font" Target="fonts/font3.fntdata"/><Relationship Id="rId91" Type="http://schemas.openxmlformats.org/officeDocument/2006/relationships/font" Target="fonts/font6.fntdata"/><Relationship Id="rId96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font" Target="fonts/font1.fntdata"/><Relationship Id="rId94" Type="http://schemas.openxmlformats.org/officeDocument/2006/relationships/font" Target="fonts/font9.fntdata"/><Relationship Id="rId99" Type="http://schemas.openxmlformats.org/officeDocument/2006/relationships/font" Target="fonts/font14.fntdata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12.fntdata"/><Relationship Id="rId10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AF0A3C7-045F-4FD7-AC2F-404A9BEA5E0C}" type="datetimeFigureOut">
              <a:rPr lang="de-DE"/>
              <a:pPr>
                <a:defRPr/>
              </a:pPr>
              <a:t>23.11.2015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BBB7BB3-3F75-48BE-AEC5-3FF3EED4607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7130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u="none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u="none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48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u="none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8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u="none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10BD37A-718B-4ED9-BBE7-C740598B7C5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8523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0BD37A-718B-4ED9-BBE7-C740598B7C59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6662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8027425"/>
      </p:ext>
    </p:extLst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5513383"/>
      </p:ext>
    </p:extLst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8788796"/>
      </p:ext>
    </p:extLst>
  </p:cSld>
  <p:clrMapOvr>
    <a:masterClrMapping/>
  </p:clrMapOvr>
  <p:transition spd="med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smtClean="0"/>
          </a:p>
        </p:txBody>
      </p:sp>
    </p:spTree>
    <p:extLst>
      <p:ext uri="{BB962C8B-B14F-4D97-AF65-F5344CB8AC3E}">
        <p14:creationId xmlns:p14="http://schemas.microsoft.com/office/powerpoint/2010/main" val="3464726248"/>
      </p:ext>
    </p:extLst>
  </p:cSld>
  <p:clrMapOvr>
    <a:masterClrMapping/>
  </p:clrMapOvr>
  <p:transition spd="med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9484087"/>
      </p:ext>
    </p:extLst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0347041"/>
      </p:ext>
    </p:extLst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886238789"/>
      </p:ext>
    </p:extLst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4445632"/>
      </p:ext>
    </p:extLst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8785029"/>
      </p:ext>
    </p:extLst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8487020"/>
      </p:ext>
    </p:extLst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3130107"/>
      </p:ext>
    </p:extLst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084550009"/>
      </p:ext>
    </p:extLst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895650748"/>
      </p:ext>
    </p:extLst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>
    <p:zo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tefan.brandt@uni-graz.a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69.png"/><Relationship Id="rId4" Type="http://schemas.openxmlformats.org/officeDocument/2006/relationships/image" Target="../media/image68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215329" y="332656"/>
            <a:ext cx="88931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de-DE" sz="4400" b="1" u="none" dirty="0" smtClean="0">
                <a:solidFill>
                  <a:srgbClr val="FF9900"/>
                </a:solidFill>
                <a:latin typeface="Papyrus" pitchFamily="66" charset="0"/>
                <a:cs typeface="Times New Roman" pitchFamily="18" charset="0"/>
              </a:rPr>
              <a:t>The </a:t>
            </a:r>
            <a:r>
              <a:rPr lang="de-DE" sz="4400" b="1" u="none" dirty="0" err="1" smtClean="0">
                <a:solidFill>
                  <a:srgbClr val="FF9900"/>
                </a:solidFill>
                <a:latin typeface="Papyrus" pitchFamily="66" charset="0"/>
                <a:cs typeface="Times New Roman" pitchFamily="18" charset="0"/>
              </a:rPr>
              <a:t>Puritan</a:t>
            </a:r>
            <a:r>
              <a:rPr lang="de-DE" sz="4400" b="1" u="none" dirty="0" smtClean="0">
                <a:solidFill>
                  <a:srgbClr val="FF9900"/>
                </a:solidFill>
                <a:latin typeface="Papyrus" pitchFamily="66" charset="0"/>
                <a:cs typeface="Times New Roman" pitchFamily="18" charset="0"/>
              </a:rPr>
              <a:t> </a:t>
            </a:r>
            <a:r>
              <a:rPr lang="de-DE" sz="4400" b="1" u="none" dirty="0" err="1" smtClean="0">
                <a:solidFill>
                  <a:srgbClr val="FF9900"/>
                </a:solidFill>
                <a:latin typeface="Papyrus" pitchFamily="66" charset="0"/>
                <a:cs typeface="Times New Roman" pitchFamily="18" charset="0"/>
              </a:rPr>
              <a:t>Mind</a:t>
            </a:r>
            <a:endParaRPr lang="de-DE" sz="4400" b="1" u="none" dirty="0">
              <a:solidFill>
                <a:srgbClr val="FF9900"/>
              </a:solidFill>
              <a:latin typeface="Papyrus" pitchFamily="66" charset="0"/>
              <a:cs typeface="Times New Roman" pitchFamily="18" charset="0"/>
            </a:endParaRPr>
          </a:p>
          <a:p>
            <a:pPr algn="ctr">
              <a:defRPr/>
            </a:pPr>
            <a:endParaRPr lang="en-US" sz="1500" b="1" u="none" dirty="0">
              <a:latin typeface="Papyrus" pitchFamily="66" charset="0"/>
            </a:endParaRPr>
          </a:p>
          <a:p>
            <a:pPr algn="ctr">
              <a:defRPr/>
            </a:pPr>
            <a:r>
              <a:rPr lang="de-DE" sz="3200" b="1" u="none" dirty="0">
                <a:solidFill>
                  <a:srgbClr val="FF9966"/>
                </a:solidFill>
                <a:latin typeface="Papyrus" pitchFamily="66" charset="0"/>
              </a:rPr>
              <a:t>i</a:t>
            </a:r>
            <a:r>
              <a:rPr lang="de-DE" sz="3200" b="1" u="none" dirty="0" smtClean="0">
                <a:solidFill>
                  <a:srgbClr val="FF9966"/>
                </a:solidFill>
                <a:latin typeface="Papyrus" pitchFamily="66" charset="0"/>
              </a:rPr>
              <a:t>n Early American Culture</a:t>
            </a:r>
            <a:endParaRPr lang="de-DE" sz="3200" u="none" dirty="0">
              <a:solidFill>
                <a:srgbClr val="FF9966"/>
              </a:solidFill>
              <a:latin typeface="Papyrus" pitchFamily="66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endParaRPr lang="en-GB" sz="3600" b="1" u="none" dirty="0">
              <a:solidFill>
                <a:schemeClr val="bg1"/>
              </a:solidFill>
              <a:latin typeface="Papyrus" pitchFamily="66" charset="0"/>
              <a:cs typeface="Times New Roman" pitchFamily="18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endParaRPr lang="en-GB" sz="2800" b="1" u="none" dirty="0">
              <a:solidFill>
                <a:schemeClr val="bg1"/>
              </a:solidFill>
              <a:latin typeface="Papyrus" pitchFamily="66" charset="0"/>
              <a:cs typeface="Times New Roman" pitchFamily="18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95772" y="5805264"/>
            <a:ext cx="4476750" cy="300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de-DE" sz="1200" b="1" u="none" dirty="0" smtClean="0">
                <a:solidFill>
                  <a:srgbClr val="FFFF99"/>
                </a:solidFill>
                <a:latin typeface="Calibri" pitchFamily="34" charset="0"/>
              </a:rPr>
              <a:t>Stefan Brandt – </a:t>
            </a:r>
            <a:r>
              <a:rPr lang="de-DE" sz="1200" b="1" u="none" dirty="0" smtClean="0">
                <a:solidFill>
                  <a:srgbClr val="FFFF99"/>
                </a:solidFill>
                <a:latin typeface="Calibri" pitchFamily="34" charset="0"/>
                <a:hlinkClick r:id="rId3"/>
              </a:rPr>
              <a:t>stefan.brandt@uni-graz.at</a:t>
            </a:r>
            <a:endParaRPr lang="de-DE" sz="1200" b="1" u="none" dirty="0" smtClean="0">
              <a:solidFill>
                <a:srgbClr val="FFFF99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de-DE" sz="1200" b="1" u="none" dirty="0" smtClean="0">
                <a:solidFill>
                  <a:srgbClr val="FFFF99"/>
                </a:solidFill>
                <a:latin typeface="Calibri" pitchFamily="34" charset="0"/>
              </a:rPr>
              <a:t>Karl-Franzens-Universität Graz 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de-DE" sz="1200" i="1" u="none" dirty="0">
              <a:solidFill>
                <a:srgbClr val="FFFF99"/>
              </a:solidFill>
              <a:latin typeface="African" pitchFamily="2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4067944" y="5800278"/>
            <a:ext cx="4476750" cy="5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de-DE" sz="1200" b="1" u="none" dirty="0" smtClean="0">
                <a:solidFill>
                  <a:srgbClr val="FFFF99"/>
                </a:solidFill>
                <a:latin typeface="Calibri" pitchFamily="34" charset="0"/>
              </a:rPr>
              <a:t>Guest Professor</a:t>
            </a:r>
          </a:p>
          <a:p>
            <a:pPr marL="342900" indent="-342900" algn="r">
              <a:spcBef>
                <a:spcPct val="20000"/>
              </a:spcBef>
              <a:defRPr/>
            </a:pPr>
            <a:r>
              <a:rPr lang="de-DE" sz="1200" b="1" u="none" dirty="0" err="1" smtClean="0">
                <a:solidFill>
                  <a:srgbClr val="FFFF99"/>
                </a:solidFill>
                <a:latin typeface="Calibri" pitchFamily="34" charset="0"/>
              </a:rPr>
              <a:t>Università</a:t>
            </a:r>
            <a:r>
              <a:rPr lang="de-DE" sz="1200" b="1" u="none" dirty="0" smtClean="0">
                <a:solidFill>
                  <a:srgbClr val="FFFF99"/>
                </a:solidFill>
                <a:latin typeface="Calibri" pitchFamily="34" charset="0"/>
              </a:rPr>
              <a:t> </a:t>
            </a:r>
            <a:r>
              <a:rPr lang="de-DE" sz="1200" b="1" u="none" dirty="0" err="1" smtClean="0">
                <a:solidFill>
                  <a:srgbClr val="FFFF99"/>
                </a:solidFill>
                <a:latin typeface="Calibri" pitchFamily="34" charset="0"/>
              </a:rPr>
              <a:t>Ca</a:t>
            </a:r>
            <a:r>
              <a:rPr lang="de-DE" sz="1200" b="1" u="none" dirty="0" smtClean="0">
                <a:solidFill>
                  <a:srgbClr val="FFFF99"/>
                </a:solidFill>
                <a:latin typeface="Calibri" pitchFamily="34" charset="0"/>
              </a:rPr>
              <a:t>‘ </a:t>
            </a:r>
            <a:r>
              <a:rPr lang="de-DE" sz="1200" b="1" u="none" dirty="0" err="1" smtClean="0">
                <a:solidFill>
                  <a:srgbClr val="FFFF99"/>
                </a:solidFill>
                <a:latin typeface="Calibri" pitchFamily="34" charset="0"/>
              </a:rPr>
              <a:t>Foscari</a:t>
            </a:r>
            <a:r>
              <a:rPr lang="de-DE" sz="1200" b="1" u="none" dirty="0" smtClean="0">
                <a:solidFill>
                  <a:srgbClr val="FFFF99"/>
                </a:solidFill>
                <a:latin typeface="Calibri" pitchFamily="34" charset="0"/>
              </a:rPr>
              <a:t>, </a:t>
            </a:r>
            <a:r>
              <a:rPr lang="de-DE" sz="1200" b="1" u="none" dirty="0" err="1" smtClean="0">
                <a:solidFill>
                  <a:srgbClr val="FFFF99"/>
                </a:solidFill>
                <a:latin typeface="Calibri" pitchFamily="34" charset="0"/>
              </a:rPr>
              <a:t>Venice</a:t>
            </a:r>
            <a:endParaRPr lang="de-DE" sz="1200" b="1" u="none" dirty="0" smtClean="0">
              <a:solidFill>
                <a:srgbClr val="FFFF99"/>
              </a:solidFill>
              <a:latin typeface="Calibri" pitchFamily="34" charset="0"/>
            </a:endParaRPr>
          </a:p>
          <a:p>
            <a:pPr marL="342900" indent="-342900" algn="r">
              <a:spcBef>
                <a:spcPct val="20000"/>
              </a:spcBef>
              <a:defRPr/>
            </a:pPr>
            <a:endParaRPr lang="de-DE" sz="1200" b="1" u="none" dirty="0" smtClean="0">
              <a:solidFill>
                <a:srgbClr val="FFFF99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de-DE" sz="1200" b="1" u="none" dirty="0" smtClean="0">
              <a:solidFill>
                <a:srgbClr val="FFFF99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de-DE" sz="1200" i="1" u="none" dirty="0">
              <a:solidFill>
                <a:srgbClr val="FFFF99"/>
              </a:solidFill>
              <a:latin typeface="African" pitchFamily="2" charset="0"/>
            </a:endParaRPr>
          </a:p>
        </p:txBody>
      </p:sp>
      <p:pic>
        <p:nvPicPr>
          <p:cNvPr id="6" name="Picture 2" descr="Puritanism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44824"/>
            <a:ext cx="4764021" cy="357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514626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85813" y="4714875"/>
            <a:ext cx="7572375" cy="1714500"/>
          </a:xfrm>
          <a:prstGeom prst="rect">
            <a:avLst/>
          </a:prstGeom>
          <a:solidFill>
            <a:schemeClr val="bg1"/>
          </a:solidFill>
          <a:ln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de-DE" sz="4400" u="none" kern="0" dirty="0" err="1" smtClean="0">
                <a:solidFill>
                  <a:schemeClr val="accent2">
                    <a:lumMod val="75000"/>
                  </a:schemeClr>
                </a:solidFill>
                <a:latin typeface="Papyrus" pitchFamily="66" charset="0"/>
                <a:cs typeface="+mn-cs"/>
              </a:rPr>
              <a:t>Choose</a:t>
            </a:r>
            <a:r>
              <a:rPr lang="de-DE" sz="4400" u="none" kern="0" dirty="0" smtClean="0">
                <a:solidFill>
                  <a:schemeClr val="accent2">
                    <a:lumMod val="75000"/>
                  </a:schemeClr>
                </a:solidFill>
                <a:latin typeface="Papyrus" pitchFamily="66" charset="0"/>
                <a:cs typeface="+mn-cs"/>
              </a:rPr>
              <a:t> </a:t>
            </a:r>
            <a:r>
              <a:rPr lang="de-DE" sz="4400" u="none" kern="0" dirty="0">
                <a:solidFill>
                  <a:schemeClr val="accent2">
                    <a:lumMod val="75000"/>
                  </a:schemeClr>
                </a:solidFill>
                <a:latin typeface="Papyrus" pitchFamily="66" charset="0"/>
                <a:cs typeface="+mn-cs"/>
              </a:rPr>
              <a:t>the </a:t>
            </a:r>
            <a:r>
              <a:rPr lang="de-DE" sz="4400" u="none" kern="0" dirty="0" err="1">
                <a:solidFill>
                  <a:schemeClr val="accent2">
                    <a:lumMod val="75000"/>
                  </a:schemeClr>
                </a:solidFill>
                <a:latin typeface="Papyrus" pitchFamily="66" charset="0"/>
                <a:cs typeface="+mn-cs"/>
              </a:rPr>
              <a:t>correct</a:t>
            </a:r>
            <a:r>
              <a:rPr lang="de-DE" sz="4400" u="none" kern="0" dirty="0">
                <a:solidFill>
                  <a:schemeClr val="accent2">
                    <a:lumMod val="75000"/>
                  </a:schemeClr>
                </a:solidFill>
                <a:latin typeface="Papyrus" pitchFamily="66" charset="0"/>
                <a:cs typeface="+mn-cs"/>
              </a:rPr>
              <a:t> </a:t>
            </a:r>
            <a:r>
              <a:rPr lang="de-DE" sz="4400" u="none" kern="0" dirty="0" err="1">
                <a:solidFill>
                  <a:schemeClr val="accent2">
                    <a:lumMod val="75000"/>
                  </a:schemeClr>
                </a:solidFill>
                <a:latin typeface="Papyrus" pitchFamily="66" charset="0"/>
                <a:cs typeface="+mn-cs"/>
              </a:rPr>
              <a:t>letter</a:t>
            </a:r>
            <a:r>
              <a:rPr lang="de-DE" sz="4400" u="none" kern="0" dirty="0">
                <a:solidFill>
                  <a:schemeClr val="accent2">
                    <a:lumMod val="75000"/>
                  </a:schemeClr>
                </a:solidFill>
                <a:latin typeface="Papyrus" pitchFamily="66" charset="0"/>
                <a:cs typeface="+mn-cs"/>
              </a:rPr>
              <a:t>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de-DE" sz="4400" u="none" kern="0" dirty="0">
                <a:solidFill>
                  <a:schemeClr val="accent2">
                    <a:lumMod val="75000"/>
                  </a:schemeClr>
                </a:solidFill>
                <a:latin typeface="Papyrus" pitchFamily="66" charset="0"/>
                <a:cs typeface="+mn-cs"/>
              </a:rPr>
              <a:t>(A, B, C, </a:t>
            </a:r>
            <a:r>
              <a:rPr lang="de-DE" sz="4400" u="none" kern="0" dirty="0" err="1">
                <a:solidFill>
                  <a:schemeClr val="accent2">
                    <a:lumMod val="75000"/>
                  </a:schemeClr>
                </a:solidFill>
                <a:latin typeface="Papyrus" pitchFamily="66" charset="0"/>
                <a:cs typeface="+mn-cs"/>
              </a:rPr>
              <a:t>or</a:t>
            </a:r>
            <a:r>
              <a:rPr lang="de-DE" sz="4400" u="none" kern="0" dirty="0">
                <a:solidFill>
                  <a:schemeClr val="accent2">
                    <a:lumMod val="75000"/>
                  </a:schemeClr>
                </a:solidFill>
                <a:latin typeface="Papyrus" pitchFamily="66" charset="0"/>
                <a:cs typeface="+mn-cs"/>
              </a:rPr>
              <a:t> D) 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99592" y="265574"/>
            <a:ext cx="7128792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 u="sng">
                <a:solidFill>
                  <a:schemeClr val="tx1"/>
                </a:solidFill>
                <a:latin typeface="Square721 BT" pitchFamily="34" charset="0"/>
                <a:cs typeface="Arial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Square721 BT" pitchFamily="34" charset="0"/>
                <a:cs typeface="Arial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Square721 BT" pitchFamily="34" charset="0"/>
                <a:cs typeface="Arial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Square721 BT" pitchFamily="34" charset="0"/>
                <a:cs typeface="Arial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Square721 B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Square721 B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Square721 B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Square721 B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Square721 BT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altLang="de-DE" sz="6600" u="none" dirty="0" smtClean="0">
                <a:solidFill>
                  <a:srgbClr val="0070C0"/>
                </a:solidFill>
                <a:latin typeface="Onyx" panose="04050602080702020203" pitchFamily="82" charset="0"/>
              </a:rPr>
              <a:t>Pop Quiz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en-US" altLang="de-DE" sz="6600" u="none" dirty="0" smtClean="0">
              <a:solidFill>
                <a:srgbClr val="0070C0"/>
              </a:solidFill>
              <a:latin typeface="Onyx" panose="04050602080702020203" pitchFamily="82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altLang="de-DE" sz="4400" u="none" dirty="0" smtClean="0">
                <a:solidFill>
                  <a:srgbClr val="CCFF33"/>
                </a:solidFill>
                <a:latin typeface="Old English Text MT" panose="03040902040508030806" pitchFamily="66" charset="0"/>
              </a:rPr>
              <a:t>“The Puritan Mind in Early American Culture”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en-US" altLang="de-DE" sz="6600" u="none" dirty="0">
              <a:solidFill>
                <a:srgbClr val="0070C0"/>
              </a:solidFill>
              <a:latin typeface="Onyx" panose="040506020807020202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6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ChangeArrowheads="1"/>
          </p:cNvSpPr>
          <p:nvPr/>
        </p:nvSpPr>
        <p:spPr bwMode="auto">
          <a:xfrm>
            <a:off x="363538" y="849313"/>
            <a:ext cx="8280400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de-DE" sz="3600" b="1" u="none" dirty="0">
                <a:solidFill>
                  <a:srgbClr val="FF9900"/>
                </a:solidFill>
                <a:latin typeface="Arial" pitchFamily="34" charset="0"/>
              </a:rPr>
              <a:t>$ 1</a:t>
            </a:r>
            <a:r>
              <a:rPr lang="de-DE" sz="3600" b="1" u="none" dirty="0" smtClean="0">
                <a:solidFill>
                  <a:srgbClr val="FF9900"/>
                </a:solidFill>
                <a:latin typeface="Arial" pitchFamily="34" charset="0"/>
              </a:rPr>
              <a:t>00</a:t>
            </a:r>
            <a:endParaRPr lang="de-DE" sz="3200" b="1" u="none" dirty="0">
              <a:solidFill>
                <a:srgbClr val="FF9900"/>
              </a:solidFill>
              <a:latin typeface="Arial" pitchFamily="34" charset="0"/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95536" y="2071688"/>
            <a:ext cx="8072438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de-DE" sz="2800" b="1" u="none" dirty="0">
                <a:solidFill>
                  <a:schemeClr val="bg1"/>
                </a:solidFill>
                <a:latin typeface="Arial" pitchFamily="34" charset="0"/>
              </a:rPr>
              <a:t>	</a:t>
            </a:r>
            <a:r>
              <a:rPr lang="de-DE" sz="2800" b="1" u="none" dirty="0" err="1">
                <a:solidFill>
                  <a:schemeClr val="bg1"/>
                </a:solidFill>
                <a:latin typeface="Arial" pitchFamily="34" charset="0"/>
              </a:rPr>
              <a:t>Which</a:t>
            </a:r>
            <a:r>
              <a:rPr lang="de-DE" sz="2800" b="1" u="none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sz="2800" b="1" u="none" dirty="0" err="1" smtClean="0">
                <a:solidFill>
                  <a:schemeClr val="bg1"/>
                </a:solidFill>
                <a:latin typeface="Arial" pitchFamily="34" charset="0"/>
              </a:rPr>
              <a:t>village</a:t>
            </a:r>
            <a:r>
              <a:rPr lang="de-DE" sz="2800" b="1" u="none" dirty="0" smtClean="0">
                <a:solidFill>
                  <a:schemeClr val="bg1"/>
                </a:solidFill>
                <a:latin typeface="Arial" pitchFamily="34" charset="0"/>
              </a:rPr>
              <a:t> was the </a:t>
            </a:r>
            <a:r>
              <a:rPr lang="de-DE" sz="2800" b="1" u="none" dirty="0" err="1">
                <a:solidFill>
                  <a:srgbClr val="CCFFCC"/>
                </a:solidFill>
                <a:latin typeface="Arial" pitchFamily="34" charset="0"/>
              </a:rPr>
              <a:t>first</a:t>
            </a:r>
            <a:r>
              <a:rPr lang="de-DE" sz="2800" b="1" u="none" dirty="0">
                <a:solidFill>
                  <a:srgbClr val="CCFFCC"/>
                </a:solidFill>
                <a:latin typeface="Arial" pitchFamily="34" charset="0"/>
              </a:rPr>
              <a:t> permanent English </a:t>
            </a:r>
            <a:r>
              <a:rPr lang="de-DE" sz="2800" b="1" u="none" dirty="0" err="1">
                <a:solidFill>
                  <a:srgbClr val="CCFFCC"/>
                </a:solidFill>
                <a:latin typeface="Arial" pitchFamily="34" charset="0"/>
              </a:rPr>
              <a:t>settlement</a:t>
            </a:r>
            <a:r>
              <a:rPr lang="de-DE" sz="2800" b="1" u="none" dirty="0">
                <a:solidFill>
                  <a:schemeClr val="bg1"/>
                </a:solidFill>
                <a:latin typeface="Arial" pitchFamily="34" charset="0"/>
              </a:rPr>
              <a:t> on North American </a:t>
            </a:r>
            <a:r>
              <a:rPr lang="de-DE" sz="2800" b="1" u="none" dirty="0" err="1">
                <a:solidFill>
                  <a:schemeClr val="bg1"/>
                </a:solidFill>
                <a:latin typeface="Arial" pitchFamily="34" charset="0"/>
              </a:rPr>
              <a:t>soil</a:t>
            </a:r>
            <a:r>
              <a:rPr lang="de-DE" sz="2800" b="1" u="none" dirty="0">
                <a:solidFill>
                  <a:schemeClr val="bg1"/>
                </a:solidFill>
                <a:latin typeface="Arial" pitchFamily="34" charset="0"/>
              </a:rPr>
              <a:t>?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46956" y="3894931"/>
            <a:ext cx="26638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de-DE" b="1" u="none" dirty="0">
                <a:solidFill>
                  <a:schemeClr val="bg1"/>
                </a:solidFill>
                <a:latin typeface="Arial" pitchFamily="34" charset="0"/>
              </a:rPr>
              <a:t>A: </a:t>
            </a:r>
            <a:r>
              <a:rPr lang="de-DE" b="1" u="none" dirty="0" err="1">
                <a:solidFill>
                  <a:schemeClr val="bg1"/>
                </a:solidFill>
                <a:latin typeface="Arial" pitchFamily="34" charset="0"/>
              </a:rPr>
              <a:t>Jamestown</a:t>
            </a:r>
            <a:endParaRPr lang="de-DE" sz="1800" b="1" u="none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786313" y="3923988"/>
            <a:ext cx="309805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de-DE" b="1" u="none" dirty="0">
                <a:solidFill>
                  <a:schemeClr val="bg1"/>
                </a:solidFill>
                <a:latin typeface="Arial" pitchFamily="34" charset="0"/>
              </a:rPr>
              <a:t>B: Point </a:t>
            </a:r>
            <a:r>
              <a:rPr lang="de-DE" b="1" u="none" dirty="0" err="1">
                <a:solidFill>
                  <a:schemeClr val="bg1"/>
                </a:solidFill>
                <a:latin typeface="Arial" pitchFamily="34" charset="0"/>
              </a:rPr>
              <a:t>Arrowhead</a:t>
            </a:r>
            <a:endParaRPr lang="de-DE" b="1" u="none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00113" y="5445125"/>
            <a:ext cx="2957512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de-DE" b="1" u="none">
                <a:solidFill>
                  <a:schemeClr val="bg1"/>
                </a:solidFill>
                <a:latin typeface="Arial" pitchFamily="34" charset="0"/>
              </a:rPr>
              <a:t>C: Kennebunkport</a:t>
            </a:r>
            <a:endParaRPr lang="de-DE" sz="1800" b="1" u="none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787900" y="5445125"/>
            <a:ext cx="3240484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de-DE" b="1" u="none" dirty="0" smtClean="0">
                <a:solidFill>
                  <a:schemeClr val="bg1"/>
                </a:solidFill>
                <a:latin typeface="Arial" pitchFamily="34" charset="0"/>
              </a:rPr>
              <a:t>D: Fort </a:t>
            </a:r>
            <a:r>
              <a:rPr lang="de-DE" b="1" u="none" dirty="0" err="1" smtClean="0">
                <a:solidFill>
                  <a:schemeClr val="bg1"/>
                </a:solidFill>
                <a:latin typeface="Arial" pitchFamily="34" charset="0"/>
              </a:rPr>
              <a:t>Duckburg</a:t>
            </a:r>
            <a:endParaRPr lang="de-DE" sz="1800" b="1" u="none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75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95800" y="260648"/>
            <a:ext cx="396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sz="5400" b="1" dirty="0" err="1" smtClean="0">
                <a:solidFill>
                  <a:schemeClr val="bg1"/>
                </a:solidFill>
                <a:latin typeface="Script MT Bold" pitchFamily="66" charset="0"/>
              </a:rPr>
              <a:t>Jamestown</a:t>
            </a:r>
            <a:endParaRPr lang="de-DE" sz="5400" b="1" dirty="0" smtClean="0">
              <a:solidFill>
                <a:schemeClr val="bg1"/>
              </a:solidFill>
              <a:latin typeface="Script MT Bold" pitchFamily="66" charset="0"/>
            </a:endParaRPr>
          </a:p>
        </p:txBody>
      </p:sp>
      <p:sp>
        <p:nvSpPr>
          <p:cNvPr id="159750" name="Rectangle 6"/>
          <p:cNvSpPr>
            <a:spLocks noChangeArrowheads="1"/>
          </p:cNvSpPr>
          <p:nvPr/>
        </p:nvSpPr>
        <p:spPr bwMode="auto">
          <a:xfrm>
            <a:off x="4572000" y="1216224"/>
            <a:ext cx="40005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200" b="1" u="none" dirty="0" err="1">
                <a:solidFill>
                  <a:schemeClr val="bg1"/>
                </a:solidFill>
                <a:latin typeface="Calibri" pitchFamily="34" charset="0"/>
              </a:rPr>
              <a:t>F</a:t>
            </a:r>
            <a:r>
              <a:rPr lang="de-DE" sz="2200" b="1" u="none" dirty="0" err="1" smtClean="0">
                <a:solidFill>
                  <a:schemeClr val="bg1"/>
                </a:solidFill>
                <a:latin typeface="Calibri" pitchFamily="34" charset="0"/>
              </a:rPr>
              <a:t>ounded</a:t>
            </a:r>
            <a:r>
              <a:rPr lang="de-DE" sz="2200" b="1" u="none" dirty="0" smtClean="0">
                <a:solidFill>
                  <a:schemeClr val="bg1"/>
                </a:solidFill>
                <a:latin typeface="Calibri" pitchFamily="34" charset="0"/>
              </a:rPr>
              <a:t> as a </a:t>
            </a:r>
            <a:r>
              <a:rPr lang="de-DE" sz="2200" b="1" u="none" dirty="0" err="1" smtClean="0">
                <a:solidFill>
                  <a:schemeClr val="bg1"/>
                </a:solidFill>
                <a:latin typeface="Calibri" pitchFamily="34" charset="0"/>
              </a:rPr>
              <a:t>fortress</a:t>
            </a:r>
            <a:r>
              <a:rPr lang="de-DE" sz="2200" b="1" u="none" dirty="0" smtClean="0">
                <a:solidFill>
                  <a:schemeClr val="bg1"/>
                </a:solidFill>
                <a:latin typeface="Calibri" pitchFamily="34" charset="0"/>
              </a:rPr>
              <a:t> by English </a:t>
            </a:r>
            <a:r>
              <a:rPr lang="de-DE" sz="2200" b="1" u="none" dirty="0" err="1" smtClean="0">
                <a:solidFill>
                  <a:schemeClr val="bg1"/>
                </a:solidFill>
                <a:latin typeface="Calibri" pitchFamily="34" charset="0"/>
              </a:rPr>
              <a:t>settlers</a:t>
            </a:r>
            <a:r>
              <a:rPr lang="de-DE" sz="2200" b="1" u="none" dirty="0" smtClean="0">
                <a:solidFill>
                  <a:schemeClr val="bg1"/>
                </a:solidFill>
                <a:latin typeface="Calibri" pitchFamily="34" charset="0"/>
              </a:rPr>
              <a:t> in the still </a:t>
            </a:r>
            <a:r>
              <a:rPr lang="de-DE" sz="2200" b="1" u="none" dirty="0" err="1" smtClean="0">
                <a:solidFill>
                  <a:schemeClr val="bg1"/>
                </a:solidFill>
                <a:latin typeface="Calibri" pitchFamily="34" charset="0"/>
              </a:rPr>
              <a:t>young</a:t>
            </a:r>
            <a:r>
              <a:rPr lang="de-DE" sz="2200" b="1" u="none" dirty="0" smtClean="0">
                <a:solidFill>
                  <a:schemeClr val="bg1"/>
                </a:solidFill>
                <a:latin typeface="Calibri" pitchFamily="34" charset="0"/>
              </a:rPr>
              <a:t>  </a:t>
            </a:r>
            <a:r>
              <a:rPr lang="de-DE" sz="2200" b="1" dirty="0">
                <a:solidFill>
                  <a:srgbClr val="FFC000"/>
                </a:solidFill>
                <a:latin typeface="Calibri" pitchFamily="34" charset="0"/>
              </a:rPr>
              <a:t>Virginia </a:t>
            </a:r>
            <a:r>
              <a:rPr lang="de-DE" sz="2200" b="1" dirty="0" err="1">
                <a:solidFill>
                  <a:srgbClr val="FFC000"/>
                </a:solidFill>
                <a:latin typeface="Calibri" pitchFamily="34" charset="0"/>
              </a:rPr>
              <a:t>Colony</a:t>
            </a:r>
            <a:r>
              <a:rPr lang="de-DE" sz="2200" b="1" u="none" dirty="0">
                <a:solidFill>
                  <a:schemeClr val="bg1"/>
                </a:solidFill>
                <a:latin typeface="Calibri" pitchFamily="34" charset="0"/>
              </a:rPr>
              <a:t> on May 14, </a:t>
            </a:r>
            <a:r>
              <a:rPr lang="de-DE" sz="2200" b="1" u="none" dirty="0" smtClean="0">
                <a:solidFill>
                  <a:schemeClr val="bg1"/>
                </a:solidFill>
                <a:latin typeface="Calibri" pitchFamily="34" charset="0"/>
              </a:rPr>
              <a:t>1607</a:t>
            </a:r>
            <a:endParaRPr lang="de-DE" sz="2200" b="1" u="none" dirty="0">
              <a:solidFill>
                <a:schemeClr val="bg2">
                  <a:lumMod val="40000"/>
                  <a:lumOff val="60000"/>
                </a:schemeClr>
              </a:solidFill>
              <a:latin typeface="Calibri" pitchFamily="34" charset="0"/>
            </a:endParaRPr>
          </a:p>
        </p:txBody>
      </p:sp>
      <p:pic>
        <p:nvPicPr>
          <p:cNvPr id="40965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785813"/>
            <a:ext cx="3908425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04800" y="3789040"/>
            <a:ext cx="40005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100" b="1" u="none" dirty="0" smtClean="0">
                <a:solidFill>
                  <a:schemeClr val="bg1"/>
                </a:solidFill>
                <a:latin typeface="Calibri" pitchFamily="34" charset="0"/>
              </a:rPr>
              <a:t>Was </a:t>
            </a:r>
            <a:r>
              <a:rPr lang="de-DE" sz="2100" b="1" u="none" dirty="0" err="1" smtClean="0">
                <a:solidFill>
                  <a:schemeClr val="bg1"/>
                </a:solidFill>
                <a:latin typeface="Calibri" pitchFamily="34" charset="0"/>
              </a:rPr>
              <a:t>life</a:t>
            </a:r>
            <a:r>
              <a:rPr lang="de-DE" sz="2100" b="1" u="none" dirty="0" smtClean="0">
                <a:solidFill>
                  <a:schemeClr val="bg1"/>
                </a:solidFill>
                <a:latin typeface="Calibri" pitchFamily="34" charset="0"/>
              </a:rPr>
              <a:t> in </a:t>
            </a:r>
            <a:r>
              <a:rPr lang="de-DE" sz="2100" b="1" u="none" dirty="0" err="1" smtClean="0">
                <a:solidFill>
                  <a:schemeClr val="bg1"/>
                </a:solidFill>
                <a:latin typeface="Calibri" pitchFamily="34" charset="0"/>
              </a:rPr>
              <a:t>Jamestown</a:t>
            </a:r>
            <a:r>
              <a:rPr lang="de-DE" sz="2100" b="1" u="none" dirty="0" smtClean="0">
                <a:solidFill>
                  <a:schemeClr val="bg1"/>
                </a:solidFill>
                <a:latin typeface="Calibri" pitchFamily="34" charset="0"/>
              </a:rPr>
              <a:t> easy?</a:t>
            </a:r>
            <a:endParaRPr lang="de-DE" sz="2100" b="1" u="none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739852" y="4289564"/>
            <a:ext cx="40005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100" b="1" u="none" dirty="0" smtClean="0">
                <a:solidFill>
                  <a:srgbClr val="FF0000"/>
                </a:solidFill>
                <a:latin typeface="Calibri" pitchFamily="34" charset="0"/>
              </a:rPr>
              <a:t>Early Troubles:</a:t>
            </a:r>
            <a:endParaRPr lang="de-DE" sz="2100" b="1" u="none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171900" y="4751229"/>
            <a:ext cx="40005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100" b="1" u="none" dirty="0" smtClean="0">
                <a:solidFill>
                  <a:schemeClr val="bg1"/>
                </a:solidFill>
                <a:latin typeface="Calibri" pitchFamily="34" charset="0"/>
              </a:rPr>
              <a:t>- </a:t>
            </a:r>
            <a:r>
              <a:rPr lang="de-DE" sz="2100" b="1" u="none" dirty="0" err="1" smtClean="0">
                <a:solidFill>
                  <a:schemeClr val="bg1"/>
                </a:solidFill>
                <a:latin typeface="Calibri" pitchFamily="34" charset="0"/>
              </a:rPr>
              <a:t>Lawlessness</a:t>
            </a:r>
            <a:r>
              <a:rPr lang="de-DE" sz="2100" b="1" u="none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de-DE" sz="2100" b="1" u="none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171900" y="5153660"/>
            <a:ext cx="40005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100" b="1" u="none" dirty="0" smtClean="0">
                <a:solidFill>
                  <a:schemeClr val="bg1"/>
                </a:solidFill>
                <a:latin typeface="Calibri" pitchFamily="34" charset="0"/>
              </a:rPr>
              <a:t>- </a:t>
            </a:r>
            <a:r>
              <a:rPr lang="de-DE" sz="2100" b="1" u="none" dirty="0" err="1">
                <a:solidFill>
                  <a:schemeClr val="bg1"/>
                </a:solidFill>
                <a:latin typeface="Calibri" pitchFamily="34" charset="0"/>
              </a:rPr>
              <a:t>S</a:t>
            </a:r>
            <a:r>
              <a:rPr lang="de-DE" sz="2100" b="1" u="none" dirty="0" err="1" smtClean="0">
                <a:solidFill>
                  <a:schemeClr val="bg1"/>
                </a:solidFill>
                <a:latin typeface="Calibri" pitchFamily="34" charset="0"/>
              </a:rPr>
              <a:t>ickness</a:t>
            </a:r>
            <a:r>
              <a:rPr lang="de-DE" sz="2100" b="1" u="none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de-DE" sz="2100" b="1" u="none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139952" y="5556091"/>
            <a:ext cx="40005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100" b="1" u="none" dirty="0" smtClean="0">
                <a:solidFill>
                  <a:schemeClr val="bg1"/>
                </a:solidFill>
                <a:latin typeface="Calibri" pitchFamily="34" charset="0"/>
              </a:rPr>
              <a:t>- </a:t>
            </a:r>
            <a:r>
              <a:rPr lang="de-DE" sz="2100" b="1" u="none" dirty="0">
                <a:solidFill>
                  <a:schemeClr val="bg1"/>
                </a:solidFill>
                <a:latin typeface="Calibri" pitchFamily="34" charset="0"/>
              </a:rPr>
              <a:t>F</a:t>
            </a:r>
            <a:r>
              <a:rPr lang="de-DE" sz="2100" b="1" u="none" dirty="0" smtClean="0">
                <a:solidFill>
                  <a:schemeClr val="bg1"/>
                </a:solidFill>
                <a:latin typeface="Calibri" pitchFamily="34" charset="0"/>
              </a:rPr>
              <a:t>ood </a:t>
            </a:r>
            <a:r>
              <a:rPr lang="de-DE" sz="2100" b="1" u="none" dirty="0" err="1" smtClean="0">
                <a:solidFill>
                  <a:schemeClr val="bg1"/>
                </a:solidFill>
                <a:latin typeface="Calibri" pitchFamily="34" charset="0"/>
              </a:rPr>
              <a:t>shortages</a:t>
            </a:r>
            <a:r>
              <a:rPr lang="de-DE" sz="2100" b="1" u="none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de-DE" sz="2100" b="1" u="none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4113262" y="5975365"/>
            <a:ext cx="40005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100" b="1" u="none" dirty="0" smtClean="0">
                <a:solidFill>
                  <a:schemeClr val="bg1"/>
                </a:solidFill>
                <a:latin typeface="Calibri" pitchFamily="34" charset="0"/>
              </a:rPr>
              <a:t>- </a:t>
            </a:r>
            <a:r>
              <a:rPr lang="de-DE" sz="2100" b="1" u="none" dirty="0" err="1">
                <a:solidFill>
                  <a:schemeClr val="bg1"/>
                </a:solidFill>
                <a:latin typeface="Calibri" pitchFamily="34" charset="0"/>
              </a:rPr>
              <a:t>B</a:t>
            </a:r>
            <a:r>
              <a:rPr lang="de-DE" sz="2100" b="1" u="none" dirty="0" err="1" smtClean="0">
                <a:solidFill>
                  <a:schemeClr val="bg1"/>
                </a:solidFill>
                <a:latin typeface="Calibri" pitchFamily="34" charset="0"/>
              </a:rPr>
              <a:t>attles</a:t>
            </a:r>
            <a:r>
              <a:rPr lang="de-DE" sz="2100" b="1" u="none" dirty="0" smtClean="0">
                <a:solidFill>
                  <a:schemeClr val="bg1"/>
                </a:solidFill>
                <a:latin typeface="Calibri" pitchFamily="34" charset="0"/>
              </a:rPr>
              <a:t> with natives </a:t>
            </a:r>
            <a:endParaRPr lang="de-DE" sz="2100" b="1" u="none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4638451" y="2423955"/>
            <a:ext cx="40005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2000" b="1" u="none" dirty="0" smtClean="0">
                <a:solidFill>
                  <a:schemeClr val="bg1"/>
                </a:solidFill>
                <a:latin typeface="Calibri" pitchFamily="34" charset="0"/>
              </a:rPr>
              <a:t>How </a:t>
            </a:r>
            <a:r>
              <a:rPr lang="de-DE" sz="2000" b="1" u="none" dirty="0" err="1" smtClean="0">
                <a:solidFill>
                  <a:schemeClr val="bg1"/>
                </a:solidFill>
                <a:latin typeface="Calibri" pitchFamily="34" charset="0"/>
              </a:rPr>
              <a:t>many</a:t>
            </a:r>
            <a:r>
              <a:rPr lang="de-DE" sz="2000" b="1" u="none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de-DE" sz="2000" b="1" u="none" dirty="0" err="1" smtClean="0">
                <a:solidFill>
                  <a:srgbClr val="00FF00"/>
                </a:solidFill>
                <a:latin typeface="Calibri" pitchFamily="34" charset="0"/>
              </a:rPr>
              <a:t>women</a:t>
            </a:r>
            <a:r>
              <a:rPr lang="de-DE" sz="2000" b="1" u="none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de-DE" sz="2000" b="1" u="none" dirty="0" err="1" smtClean="0">
                <a:solidFill>
                  <a:schemeClr val="bg1"/>
                </a:solidFill>
                <a:latin typeface="Calibri" pitchFamily="34" charset="0"/>
              </a:rPr>
              <a:t>were</a:t>
            </a:r>
            <a:r>
              <a:rPr lang="de-DE" sz="2000" b="1" u="none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de-DE" sz="2000" b="1" u="none" dirty="0" err="1" smtClean="0">
                <a:solidFill>
                  <a:schemeClr val="bg1"/>
                </a:solidFill>
                <a:latin typeface="Calibri" pitchFamily="34" charset="0"/>
              </a:rPr>
              <a:t>among</a:t>
            </a:r>
            <a:r>
              <a:rPr lang="de-DE" sz="2000" b="1" u="none" dirty="0" smtClean="0">
                <a:solidFill>
                  <a:schemeClr val="bg1"/>
                </a:solidFill>
                <a:latin typeface="Calibri" pitchFamily="34" charset="0"/>
              </a:rPr>
              <a:t> the </a:t>
            </a:r>
            <a:r>
              <a:rPr lang="de-DE" sz="2000" b="1" u="none" dirty="0" err="1" smtClean="0">
                <a:solidFill>
                  <a:schemeClr val="bg1"/>
                </a:solidFill>
                <a:latin typeface="Calibri" pitchFamily="34" charset="0"/>
              </a:rPr>
              <a:t>first</a:t>
            </a:r>
            <a:r>
              <a:rPr lang="de-DE" sz="2000" b="1" u="none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de-DE" sz="2000" b="1" u="none" dirty="0" err="1" smtClean="0">
                <a:solidFill>
                  <a:schemeClr val="bg1"/>
                </a:solidFill>
                <a:latin typeface="Calibri" pitchFamily="34" charset="0"/>
              </a:rPr>
              <a:t>settlers</a:t>
            </a:r>
            <a:r>
              <a:rPr lang="de-DE" sz="2000" b="1" u="none" dirty="0" smtClean="0">
                <a:solidFill>
                  <a:schemeClr val="bg1"/>
                </a:solidFill>
                <a:latin typeface="Calibri" pitchFamily="34" charset="0"/>
              </a:rPr>
              <a:t> in </a:t>
            </a:r>
            <a:r>
              <a:rPr lang="de-DE" sz="2000" b="1" u="none" dirty="0" err="1" smtClean="0">
                <a:solidFill>
                  <a:schemeClr val="bg1"/>
                </a:solidFill>
                <a:latin typeface="Calibri" pitchFamily="34" charset="0"/>
              </a:rPr>
              <a:t>Jamestown</a:t>
            </a:r>
            <a:r>
              <a:rPr lang="de-DE" sz="2000" b="1" u="none" dirty="0" smtClean="0">
                <a:solidFill>
                  <a:schemeClr val="bg1"/>
                </a:solidFill>
                <a:latin typeface="Calibri" pitchFamily="34" charset="0"/>
              </a:rPr>
              <a:t>?</a:t>
            </a:r>
            <a:endParaRPr lang="de-DE" sz="2000" b="1" u="none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4427984" y="3286408"/>
            <a:ext cx="45753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2000" b="1" u="none" dirty="0" smtClean="0">
                <a:solidFill>
                  <a:srgbClr val="3399FF"/>
                </a:solidFill>
                <a:latin typeface="Calibri" pitchFamily="34" charset="0"/>
              </a:rPr>
              <a:t>None – </a:t>
            </a:r>
            <a:r>
              <a:rPr lang="de-DE" sz="2000" b="1" u="none" dirty="0" smtClean="0">
                <a:solidFill>
                  <a:srgbClr val="FFFF00"/>
                </a:solidFill>
                <a:latin typeface="Calibri" pitchFamily="34" charset="0"/>
              </a:rPr>
              <a:t>The </a:t>
            </a:r>
            <a:r>
              <a:rPr lang="de-DE" sz="2000" b="1" u="none" dirty="0" err="1" smtClean="0">
                <a:solidFill>
                  <a:srgbClr val="FFFF00"/>
                </a:solidFill>
                <a:latin typeface="Calibri" pitchFamily="34" charset="0"/>
              </a:rPr>
              <a:t>first</a:t>
            </a:r>
            <a:r>
              <a:rPr lang="de-DE" sz="2000" b="1" u="none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de-DE" sz="2000" b="1" u="none" dirty="0" err="1" smtClean="0">
                <a:solidFill>
                  <a:srgbClr val="FFFF00"/>
                </a:solidFill>
                <a:latin typeface="Calibri" pitchFamily="34" charset="0"/>
              </a:rPr>
              <a:t>women</a:t>
            </a:r>
            <a:r>
              <a:rPr lang="de-DE" sz="2000" b="1" u="none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de-DE" sz="2000" b="1" u="none" dirty="0" err="1" smtClean="0">
                <a:solidFill>
                  <a:srgbClr val="FFFF00"/>
                </a:solidFill>
                <a:latin typeface="Calibri" pitchFamily="34" charset="0"/>
              </a:rPr>
              <a:t>arrived</a:t>
            </a:r>
            <a:r>
              <a:rPr lang="de-DE" sz="2000" b="1" u="none" dirty="0" smtClean="0">
                <a:solidFill>
                  <a:srgbClr val="FFFF00"/>
                </a:solidFill>
                <a:latin typeface="Calibri" pitchFamily="34" charset="0"/>
              </a:rPr>
              <a:t> in 1609.</a:t>
            </a:r>
            <a:endParaRPr lang="de-DE" sz="2000" b="1" u="none" dirty="0">
              <a:solidFill>
                <a:srgbClr val="FFFF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60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9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50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95800" y="457200"/>
            <a:ext cx="396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sz="5400" b="1" dirty="0" err="1" smtClean="0">
                <a:solidFill>
                  <a:schemeClr val="bg1"/>
                </a:solidFill>
                <a:latin typeface="Script MT Bold" pitchFamily="66" charset="0"/>
              </a:rPr>
              <a:t>Jamestown</a:t>
            </a:r>
            <a:endParaRPr lang="de-DE" sz="5400" b="1" dirty="0" smtClean="0">
              <a:solidFill>
                <a:schemeClr val="bg1"/>
              </a:solidFill>
              <a:latin typeface="Script MT Bold" pitchFamily="66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256661" y="1691907"/>
            <a:ext cx="445985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b="1" u="none" dirty="0" smtClean="0">
                <a:solidFill>
                  <a:schemeClr val="bg1"/>
                </a:solidFill>
                <a:latin typeface="Calibri" pitchFamily="34" charset="0"/>
              </a:rPr>
              <a:t>A </a:t>
            </a:r>
            <a:r>
              <a:rPr lang="de-DE" b="1" u="none" dirty="0" err="1" smtClean="0">
                <a:solidFill>
                  <a:schemeClr val="bg1"/>
                </a:solidFill>
                <a:latin typeface="Calibri" pitchFamily="34" charset="0"/>
              </a:rPr>
              <a:t>year</a:t>
            </a:r>
            <a:r>
              <a:rPr lang="de-DE" b="1" u="none" dirty="0" smtClean="0">
                <a:solidFill>
                  <a:schemeClr val="bg1"/>
                </a:solidFill>
                <a:latin typeface="Calibri" pitchFamily="34" charset="0"/>
              </a:rPr>
              <a:t> after </a:t>
            </a:r>
            <a:r>
              <a:rPr lang="de-DE" b="1" u="none" dirty="0" err="1" smtClean="0">
                <a:solidFill>
                  <a:schemeClr val="bg1"/>
                </a:solidFill>
                <a:latin typeface="Calibri" pitchFamily="34" charset="0"/>
              </a:rPr>
              <a:t>its</a:t>
            </a:r>
            <a:r>
              <a:rPr lang="de-DE" b="1" u="none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de-DE" b="1" u="none" dirty="0" err="1" smtClean="0">
                <a:solidFill>
                  <a:schemeClr val="bg1"/>
                </a:solidFill>
                <a:latin typeface="Calibri" pitchFamily="34" charset="0"/>
              </a:rPr>
              <a:t>foundation</a:t>
            </a:r>
            <a:r>
              <a:rPr lang="de-DE" b="1" u="none" dirty="0" smtClean="0">
                <a:solidFill>
                  <a:schemeClr val="bg1"/>
                </a:solidFill>
                <a:latin typeface="Calibri" pitchFamily="34" charset="0"/>
              </a:rPr>
              <a:t>, in </a:t>
            </a:r>
            <a:r>
              <a:rPr lang="de-DE" b="1" u="none" dirty="0">
                <a:solidFill>
                  <a:schemeClr val="bg1"/>
                </a:solidFill>
                <a:latin typeface="Calibri" pitchFamily="34" charset="0"/>
              </a:rPr>
              <a:t>1608, 200 new </a:t>
            </a:r>
            <a:r>
              <a:rPr lang="de-DE" b="1" u="none" dirty="0" err="1">
                <a:solidFill>
                  <a:schemeClr val="bg1"/>
                </a:solidFill>
                <a:latin typeface="Calibri" pitchFamily="34" charset="0"/>
              </a:rPr>
              <a:t>settlers</a:t>
            </a:r>
            <a:r>
              <a:rPr lang="de-DE" b="1" u="none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de-DE" b="1" u="none" dirty="0" err="1">
                <a:solidFill>
                  <a:schemeClr val="bg1"/>
                </a:solidFill>
                <a:latin typeface="Calibri" pitchFamily="34" charset="0"/>
              </a:rPr>
              <a:t>arrived</a:t>
            </a:r>
            <a:r>
              <a:rPr lang="de-DE" b="1" u="none" dirty="0">
                <a:solidFill>
                  <a:schemeClr val="bg1"/>
                </a:solidFill>
                <a:latin typeface="Calibri" pitchFamily="34" charset="0"/>
              </a:rPr>
              <a:t>.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372200" y="4509120"/>
            <a:ext cx="904156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4500" b="1" u="none" dirty="0" smtClean="0">
                <a:solidFill>
                  <a:srgbClr val="FF0000"/>
                </a:solidFill>
                <a:latin typeface="Calibri" pitchFamily="34" charset="0"/>
              </a:rPr>
              <a:t>53</a:t>
            </a:r>
            <a:endParaRPr lang="de-DE" sz="4500" b="1" u="none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971600" y="4581128"/>
            <a:ext cx="39964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b="1" u="none" dirty="0" err="1" smtClean="0">
                <a:solidFill>
                  <a:schemeClr val="bg1"/>
                </a:solidFill>
                <a:latin typeface="Calibri" pitchFamily="34" charset="0"/>
              </a:rPr>
              <a:t>How</a:t>
            </a:r>
            <a:r>
              <a:rPr lang="de-DE" b="1" u="none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de-DE" b="1" u="none" dirty="0" err="1" smtClean="0">
                <a:solidFill>
                  <a:schemeClr val="bg1"/>
                </a:solidFill>
                <a:latin typeface="Calibri" pitchFamily="34" charset="0"/>
              </a:rPr>
              <a:t>many</a:t>
            </a:r>
            <a:r>
              <a:rPr lang="de-DE" b="1" u="none" dirty="0" smtClean="0">
                <a:solidFill>
                  <a:schemeClr val="bg1"/>
                </a:solidFill>
                <a:latin typeface="Calibri" pitchFamily="34" charset="0"/>
              </a:rPr>
              <a:t> of </a:t>
            </a:r>
            <a:r>
              <a:rPr lang="de-DE" b="1" u="none" dirty="0" err="1" smtClean="0">
                <a:solidFill>
                  <a:schemeClr val="bg1"/>
                </a:solidFill>
                <a:latin typeface="Calibri" pitchFamily="34" charset="0"/>
              </a:rPr>
              <a:t>them</a:t>
            </a:r>
            <a:r>
              <a:rPr lang="de-DE" b="1" u="none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de-DE" b="1" u="none" dirty="0" err="1" smtClean="0">
                <a:solidFill>
                  <a:schemeClr val="bg1"/>
                </a:solidFill>
                <a:latin typeface="Calibri" pitchFamily="34" charset="0"/>
              </a:rPr>
              <a:t>were</a:t>
            </a:r>
            <a:r>
              <a:rPr lang="de-DE" b="1" u="none" dirty="0" smtClean="0">
                <a:solidFill>
                  <a:schemeClr val="bg1"/>
                </a:solidFill>
                <a:latin typeface="Calibri" pitchFamily="34" charset="0"/>
              </a:rPr>
              <a:t> still </a:t>
            </a:r>
            <a:r>
              <a:rPr lang="de-DE" b="1" u="none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alive</a:t>
            </a:r>
            <a:r>
              <a:rPr lang="de-DE" b="1" u="none" dirty="0" smtClean="0">
                <a:solidFill>
                  <a:schemeClr val="bg1"/>
                </a:solidFill>
                <a:latin typeface="Calibri" pitchFamily="34" charset="0"/>
              </a:rPr>
              <a:t> by the end of the </a:t>
            </a:r>
            <a:r>
              <a:rPr lang="de-DE" b="1" u="none" dirty="0" err="1" smtClean="0">
                <a:solidFill>
                  <a:schemeClr val="bg1"/>
                </a:solidFill>
                <a:latin typeface="Calibri" pitchFamily="34" charset="0"/>
              </a:rPr>
              <a:t>year</a:t>
            </a:r>
            <a:r>
              <a:rPr lang="de-DE" b="1" u="none" dirty="0" smtClean="0">
                <a:solidFill>
                  <a:schemeClr val="bg1"/>
                </a:solidFill>
                <a:latin typeface="Calibri" pitchFamily="34" charset="0"/>
              </a:rPr>
              <a:t>?</a:t>
            </a:r>
            <a:endParaRPr lang="de-DE" b="1" u="none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026" name="Picture 2" descr="http://www.nps.gov/jame/historyculture/images/Jamestown_women_crop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47266"/>
            <a:ext cx="3315365" cy="252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20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ChangeArrowheads="1"/>
          </p:cNvSpPr>
          <p:nvPr/>
        </p:nvSpPr>
        <p:spPr bwMode="auto">
          <a:xfrm>
            <a:off x="506413" y="706438"/>
            <a:ext cx="8280400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de-DE" sz="3600" b="1" u="none" dirty="0">
                <a:solidFill>
                  <a:srgbClr val="FF9900"/>
                </a:solidFill>
                <a:latin typeface="Arial" pitchFamily="34" charset="0"/>
              </a:rPr>
              <a:t>$ 2</a:t>
            </a:r>
            <a:r>
              <a:rPr lang="de-DE" sz="3600" b="1" u="none" dirty="0" smtClean="0">
                <a:solidFill>
                  <a:srgbClr val="FF9900"/>
                </a:solidFill>
                <a:latin typeface="Arial" pitchFamily="34" charset="0"/>
              </a:rPr>
              <a:t>00</a:t>
            </a:r>
            <a:endParaRPr lang="de-DE" sz="3200" b="1" u="none" dirty="0">
              <a:solidFill>
                <a:srgbClr val="FF9900"/>
              </a:solidFill>
              <a:latin typeface="Arial" pitchFamily="34" charset="0"/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428625" y="1993900"/>
            <a:ext cx="8001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de-DE" sz="2800" b="1" u="none" dirty="0">
                <a:solidFill>
                  <a:schemeClr val="bg1"/>
                </a:solidFill>
                <a:latin typeface="Arial" pitchFamily="34" charset="0"/>
              </a:rPr>
              <a:t>	</a:t>
            </a:r>
            <a:r>
              <a:rPr lang="de-DE" sz="2800" b="1" u="none" dirty="0" err="1" smtClean="0">
                <a:solidFill>
                  <a:schemeClr val="bg1"/>
                </a:solidFill>
                <a:latin typeface="Arial" pitchFamily="34" charset="0"/>
              </a:rPr>
              <a:t>How</a:t>
            </a:r>
            <a:r>
              <a:rPr lang="de-DE" sz="2800" b="1" u="none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sz="2800" b="1" u="none" dirty="0" err="1" smtClean="0">
                <a:solidFill>
                  <a:schemeClr val="bg1"/>
                </a:solidFill>
                <a:latin typeface="Arial" pitchFamily="34" charset="0"/>
              </a:rPr>
              <a:t>many</a:t>
            </a:r>
            <a:r>
              <a:rPr lang="de-DE" sz="2800" b="1" u="none" dirty="0" smtClean="0">
                <a:solidFill>
                  <a:schemeClr val="bg1"/>
                </a:solidFill>
                <a:latin typeface="Arial" pitchFamily="34" charset="0"/>
              </a:rPr>
              <a:t> Native Americans </a:t>
            </a:r>
            <a:r>
              <a:rPr lang="de-DE" sz="2800" b="1" u="none" dirty="0" err="1" smtClean="0">
                <a:solidFill>
                  <a:schemeClr val="bg1"/>
                </a:solidFill>
                <a:latin typeface="Arial" pitchFamily="34" charset="0"/>
              </a:rPr>
              <a:t>lived</a:t>
            </a:r>
            <a:r>
              <a:rPr lang="de-DE" sz="2800" b="1" u="none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sz="2800" b="1" u="none" dirty="0" err="1" smtClean="0">
                <a:solidFill>
                  <a:schemeClr val="bg1"/>
                </a:solidFill>
                <a:latin typeface="Arial" pitchFamily="34" charset="0"/>
              </a:rPr>
              <a:t>near</a:t>
            </a:r>
            <a:r>
              <a:rPr lang="de-DE" sz="2800" b="1" u="none" dirty="0" smtClean="0">
                <a:solidFill>
                  <a:schemeClr val="bg1"/>
                </a:solidFill>
                <a:latin typeface="Arial" pitchFamily="34" charset="0"/>
              </a:rPr>
              <a:t> Chesapeake Bay </a:t>
            </a:r>
            <a:r>
              <a:rPr lang="de-DE" sz="2800" b="1" u="none" dirty="0" err="1" smtClean="0">
                <a:solidFill>
                  <a:schemeClr val="bg1"/>
                </a:solidFill>
                <a:latin typeface="Arial" pitchFamily="34" charset="0"/>
              </a:rPr>
              <a:t>around</a:t>
            </a:r>
            <a:r>
              <a:rPr lang="de-DE" sz="2800" b="1" u="none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sz="2800" b="1" u="none" dirty="0" err="1" smtClean="0">
                <a:solidFill>
                  <a:schemeClr val="bg1"/>
                </a:solidFill>
                <a:latin typeface="Arial" pitchFamily="34" charset="0"/>
              </a:rPr>
              <a:t>Jamestown</a:t>
            </a:r>
            <a:r>
              <a:rPr lang="de-DE" sz="2800" b="1" u="none" dirty="0" smtClean="0">
                <a:solidFill>
                  <a:schemeClr val="bg1"/>
                </a:solidFill>
                <a:latin typeface="Arial" pitchFamily="34" charset="0"/>
              </a:rPr>
              <a:t>?</a:t>
            </a:r>
            <a:endParaRPr lang="de-DE" sz="2800" b="1" u="none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900113" y="3925888"/>
            <a:ext cx="266382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de-DE" b="1" u="none" dirty="0">
                <a:solidFill>
                  <a:schemeClr val="bg1"/>
                </a:solidFill>
                <a:latin typeface="Arial" pitchFamily="34" charset="0"/>
              </a:rPr>
              <a:t>A: </a:t>
            </a:r>
            <a:r>
              <a:rPr lang="de-DE" b="1" u="none" dirty="0" smtClean="0">
                <a:solidFill>
                  <a:schemeClr val="bg1"/>
                </a:solidFill>
                <a:latin typeface="Arial" pitchFamily="34" charset="0"/>
              </a:rPr>
              <a:t>Ca. 140</a:t>
            </a:r>
            <a:endParaRPr lang="de-DE" sz="1800" b="1" u="none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787900" y="3933825"/>
            <a:ext cx="3355975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de-DE" b="1" u="none" dirty="0">
                <a:solidFill>
                  <a:schemeClr val="bg1"/>
                </a:solidFill>
                <a:latin typeface="Arial" pitchFamily="34" charset="0"/>
              </a:rPr>
              <a:t>B: </a:t>
            </a:r>
            <a:r>
              <a:rPr lang="de-DE" b="1" u="none" dirty="0" smtClean="0">
                <a:solidFill>
                  <a:schemeClr val="bg1"/>
                </a:solidFill>
                <a:latin typeface="Arial" pitchFamily="34" charset="0"/>
              </a:rPr>
              <a:t>Ca. 1,400</a:t>
            </a:r>
            <a:endParaRPr lang="de-DE" b="1" u="none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787900" y="5445125"/>
            <a:ext cx="36004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de-DE" b="1" u="none" dirty="0">
                <a:solidFill>
                  <a:schemeClr val="bg1"/>
                </a:solidFill>
                <a:latin typeface="Arial" pitchFamily="34" charset="0"/>
              </a:rPr>
              <a:t>D: </a:t>
            </a:r>
            <a:r>
              <a:rPr lang="de-DE" b="1" u="none" dirty="0" smtClean="0">
                <a:solidFill>
                  <a:schemeClr val="bg1"/>
                </a:solidFill>
                <a:latin typeface="Arial" pitchFamily="34" charset="0"/>
              </a:rPr>
              <a:t>Ca. 140,000</a:t>
            </a:r>
            <a:endParaRPr lang="de-DE" sz="1800" b="1" u="none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900063" y="5434013"/>
            <a:ext cx="158370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de-DE" b="1" u="none" dirty="0" smtClean="0">
                <a:solidFill>
                  <a:schemeClr val="bg1"/>
                </a:solidFill>
                <a:latin typeface="Arial" pitchFamily="34" charset="0"/>
              </a:rPr>
              <a:t>C: 14,000</a:t>
            </a:r>
            <a:endParaRPr lang="de-DE" sz="1800" b="1" u="none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59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8" grpId="0"/>
      <p:bldP spid="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"/>
          <p:cNvSpPr>
            <a:spLocks noChangeArrowheads="1"/>
          </p:cNvSpPr>
          <p:nvPr/>
        </p:nvSpPr>
        <p:spPr bwMode="auto">
          <a:xfrm>
            <a:off x="632119" y="3799314"/>
            <a:ext cx="436111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200" b="1" u="none" dirty="0" smtClean="0">
                <a:latin typeface="Calibri" pitchFamily="34" charset="0"/>
                <a:cs typeface="Times New Roman" pitchFamily="18" charset="0"/>
              </a:rPr>
              <a:t>The area </a:t>
            </a:r>
            <a:r>
              <a:rPr lang="en-US" sz="2200" b="1" u="none" dirty="0">
                <a:latin typeface="Calibri" pitchFamily="34" charset="0"/>
                <a:cs typeface="Times New Roman" pitchFamily="18" charset="0"/>
              </a:rPr>
              <a:t>near the </a:t>
            </a:r>
            <a:r>
              <a:rPr lang="en-US" sz="2200" b="1" u="none" dirty="0">
                <a:solidFill>
                  <a:srgbClr val="00B0F0"/>
                </a:solidFill>
                <a:latin typeface="Calibri" pitchFamily="34" charset="0"/>
                <a:cs typeface="Times New Roman" pitchFamily="18" charset="0"/>
              </a:rPr>
              <a:t>Jamestown </a:t>
            </a:r>
            <a:r>
              <a:rPr lang="en-US" sz="2200" b="1" u="none" dirty="0">
                <a:latin typeface="Calibri" pitchFamily="34" charset="0"/>
                <a:cs typeface="Times New Roman" pitchFamily="18" charset="0"/>
              </a:rPr>
              <a:t>settlement </a:t>
            </a:r>
            <a:r>
              <a:rPr lang="en-US" sz="2200" b="1" u="none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(</a:t>
            </a:r>
            <a:r>
              <a:rPr lang="en-US" sz="2200" b="1" u="none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Chesapeake Bay) </a:t>
            </a:r>
            <a:r>
              <a:rPr lang="en-US" sz="2200" b="1" u="none" dirty="0" smtClean="0">
                <a:latin typeface="Calibri" pitchFamily="34" charset="0"/>
                <a:cs typeface="Times New Roman" pitchFamily="18" charset="0"/>
              </a:rPr>
              <a:t>was </a:t>
            </a:r>
            <a:r>
              <a:rPr lang="en-US" sz="2200" b="1" u="none" dirty="0">
                <a:latin typeface="Calibri" pitchFamily="34" charset="0"/>
                <a:cs typeface="Times New Roman" pitchFamily="18" charset="0"/>
              </a:rPr>
              <a:t>inhabited by ca. </a:t>
            </a:r>
            <a:r>
              <a:rPr lang="en-US" sz="2200" b="1" u="none" dirty="0">
                <a:solidFill>
                  <a:srgbClr val="FFC000"/>
                </a:solidFill>
                <a:latin typeface="Calibri" pitchFamily="34" charset="0"/>
                <a:cs typeface="Times New Roman" pitchFamily="18" charset="0"/>
              </a:rPr>
              <a:t>14,000 natives</a:t>
            </a:r>
            <a:r>
              <a:rPr lang="en-US" sz="2200" b="1" u="none" dirty="0">
                <a:latin typeface="Calibri" pitchFamily="34" charset="0"/>
                <a:cs typeface="Times New Roman" pitchFamily="18" charset="0"/>
              </a:rPr>
              <a:t>. </a:t>
            </a:r>
            <a:r>
              <a:rPr lang="en-US" sz="2200" b="1" u="none" dirty="0" smtClean="0">
                <a:latin typeface="Calibri" pitchFamily="34" charset="0"/>
                <a:cs typeface="Times New Roman" pitchFamily="18" charset="0"/>
              </a:rPr>
              <a:t> </a:t>
            </a:r>
            <a:endParaRPr lang="en-US" sz="2200" b="1" u="none" dirty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41987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" y="169128"/>
            <a:ext cx="4036219" cy="327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12776"/>
            <a:ext cx="2694987" cy="3892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68746" y="5517232"/>
            <a:ext cx="806639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200" b="1" u="none" dirty="0" smtClean="0">
                <a:latin typeface="Calibri" pitchFamily="34" charset="0"/>
                <a:cs typeface="Times New Roman" pitchFamily="18" charset="0"/>
              </a:rPr>
              <a:t>This </a:t>
            </a:r>
            <a:r>
              <a:rPr lang="en-US" sz="2200" b="1" u="none" dirty="0">
                <a:latin typeface="Calibri" pitchFamily="34" charset="0"/>
                <a:cs typeface="Times New Roman" pitchFamily="18" charset="0"/>
              </a:rPr>
              <a:t>group of natives </a:t>
            </a:r>
            <a:r>
              <a:rPr lang="en-US" sz="2200" b="1" u="none" dirty="0" smtClean="0">
                <a:latin typeface="Calibri" pitchFamily="34" charset="0"/>
                <a:cs typeface="Times New Roman" pitchFamily="18" charset="0"/>
              </a:rPr>
              <a:t>was </a:t>
            </a:r>
            <a:r>
              <a:rPr lang="en-US" sz="2200" b="1" u="none" dirty="0">
                <a:latin typeface="Calibri" pitchFamily="34" charset="0"/>
                <a:cs typeface="Times New Roman" pitchFamily="18" charset="0"/>
              </a:rPr>
              <a:t>known as the “</a:t>
            </a:r>
            <a:r>
              <a:rPr lang="en-US" sz="2200" b="1" i="1" u="none" dirty="0">
                <a:solidFill>
                  <a:srgbClr val="66FF33"/>
                </a:solidFill>
                <a:latin typeface="Calibri" pitchFamily="34" charset="0"/>
                <a:cs typeface="Times New Roman" pitchFamily="18" charset="0"/>
              </a:rPr>
              <a:t>Powhatan</a:t>
            </a:r>
            <a:r>
              <a:rPr lang="en-US" sz="2200" b="1" u="none" dirty="0">
                <a:solidFill>
                  <a:srgbClr val="66FF33"/>
                </a:solidFill>
                <a:latin typeface="Calibri" pitchFamily="34" charset="0"/>
                <a:cs typeface="Times New Roman" pitchFamily="18" charset="0"/>
              </a:rPr>
              <a:t> Confederacy</a:t>
            </a:r>
            <a:r>
              <a:rPr lang="en-US" sz="2200" b="1" u="none" dirty="0">
                <a:latin typeface="Calibri" pitchFamily="34" charset="0"/>
                <a:cs typeface="Times New Roman" pitchFamily="18" charset="0"/>
              </a:rPr>
              <a:t>” named after their powerful chief. </a:t>
            </a:r>
          </a:p>
        </p:txBody>
      </p:sp>
    </p:spTree>
    <p:extLst>
      <p:ext uri="{BB962C8B-B14F-4D97-AF65-F5344CB8AC3E}">
        <p14:creationId xmlns:p14="http://schemas.microsoft.com/office/powerpoint/2010/main" val="283192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ChangeArrowheads="1"/>
          </p:cNvSpPr>
          <p:nvPr/>
        </p:nvSpPr>
        <p:spPr bwMode="auto">
          <a:xfrm>
            <a:off x="506413" y="706438"/>
            <a:ext cx="8280400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de-DE" sz="3600" b="1" u="none" dirty="0">
                <a:solidFill>
                  <a:srgbClr val="FF9900"/>
                </a:solidFill>
                <a:latin typeface="Arial" pitchFamily="34" charset="0"/>
              </a:rPr>
              <a:t>$ </a:t>
            </a:r>
            <a:r>
              <a:rPr lang="de-DE" sz="3600" b="1" u="none" dirty="0" smtClean="0">
                <a:solidFill>
                  <a:srgbClr val="FF9900"/>
                </a:solidFill>
                <a:latin typeface="Arial" pitchFamily="34" charset="0"/>
              </a:rPr>
              <a:t>300</a:t>
            </a:r>
            <a:endParaRPr lang="de-DE" sz="3200" b="1" u="none" dirty="0">
              <a:solidFill>
                <a:srgbClr val="FF9900"/>
              </a:solidFill>
              <a:latin typeface="Arial" pitchFamily="34" charset="0"/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428625" y="1993900"/>
            <a:ext cx="8001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de-DE" sz="2800" b="1" u="none" dirty="0">
                <a:solidFill>
                  <a:schemeClr val="bg1"/>
                </a:solidFill>
                <a:latin typeface="Arial" pitchFamily="34" charset="0"/>
              </a:rPr>
              <a:t>	</a:t>
            </a:r>
            <a:r>
              <a:rPr lang="de-DE" sz="2800" b="1" u="none" dirty="0" err="1" smtClean="0">
                <a:solidFill>
                  <a:schemeClr val="bg1"/>
                </a:solidFill>
                <a:latin typeface="Arial" pitchFamily="34" charset="0"/>
              </a:rPr>
              <a:t>Powhatan‘s</a:t>
            </a:r>
            <a:r>
              <a:rPr lang="de-DE" sz="2800" b="1" u="none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sz="2800" b="1" u="none" dirty="0" err="1">
                <a:solidFill>
                  <a:schemeClr val="bg1"/>
                </a:solidFill>
                <a:latin typeface="Arial" pitchFamily="34" charset="0"/>
              </a:rPr>
              <a:t>daughter</a:t>
            </a:r>
            <a:r>
              <a:rPr lang="de-DE" sz="2800" b="1" u="none" dirty="0">
                <a:solidFill>
                  <a:schemeClr val="bg1"/>
                </a:solidFill>
                <a:latin typeface="Arial" pitchFamily="34" charset="0"/>
              </a:rPr>
              <a:t>, </a:t>
            </a:r>
            <a:r>
              <a:rPr lang="de-DE" sz="2800" b="1" u="none" dirty="0" err="1">
                <a:solidFill>
                  <a:schemeClr val="bg1"/>
                </a:solidFill>
                <a:latin typeface="Arial" pitchFamily="34" charset="0"/>
              </a:rPr>
              <a:t>whose</a:t>
            </a:r>
            <a:r>
              <a:rPr lang="de-DE" sz="2800" b="1" u="none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sz="2800" b="1" u="none" dirty="0" err="1">
                <a:solidFill>
                  <a:schemeClr val="bg1"/>
                </a:solidFill>
                <a:latin typeface="Arial" pitchFamily="34" charset="0"/>
              </a:rPr>
              <a:t>tribal</a:t>
            </a:r>
            <a:r>
              <a:rPr lang="de-DE" sz="2800" b="1" u="none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sz="2800" b="1" u="none" dirty="0" err="1">
                <a:solidFill>
                  <a:schemeClr val="bg1"/>
                </a:solidFill>
                <a:latin typeface="Arial" pitchFamily="34" charset="0"/>
              </a:rPr>
              <a:t>name</a:t>
            </a:r>
            <a:r>
              <a:rPr lang="de-DE" sz="2800" b="1" u="none" dirty="0">
                <a:solidFill>
                  <a:schemeClr val="bg1"/>
                </a:solidFill>
                <a:latin typeface="Arial" pitchFamily="34" charset="0"/>
              </a:rPr>
              <a:t> was </a:t>
            </a:r>
            <a:r>
              <a:rPr lang="de-DE" sz="2800" b="1" u="none" dirty="0" err="1">
                <a:solidFill>
                  <a:schemeClr val="bg1"/>
                </a:solidFill>
                <a:latin typeface="Arial" pitchFamily="34" charset="0"/>
              </a:rPr>
              <a:t>Matoaka</a:t>
            </a:r>
            <a:r>
              <a:rPr lang="de-DE" sz="2800" b="1" u="none" dirty="0">
                <a:solidFill>
                  <a:schemeClr val="bg1"/>
                </a:solidFill>
                <a:latin typeface="Arial" pitchFamily="34" charset="0"/>
              </a:rPr>
              <a:t>, </a:t>
            </a:r>
            <a:r>
              <a:rPr lang="de-DE" sz="2800" b="1" u="none" dirty="0" err="1">
                <a:solidFill>
                  <a:schemeClr val="bg1"/>
                </a:solidFill>
                <a:latin typeface="Arial" pitchFamily="34" charset="0"/>
              </a:rPr>
              <a:t>became</a:t>
            </a:r>
            <a:r>
              <a:rPr lang="de-DE" sz="2800" b="1" u="none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sz="2800" b="1" u="none" dirty="0" err="1">
                <a:solidFill>
                  <a:schemeClr val="bg1"/>
                </a:solidFill>
                <a:latin typeface="Arial" pitchFamily="34" charset="0"/>
              </a:rPr>
              <a:t>famous</a:t>
            </a:r>
            <a:r>
              <a:rPr lang="de-DE" sz="2800" b="1" u="none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sz="2800" b="1" u="none" dirty="0" err="1">
                <a:solidFill>
                  <a:schemeClr val="bg1"/>
                </a:solidFill>
                <a:latin typeface="Arial" pitchFamily="34" charset="0"/>
              </a:rPr>
              <a:t>as</a:t>
            </a:r>
            <a:r>
              <a:rPr lang="de-DE" sz="2800" b="1" u="none" dirty="0">
                <a:solidFill>
                  <a:schemeClr val="bg1"/>
                </a:solidFill>
                <a:latin typeface="Arial" pitchFamily="34" charset="0"/>
              </a:rPr>
              <a:t> …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900113" y="3925888"/>
            <a:ext cx="266382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de-DE" b="1" u="none">
                <a:solidFill>
                  <a:schemeClr val="bg1"/>
                </a:solidFill>
                <a:latin typeface="Arial" pitchFamily="34" charset="0"/>
              </a:rPr>
              <a:t>A: Apanatschi</a:t>
            </a:r>
            <a:endParaRPr lang="de-DE" sz="1800" b="1" u="none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787900" y="3933825"/>
            <a:ext cx="3355975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de-DE" b="1" u="none">
                <a:solidFill>
                  <a:schemeClr val="bg1"/>
                </a:solidFill>
                <a:latin typeface="Arial" pitchFamily="34" charset="0"/>
              </a:rPr>
              <a:t>B: Pocahontas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85813" y="5445125"/>
            <a:ext cx="307181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de-DE" b="1" u="none">
                <a:solidFill>
                  <a:schemeClr val="bg1"/>
                </a:solidFill>
                <a:latin typeface="Arial" pitchFamily="34" charset="0"/>
              </a:rPr>
              <a:t>C: Nscho-tschi</a:t>
            </a:r>
            <a:endParaRPr lang="de-DE" sz="1800" b="1" u="none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787900" y="5445125"/>
            <a:ext cx="36004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de-DE" b="1" u="none">
                <a:solidFill>
                  <a:schemeClr val="bg1"/>
                </a:solidFill>
                <a:latin typeface="Arial" pitchFamily="34" charset="0"/>
              </a:rPr>
              <a:t>D: Klekih-Petra</a:t>
            </a:r>
            <a:endParaRPr lang="de-DE" sz="1800" b="1" u="none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59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4" grpId="1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 txBox="1">
            <a:spLocks noChangeArrowheads="1"/>
          </p:cNvSpPr>
          <p:nvPr/>
        </p:nvSpPr>
        <p:spPr>
          <a:xfrm>
            <a:off x="400050" y="285750"/>
            <a:ext cx="77724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b="1" u="none" kern="0" dirty="0">
                <a:solidFill>
                  <a:srgbClr val="FF00FF"/>
                </a:solidFill>
                <a:latin typeface="Calibri" pitchFamily="34" charset="0"/>
                <a:ea typeface="+mj-ea"/>
                <a:cs typeface="+mj-cs"/>
              </a:rPr>
              <a:t>‘Pocahontas’ </a:t>
            </a:r>
            <a:r>
              <a:rPr lang="en-US" sz="3600" b="1" u="none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itchFamily="34" charset="0"/>
                <a:ea typeface="+mj-ea"/>
                <a:cs typeface="+mj-cs"/>
              </a:rPr>
              <a:t>(c. 1595-1617)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547664" y="2420888"/>
            <a:ext cx="52863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defRPr/>
            </a:pPr>
            <a:r>
              <a:rPr lang="de-DE" b="1" u="none" dirty="0">
                <a:solidFill>
                  <a:schemeClr val="bg1"/>
                </a:solidFill>
                <a:latin typeface="Calibri" pitchFamily="34" charset="0"/>
              </a:rPr>
              <a:t>Pocahontas was </a:t>
            </a:r>
            <a:r>
              <a:rPr lang="de-DE" b="1" u="none" dirty="0" err="1">
                <a:solidFill>
                  <a:schemeClr val="bg1"/>
                </a:solidFill>
                <a:latin typeface="Calibri" pitchFamily="34" charset="0"/>
              </a:rPr>
              <a:t>Powhatan‘s</a:t>
            </a:r>
            <a:r>
              <a:rPr lang="de-DE" b="1" u="none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de-DE" b="1" u="none" dirty="0" err="1">
                <a:solidFill>
                  <a:schemeClr val="bg1"/>
                </a:solidFill>
                <a:latin typeface="Calibri" pitchFamily="34" charset="0"/>
              </a:rPr>
              <a:t>daughter</a:t>
            </a:r>
            <a:r>
              <a:rPr lang="de-DE" b="1" u="none" dirty="0">
                <a:solidFill>
                  <a:schemeClr val="bg1"/>
                </a:solidFill>
                <a:latin typeface="Calibri" pitchFamily="34" charset="0"/>
              </a:rPr>
              <a:t>. She </a:t>
            </a:r>
            <a:r>
              <a:rPr lang="de-DE" b="1" u="none" dirty="0" err="1">
                <a:solidFill>
                  <a:schemeClr val="bg1"/>
                </a:solidFill>
                <a:latin typeface="Calibri" pitchFamily="34" charset="0"/>
              </a:rPr>
              <a:t>assisted</a:t>
            </a:r>
            <a:r>
              <a:rPr lang="de-DE" b="1" u="none" dirty="0">
                <a:solidFill>
                  <a:schemeClr val="bg1"/>
                </a:solidFill>
                <a:latin typeface="Calibri" pitchFamily="34" charset="0"/>
              </a:rPr>
              <a:t> the </a:t>
            </a:r>
            <a:r>
              <a:rPr lang="de-DE" b="1" u="none" dirty="0" err="1">
                <a:solidFill>
                  <a:schemeClr val="bg1"/>
                </a:solidFill>
                <a:latin typeface="Calibri" pitchFamily="34" charset="0"/>
              </a:rPr>
              <a:t>colonists</a:t>
            </a:r>
            <a:r>
              <a:rPr lang="de-DE" b="1" u="none" dirty="0">
                <a:solidFill>
                  <a:schemeClr val="bg1"/>
                </a:solidFill>
                <a:latin typeface="Calibri" pitchFamily="34" charset="0"/>
              </a:rPr>
              <a:t> in </a:t>
            </a:r>
            <a:r>
              <a:rPr lang="de-DE" b="1" u="none" dirty="0" err="1">
                <a:solidFill>
                  <a:schemeClr val="bg1"/>
                </a:solidFill>
                <a:latin typeface="Calibri" pitchFamily="34" charset="0"/>
              </a:rPr>
              <a:t>Jamestown</a:t>
            </a:r>
            <a:r>
              <a:rPr lang="de-DE" b="1" u="none" dirty="0">
                <a:solidFill>
                  <a:schemeClr val="bg1"/>
                </a:solidFill>
                <a:latin typeface="Calibri" pitchFamily="34" charset="0"/>
              </a:rPr>
              <a:t>, Virginia, and </a:t>
            </a:r>
            <a:r>
              <a:rPr lang="de-DE" b="1" u="none" dirty="0" err="1">
                <a:solidFill>
                  <a:schemeClr val="bg1"/>
                </a:solidFill>
                <a:latin typeface="Calibri" pitchFamily="34" charset="0"/>
              </a:rPr>
              <a:t>allegedly</a:t>
            </a:r>
            <a:r>
              <a:rPr lang="de-DE" b="1" u="none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de-DE" b="1" u="none" dirty="0" err="1">
                <a:solidFill>
                  <a:schemeClr val="bg1"/>
                </a:solidFill>
                <a:latin typeface="Calibri" pitchFamily="34" charset="0"/>
              </a:rPr>
              <a:t>saved</a:t>
            </a:r>
            <a:r>
              <a:rPr lang="de-DE" b="1" u="none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de-DE" b="1" u="none" dirty="0" err="1">
                <a:solidFill>
                  <a:srgbClr val="FFC000"/>
                </a:solidFill>
                <a:latin typeface="Calibri" pitchFamily="34" charset="0"/>
              </a:rPr>
              <a:t>Captain</a:t>
            </a:r>
            <a:r>
              <a:rPr lang="de-DE" b="1" u="none" dirty="0">
                <a:solidFill>
                  <a:srgbClr val="FFC000"/>
                </a:solidFill>
                <a:latin typeface="Calibri" pitchFamily="34" charset="0"/>
              </a:rPr>
              <a:t> John </a:t>
            </a:r>
            <a:r>
              <a:rPr lang="de-DE" b="1" u="none" dirty="0" err="1">
                <a:solidFill>
                  <a:srgbClr val="FFC000"/>
                </a:solidFill>
                <a:latin typeface="Calibri" pitchFamily="34" charset="0"/>
              </a:rPr>
              <a:t>Smith</a:t>
            </a:r>
            <a:r>
              <a:rPr lang="de-DE" b="1" u="none" dirty="0" err="1">
                <a:solidFill>
                  <a:schemeClr val="bg1"/>
                </a:solidFill>
                <a:latin typeface="Calibri" pitchFamily="34" charset="0"/>
              </a:rPr>
              <a:t>‘s</a:t>
            </a:r>
            <a:r>
              <a:rPr lang="de-DE" b="1" u="none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de-DE" b="1" u="none" dirty="0" err="1">
                <a:solidFill>
                  <a:schemeClr val="bg1"/>
                </a:solidFill>
                <a:latin typeface="Calibri" pitchFamily="34" charset="0"/>
              </a:rPr>
              <a:t>life</a:t>
            </a:r>
            <a:r>
              <a:rPr lang="de-DE" b="1" u="none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de-DE" b="1" u="none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itchFamily="34" charset="0"/>
              </a:rPr>
              <a:t>(ca. 1607/08)</a:t>
            </a:r>
            <a:r>
              <a:rPr lang="de-DE" b="1" u="none" dirty="0">
                <a:solidFill>
                  <a:schemeClr val="bg1"/>
                </a:solidFill>
                <a:latin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71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785813"/>
            <a:ext cx="3214687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573712" y="1484784"/>
            <a:ext cx="3958728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defRPr/>
            </a:pPr>
            <a:r>
              <a:rPr lang="de-DE" b="1" u="none" dirty="0">
                <a:solidFill>
                  <a:schemeClr val="bg1"/>
                </a:solidFill>
                <a:latin typeface="Calibri" panose="020F0502020204030204" pitchFamily="34" charset="0"/>
              </a:rPr>
              <a:t>Pocahontas </a:t>
            </a:r>
            <a:r>
              <a:rPr lang="de-DE" b="1" u="none" dirty="0" err="1">
                <a:solidFill>
                  <a:schemeClr val="bg1"/>
                </a:solidFill>
                <a:latin typeface="Calibri" panose="020F0502020204030204" pitchFamily="34" charset="0"/>
              </a:rPr>
              <a:t>converted</a:t>
            </a:r>
            <a:r>
              <a:rPr lang="de-DE" b="1" u="none" dirty="0">
                <a:solidFill>
                  <a:schemeClr val="bg1"/>
                </a:solidFill>
                <a:latin typeface="Calibri" panose="020F0502020204030204" pitchFamily="34" charset="0"/>
              </a:rPr>
              <a:t> to </a:t>
            </a:r>
            <a:r>
              <a:rPr lang="de-DE" b="1" u="none" dirty="0" err="1">
                <a:solidFill>
                  <a:srgbClr val="FF9900"/>
                </a:solidFill>
                <a:latin typeface="Calibri" panose="020F0502020204030204" pitchFamily="34" charset="0"/>
              </a:rPr>
              <a:t>Christianity</a:t>
            </a:r>
            <a:r>
              <a:rPr lang="de-DE" b="1" u="none" dirty="0">
                <a:solidFill>
                  <a:schemeClr val="bg1"/>
                </a:solidFill>
                <a:latin typeface="Calibri" panose="020F0502020204030204" pitchFamily="34" charset="0"/>
              </a:rPr>
              <a:t> in 1614, </a:t>
            </a:r>
            <a:r>
              <a:rPr lang="de-DE" b="1" u="none" dirty="0" err="1">
                <a:solidFill>
                  <a:schemeClr val="bg1"/>
                </a:solidFill>
                <a:latin typeface="Calibri" panose="020F0502020204030204" pitchFamily="34" charset="0"/>
              </a:rPr>
              <a:t>assuming</a:t>
            </a:r>
            <a:r>
              <a:rPr lang="de-DE" b="1" u="none" dirty="0">
                <a:solidFill>
                  <a:schemeClr val="bg1"/>
                </a:solidFill>
                <a:latin typeface="Calibri" panose="020F0502020204030204" pitchFamily="34" charset="0"/>
              </a:rPr>
              <a:t> the </a:t>
            </a:r>
            <a:r>
              <a:rPr lang="de-DE" b="1" u="none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r>
              <a:rPr lang="de-DE" b="1" u="none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de-DE" b="1" u="none" dirty="0">
                <a:solidFill>
                  <a:srgbClr val="CCFF33"/>
                </a:solidFill>
                <a:latin typeface="Calibri" panose="020F0502020204030204" pitchFamily="34" charset="0"/>
              </a:rPr>
              <a:t>Rebecca</a:t>
            </a:r>
            <a:r>
              <a:rPr lang="de-DE" b="1" u="none" dirty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47108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3286125"/>
            <a:ext cx="220345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10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ChangeArrowheads="1"/>
          </p:cNvSpPr>
          <p:nvPr/>
        </p:nvSpPr>
        <p:spPr bwMode="auto">
          <a:xfrm>
            <a:off x="506413" y="706438"/>
            <a:ext cx="8280400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de-DE" sz="3600" b="1" u="none" dirty="0">
                <a:solidFill>
                  <a:srgbClr val="FF9900"/>
                </a:solidFill>
                <a:latin typeface="Arial" pitchFamily="34" charset="0"/>
              </a:rPr>
              <a:t>$ 5</a:t>
            </a:r>
            <a:r>
              <a:rPr lang="de-DE" sz="3600" b="1" u="none" dirty="0" smtClean="0">
                <a:solidFill>
                  <a:srgbClr val="FF9900"/>
                </a:solidFill>
                <a:latin typeface="Arial" pitchFamily="34" charset="0"/>
              </a:rPr>
              <a:t>00</a:t>
            </a:r>
            <a:endParaRPr lang="de-DE" sz="3200" b="1" u="none" dirty="0">
              <a:solidFill>
                <a:srgbClr val="FF9900"/>
              </a:solidFill>
              <a:latin typeface="Arial" pitchFamily="34" charset="0"/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428625" y="1993900"/>
            <a:ext cx="8001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800" b="1" u="none" dirty="0">
                <a:solidFill>
                  <a:schemeClr val="bg1"/>
                </a:solidFill>
                <a:latin typeface="Arial" pitchFamily="34" charset="0"/>
              </a:rPr>
              <a:t>	</a:t>
            </a:r>
            <a:r>
              <a:rPr lang="en-US" sz="2800" b="1" u="none" dirty="0" smtClean="0">
                <a:solidFill>
                  <a:schemeClr val="bg1"/>
                </a:solidFill>
                <a:latin typeface="Arial" pitchFamily="34" charset="0"/>
              </a:rPr>
              <a:t>Which town was the site of the first colony founded by the Pilgrims in 1620? </a:t>
            </a:r>
            <a:endParaRPr lang="en-US" sz="2800" b="1" u="none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900113" y="3925888"/>
            <a:ext cx="266382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de-DE" b="1" u="none" dirty="0">
                <a:solidFill>
                  <a:schemeClr val="bg1"/>
                </a:solidFill>
                <a:latin typeface="Arial" pitchFamily="34" charset="0"/>
              </a:rPr>
              <a:t>A: </a:t>
            </a:r>
            <a:r>
              <a:rPr lang="de-DE" b="1" u="none" dirty="0" smtClean="0">
                <a:solidFill>
                  <a:schemeClr val="bg1"/>
                </a:solidFill>
                <a:latin typeface="Arial" pitchFamily="34" charset="0"/>
              </a:rPr>
              <a:t>Buick</a:t>
            </a:r>
            <a:endParaRPr lang="de-DE" sz="1800" b="1" u="none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787900" y="3933825"/>
            <a:ext cx="3355975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de-DE" b="1" u="none" dirty="0">
                <a:solidFill>
                  <a:schemeClr val="bg1"/>
                </a:solidFill>
                <a:latin typeface="Arial" pitchFamily="34" charset="0"/>
              </a:rPr>
              <a:t>B: </a:t>
            </a:r>
            <a:r>
              <a:rPr lang="de-DE" b="1" u="none" dirty="0" smtClean="0">
                <a:solidFill>
                  <a:schemeClr val="bg1"/>
                </a:solidFill>
                <a:latin typeface="Arial" pitchFamily="34" charset="0"/>
              </a:rPr>
              <a:t>Dodge</a:t>
            </a:r>
            <a:endParaRPr lang="de-DE" b="1" u="none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85813" y="5445125"/>
            <a:ext cx="307181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de-DE" b="1" u="none" dirty="0">
                <a:solidFill>
                  <a:schemeClr val="bg1"/>
                </a:solidFill>
                <a:latin typeface="Arial" pitchFamily="34" charset="0"/>
              </a:rPr>
              <a:t>C: </a:t>
            </a:r>
            <a:r>
              <a:rPr lang="de-DE" b="1" u="none" dirty="0" smtClean="0">
                <a:solidFill>
                  <a:schemeClr val="bg1"/>
                </a:solidFill>
                <a:latin typeface="Arial" pitchFamily="34" charset="0"/>
              </a:rPr>
              <a:t>Lincoln</a:t>
            </a:r>
            <a:endParaRPr lang="de-DE" sz="1800" b="1" u="none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787900" y="5445125"/>
            <a:ext cx="36004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de-DE" b="1" u="none" dirty="0">
                <a:solidFill>
                  <a:schemeClr val="bg1"/>
                </a:solidFill>
                <a:latin typeface="Arial" pitchFamily="34" charset="0"/>
              </a:rPr>
              <a:t>D: </a:t>
            </a:r>
            <a:r>
              <a:rPr lang="de-DE" b="1" u="none" dirty="0" smtClean="0">
                <a:solidFill>
                  <a:schemeClr val="bg1"/>
                </a:solidFill>
                <a:latin typeface="Arial" pitchFamily="34" charset="0"/>
              </a:rPr>
              <a:t>Plymouth</a:t>
            </a:r>
            <a:endParaRPr lang="de-DE" sz="1800" b="1" u="none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65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 rot="909994">
            <a:off x="573460" y="2708920"/>
            <a:ext cx="8280401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de-DE" sz="7700" b="1" u="none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simov" pitchFamily="34" charset="0"/>
              </a:rPr>
              <a:t>Time Travel</a:t>
            </a:r>
            <a:endParaRPr lang="de-DE" sz="7700" b="1" u="none" dirty="0">
              <a:solidFill>
                <a:schemeClr val="accent1">
                  <a:lumMod val="40000"/>
                  <a:lumOff val="60000"/>
                </a:schemeClr>
              </a:solidFill>
              <a:latin typeface="Asimov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91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93" t="14700" r="28898" b="40783"/>
          <a:stretch/>
        </p:blipFill>
        <p:spPr bwMode="auto">
          <a:xfrm>
            <a:off x="4996297" y="1916832"/>
            <a:ext cx="3528392" cy="2876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4355976" y="5013176"/>
            <a:ext cx="48577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500" b="1" u="none" dirty="0" smtClean="0">
                <a:solidFill>
                  <a:schemeClr val="bg1"/>
                </a:solidFill>
                <a:latin typeface="Calibri" pitchFamily="34" charset="0"/>
              </a:rPr>
              <a:t>“Plymouth Colony” (1638)</a:t>
            </a:r>
          </a:p>
          <a:p>
            <a:pPr algn="ctr">
              <a:defRPr/>
            </a:pPr>
            <a:r>
              <a:rPr lang="en-US" sz="1500" b="1" u="none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alibri" pitchFamily="34" charset="0"/>
              </a:rPr>
              <a:t>by Dutch artist Adam </a:t>
            </a:r>
            <a:r>
              <a:rPr lang="en-US" sz="1500" b="1" u="none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Calibri" pitchFamily="34" charset="0"/>
              </a:rPr>
              <a:t>Willaerts</a:t>
            </a:r>
            <a:endParaRPr lang="en-US" sz="1500" b="1" u="none" dirty="0">
              <a:solidFill>
                <a:schemeClr val="bg2">
                  <a:lumMod val="40000"/>
                  <a:lumOff val="60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452814" y="582587"/>
            <a:ext cx="432048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en-US" sz="3400" b="1" i="1" u="none" dirty="0" smtClean="0">
                <a:solidFill>
                  <a:srgbClr val="33CCFF"/>
                </a:solidFill>
                <a:latin typeface="Calibri" pitchFamily="34" charset="0"/>
              </a:rPr>
              <a:t>The Pilgrims landing on Plymouth Rock</a:t>
            </a:r>
            <a:endParaRPr lang="en-US" sz="3400" b="1" i="1" u="none" dirty="0">
              <a:solidFill>
                <a:srgbClr val="33CCFF"/>
              </a:solidFill>
              <a:latin typeface="Calibri" pitchFamily="34" charset="0"/>
            </a:endParaRPr>
          </a:p>
        </p:txBody>
      </p:sp>
      <p:pic>
        <p:nvPicPr>
          <p:cNvPr id="1026" name="Picture 2" descr="http://www.heatonbrown.com/map-plymouthcolon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82587"/>
            <a:ext cx="3632001" cy="291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iblescripture.net/Ferris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84368"/>
            <a:ext cx="3639439" cy="242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184179" y="5899338"/>
            <a:ext cx="341215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500" b="1" u="none" dirty="0" smtClean="0">
                <a:solidFill>
                  <a:srgbClr val="FFC000"/>
                </a:solidFill>
                <a:latin typeface="Calibri" pitchFamily="34" charset="0"/>
              </a:rPr>
              <a:t>Plymouth = “America’s Hometown”</a:t>
            </a:r>
          </a:p>
          <a:p>
            <a:pPr>
              <a:defRPr/>
            </a:pPr>
            <a:r>
              <a:rPr lang="en-US" sz="1500" b="1" u="none" dirty="0" smtClean="0">
                <a:solidFill>
                  <a:schemeClr val="bg1"/>
                </a:solidFill>
                <a:latin typeface="Calibri" pitchFamily="34" charset="0"/>
              </a:rPr>
              <a:t>Oldest Municipality in New England </a:t>
            </a:r>
            <a:endParaRPr lang="en-US" sz="1500" b="1" u="none" dirty="0">
              <a:solidFill>
                <a:schemeClr val="bg2">
                  <a:lumMod val="40000"/>
                  <a:lumOff val="6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74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The First Thanksgiving cph.3g0496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48036"/>
            <a:ext cx="6083895" cy="387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475656" y="332656"/>
            <a:ext cx="6400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de-DE" sz="4000" b="1" u="none" dirty="0" err="1" smtClean="0">
                <a:solidFill>
                  <a:srgbClr val="FFFF00"/>
                </a:solidFill>
                <a:latin typeface="Calibri" pitchFamily="34" charset="0"/>
              </a:rPr>
              <a:t>Thanksgiving</a:t>
            </a:r>
            <a:endParaRPr lang="de-DE" sz="4000" b="1" u="none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2251125" y="5345113"/>
            <a:ext cx="485775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200" b="1" u="none" dirty="0" smtClean="0">
                <a:solidFill>
                  <a:schemeClr val="bg1"/>
                </a:solidFill>
                <a:latin typeface="Calibri" pitchFamily="34" charset="0"/>
              </a:rPr>
              <a:t>First </a:t>
            </a:r>
            <a:r>
              <a:rPr lang="de-DE" sz="2200" b="1" u="none" dirty="0" err="1" smtClean="0">
                <a:solidFill>
                  <a:schemeClr val="bg1"/>
                </a:solidFill>
                <a:latin typeface="Calibri" pitchFamily="34" charset="0"/>
              </a:rPr>
              <a:t>celebrated</a:t>
            </a:r>
            <a:r>
              <a:rPr lang="de-DE" sz="2200" b="1" u="none" dirty="0" smtClean="0">
                <a:solidFill>
                  <a:schemeClr val="bg1"/>
                </a:solidFill>
                <a:latin typeface="Calibri" pitchFamily="34" charset="0"/>
              </a:rPr>
              <a:t> in Plymouth in 1621 to </a:t>
            </a:r>
            <a:r>
              <a:rPr lang="de-DE" sz="2200" b="1" u="none" dirty="0" err="1" smtClean="0">
                <a:solidFill>
                  <a:schemeClr val="bg1"/>
                </a:solidFill>
                <a:latin typeface="Calibri" pitchFamily="34" charset="0"/>
              </a:rPr>
              <a:t>thank</a:t>
            </a:r>
            <a:r>
              <a:rPr lang="de-DE" sz="2200" b="1" u="none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de-DE" sz="2200" b="1" u="none" dirty="0" err="1" smtClean="0">
                <a:solidFill>
                  <a:schemeClr val="bg1"/>
                </a:solidFill>
                <a:latin typeface="Calibri" pitchFamily="34" charset="0"/>
              </a:rPr>
              <a:t>God</a:t>
            </a:r>
            <a:r>
              <a:rPr lang="de-DE" sz="2200" b="1" u="none" dirty="0" smtClean="0">
                <a:solidFill>
                  <a:schemeClr val="bg1"/>
                </a:solidFill>
                <a:latin typeface="Calibri" pitchFamily="34" charset="0"/>
              </a:rPr>
              <a:t> for a </a:t>
            </a:r>
            <a:r>
              <a:rPr lang="de-DE" sz="2200" b="1" u="none" dirty="0" err="1" smtClean="0">
                <a:solidFill>
                  <a:schemeClr val="bg1"/>
                </a:solidFill>
                <a:latin typeface="Calibri" pitchFamily="34" charset="0"/>
              </a:rPr>
              <a:t>good</a:t>
            </a:r>
            <a:r>
              <a:rPr lang="de-DE" sz="2200" b="1" u="none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de-DE" sz="2200" b="1" u="none" dirty="0" err="1" smtClean="0">
                <a:solidFill>
                  <a:schemeClr val="bg1"/>
                </a:solidFill>
                <a:latin typeface="Calibri" pitchFamily="34" charset="0"/>
              </a:rPr>
              <a:t>harvest</a:t>
            </a:r>
            <a:r>
              <a:rPr lang="de-DE" sz="2200" b="1" u="none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de-DE" sz="2200" b="1" u="none" dirty="0" smtClean="0">
              <a:solidFill>
                <a:schemeClr val="bg2">
                  <a:lumMod val="40000"/>
                  <a:lumOff val="60000"/>
                </a:schemeClr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de-DE" sz="2200" b="1" u="none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alibri" pitchFamily="34" charset="0"/>
              </a:rPr>
              <a:t>(in </a:t>
            </a:r>
            <a:r>
              <a:rPr lang="de-DE" sz="2200" b="1" u="none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Calibri" pitchFamily="34" charset="0"/>
              </a:rPr>
              <a:t>union</a:t>
            </a:r>
            <a:r>
              <a:rPr lang="de-DE" sz="2200" b="1" u="none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alibri" pitchFamily="34" charset="0"/>
              </a:rPr>
              <a:t> with Native Americans)</a:t>
            </a:r>
            <a:endParaRPr lang="de-DE" sz="2200" b="1" u="none" dirty="0">
              <a:solidFill>
                <a:schemeClr val="bg2">
                  <a:lumMod val="40000"/>
                  <a:lumOff val="6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435412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ChangeArrowheads="1"/>
          </p:cNvSpPr>
          <p:nvPr/>
        </p:nvSpPr>
        <p:spPr bwMode="auto">
          <a:xfrm>
            <a:off x="4229" y="419100"/>
            <a:ext cx="8902181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Calibri" pitchFamily="34" charset="0"/>
              </a:rPr>
              <a:t>HS Brandt 32 111 Puritan America?</a:t>
            </a:r>
            <a:br>
              <a:rPr lang="en-US" sz="2800" b="1" dirty="0" smtClean="0">
                <a:solidFill>
                  <a:schemeClr val="tx2"/>
                </a:solidFill>
                <a:latin typeface="Calibri" pitchFamily="34" charset="0"/>
              </a:rPr>
            </a:br>
            <a:r>
              <a:rPr lang="en-US" sz="1000" b="1" dirty="0" smtClean="0">
                <a:solidFill>
                  <a:schemeClr val="tx2"/>
                </a:solidFill>
                <a:latin typeface="Calibri" pitchFamily="34" charset="0"/>
              </a:rPr>
              <a:t> </a:t>
            </a:r>
            <a:br>
              <a:rPr lang="en-US" sz="1000" b="1" dirty="0" smtClean="0">
                <a:solidFill>
                  <a:schemeClr val="tx2"/>
                </a:solidFill>
                <a:latin typeface="Calibri" pitchFamily="34" charset="0"/>
              </a:rPr>
            </a:br>
            <a:r>
              <a:rPr lang="en-US" sz="2800" b="1" dirty="0" smtClean="0">
                <a:solidFill>
                  <a:schemeClr val="tx2"/>
                </a:solidFill>
                <a:latin typeface="Calibri" pitchFamily="34" charset="0"/>
              </a:rPr>
              <a:t>Religious Fundamentalism, Bible Politics, </a:t>
            </a:r>
            <a:br>
              <a:rPr lang="en-US" sz="2800" b="1" dirty="0" smtClean="0">
                <a:solidFill>
                  <a:schemeClr val="tx2"/>
                </a:solidFill>
                <a:latin typeface="Calibri" pitchFamily="34" charset="0"/>
              </a:rPr>
            </a:br>
            <a:r>
              <a:rPr lang="en-US" sz="2800" b="1" dirty="0" smtClean="0">
                <a:solidFill>
                  <a:schemeClr val="tx2"/>
                </a:solidFill>
                <a:latin typeface="Calibri" pitchFamily="34" charset="0"/>
              </a:rPr>
              <a:t>and the Rhetoric of Redemption — 17</a:t>
            </a:r>
            <a:r>
              <a:rPr lang="en-US" sz="2800" b="1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n-US" sz="2800" b="1" dirty="0" smtClean="0">
                <a:solidFill>
                  <a:schemeClr val="tx2"/>
                </a:solidFill>
                <a:latin typeface="Calibri" pitchFamily="34" charset="0"/>
              </a:rPr>
              <a:t> Century to Present</a:t>
            </a:r>
            <a:endParaRPr lang="en-US" sz="28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9459" name="Rectangle 8"/>
          <p:cNvSpPr>
            <a:spLocks noChangeArrowheads="1"/>
          </p:cNvSpPr>
          <p:nvPr/>
        </p:nvSpPr>
        <p:spPr bwMode="auto">
          <a:xfrm>
            <a:off x="1627188" y="1570038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00200" y="188640"/>
            <a:ext cx="6400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en-US" sz="4000" b="1" i="1" u="none" dirty="0" smtClean="0">
                <a:solidFill>
                  <a:schemeClr val="bg1"/>
                </a:solidFill>
                <a:latin typeface="Calibri" pitchFamily="34" charset="0"/>
              </a:rPr>
              <a:t>Religion</a:t>
            </a:r>
            <a:endParaRPr lang="en-US" sz="4000" b="1" i="1" u="none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38895" y="2709664"/>
            <a:ext cx="763284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en-US" sz="2800" b="1" u="none" dirty="0" smtClean="0">
                <a:solidFill>
                  <a:schemeClr val="bg1"/>
                </a:solidFill>
                <a:latin typeface="Calibri" pitchFamily="34" charset="0"/>
              </a:rPr>
              <a:t>“</a:t>
            </a:r>
            <a:r>
              <a:rPr lang="en-US" sz="2800" b="1" u="none" dirty="0" smtClean="0">
                <a:solidFill>
                  <a:srgbClr val="66FF33"/>
                </a:solidFill>
                <a:latin typeface="Calibri" pitchFamily="34" charset="0"/>
              </a:rPr>
              <a:t>Men are saved </a:t>
            </a:r>
            <a:r>
              <a:rPr lang="en-US" sz="2800" b="1" u="none" dirty="0" smtClean="0">
                <a:solidFill>
                  <a:schemeClr val="bg1"/>
                </a:solidFill>
                <a:latin typeface="Calibri" pitchFamily="34" charset="0"/>
              </a:rPr>
              <a:t>by their </a:t>
            </a:r>
            <a:r>
              <a:rPr lang="en-US" sz="2800" b="1" u="none" dirty="0" smtClean="0">
                <a:solidFill>
                  <a:srgbClr val="FFC000"/>
                </a:solidFill>
                <a:latin typeface="Calibri" pitchFamily="34" charset="0"/>
              </a:rPr>
              <a:t>faith</a:t>
            </a:r>
            <a:r>
              <a:rPr lang="en-US" sz="2800" b="1" u="none" dirty="0" smtClean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en-US" sz="2800" b="1" i="1" u="none" dirty="0" smtClean="0">
                <a:solidFill>
                  <a:schemeClr val="bg1"/>
                </a:solidFill>
                <a:latin typeface="Calibri" pitchFamily="34" charset="0"/>
              </a:rPr>
              <a:t>not by their deeds</a:t>
            </a:r>
            <a:r>
              <a:rPr lang="en-US" sz="2800" b="1" u="none" dirty="0" smtClean="0">
                <a:solidFill>
                  <a:schemeClr val="bg1"/>
                </a:solidFill>
                <a:latin typeface="Calibri" pitchFamily="34" charset="0"/>
              </a:rPr>
              <a:t>.” </a:t>
            </a:r>
            <a:r>
              <a:rPr lang="en-US" sz="2800" u="none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800" u="none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alibri" pitchFamily="34" charset="0"/>
              </a:rPr>
              <a:t>(Miller &amp; Johnson, </a:t>
            </a:r>
            <a:r>
              <a:rPr lang="en-US" sz="2800" i="1" u="none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alibri" pitchFamily="34" charset="0"/>
              </a:rPr>
              <a:t>The Puritans</a:t>
            </a:r>
            <a:r>
              <a:rPr lang="en-US" sz="2800" u="none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alibri" pitchFamily="34" charset="0"/>
              </a:rPr>
              <a:t>, p. 10)</a:t>
            </a:r>
            <a:endParaRPr lang="en-US" sz="2800" b="1" i="1" u="none" dirty="0">
              <a:solidFill>
                <a:schemeClr val="bg2">
                  <a:lumMod val="40000"/>
                  <a:lumOff val="60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539552" y="5081736"/>
            <a:ext cx="769197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en-US" sz="2800" b="1" u="none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Asceticism</a:t>
            </a:r>
            <a:r>
              <a:rPr lang="en-US" sz="2800" b="1" i="1" u="none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200" b="1" u="none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libri" pitchFamily="34" charset="0"/>
              </a:rPr>
              <a:t>(Faith was held above all other things, worldly pleasures were condemned.)</a:t>
            </a:r>
            <a:endParaRPr lang="en-US" sz="2200" b="1" u="none" dirty="0">
              <a:solidFill>
                <a:schemeClr val="bg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14" y="359667"/>
            <a:ext cx="2650747" cy="1922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899592" y="3861792"/>
            <a:ext cx="703051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en-US" sz="2800" b="1" u="none" dirty="0">
                <a:solidFill>
                  <a:schemeClr val="bg1"/>
                </a:solidFill>
                <a:latin typeface="Calibri" pitchFamily="34" charset="0"/>
              </a:rPr>
              <a:t>C</a:t>
            </a:r>
            <a:r>
              <a:rPr lang="en-US" sz="2800" b="1" u="none" dirty="0" smtClean="0">
                <a:solidFill>
                  <a:schemeClr val="bg1"/>
                </a:solidFill>
                <a:latin typeface="Calibri" pitchFamily="34" charset="0"/>
              </a:rPr>
              <a:t>olonists were </a:t>
            </a:r>
            <a:r>
              <a:rPr lang="en-US" sz="2800" b="1" u="none" dirty="0" smtClean="0">
                <a:solidFill>
                  <a:srgbClr val="FF33CC"/>
                </a:solidFill>
                <a:latin typeface="Calibri" pitchFamily="34" charset="0"/>
              </a:rPr>
              <a:t>required by law </a:t>
            </a:r>
            <a:r>
              <a:rPr lang="en-US" sz="2800" b="1" u="none" dirty="0" smtClean="0">
                <a:solidFill>
                  <a:schemeClr val="bg1"/>
                </a:solidFill>
                <a:latin typeface="Calibri" pitchFamily="34" charset="0"/>
              </a:rPr>
              <a:t>to attend </a:t>
            </a:r>
            <a:r>
              <a:rPr lang="en-US" sz="2800" b="1" u="none" dirty="0" smtClean="0">
                <a:solidFill>
                  <a:srgbClr val="33CCFF"/>
                </a:solidFill>
                <a:latin typeface="Calibri" pitchFamily="34" charset="0"/>
              </a:rPr>
              <a:t>two divine services every Sunday</a:t>
            </a:r>
            <a:r>
              <a:rPr lang="en-US" sz="2800" b="1" u="none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  <a:endParaRPr lang="en-US" sz="2800" b="1" u="none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74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87624" y="332656"/>
            <a:ext cx="6740574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600" b="1" u="none" kern="0" dirty="0">
                <a:solidFill>
                  <a:srgbClr val="FFC000"/>
                </a:solidFill>
                <a:latin typeface="Calibri" pitchFamily="34" charset="0"/>
                <a:ea typeface="+mj-ea"/>
              </a:rPr>
              <a:t>Three important religious </a:t>
            </a:r>
            <a:r>
              <a:rPr lang="en-US" sz="3600" b="1" u="none" kern="0" dirty="0" smtClean="0">
                <a:solidFill>
                  <a:srgbClr val="FFC000"/>
                </a:solidFill>
                <a:latin typeface="Calibri" pitchFamily="34" charset="0"/>
                <a:ea typeface="+mj-ea"/>
              </a:rPr>
              <a:t>groups in New England </a:t>
            </a:r>
            <a:endParaRPr lang="en-US" sz="3600" b="1" u="none" kern="0" dirty="0">
              <a:solidFill>
                <a:srgbClr val="FFC000"/>
              </a:solidFill>
              <a:latin typeface="Calibri" pitchFamily="34" charset="0"/>
              <a:ea typeface="+mj-ea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357813" y="1571625"/>
            <a:ext cx="3786187" cy="149733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000" b="1" kern="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rPr>
              <a:t>Presbyterians</a:t>
            </a:r>
            <a:r>
              <a:rPr lang="en-US" sz="2000" u="none" kern="0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 u="none" kern="0" dirty="0">
                <a:solidFill>
                  <a:schemeClr val="bg1"/>
                </a:solidFill>
                <a:latin typeface="Calibri" pitchFamily="34" charset="0"/>
              </a:rPr>
              <a:t>	- 	</a:t>
            </a:r>
            <a:r>
              <a:rPr lang="en-US" sz="1800" u="none" kern="0" dirty="0" smtClean="0">
                <a:solidFill>
                  <a:schemeClr val="bg1"/>
                </a:solidFill>
                <a:latin typeface="Calibri" pitchFamily="34" charset="0"/>
              </a:rPr>
              <a:t>Origins in Scotland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 u="none" kern="0" dirty="0" smtClean="0">
                <a:solidFill>
                  <a:schemeClr val="bg1"/>
                </a:solidFill>
                <a:latin typeface="Calibri" pitchFamily="34" charset="0"/>
              </a:rPr>
              <a:t>	-	Government of ‘Elders’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 u="none" kern="0" dirty="0" smtClean="0">
                <a:solidFill>
                  <a:schemeClr val="bg1"/>
                </a:solidFill>
                <a:latin typeface="Calibri" pitchFamily="34" charset="0"/>
              </a:rPr>
              <a:t>	-	Calvinist theology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 u="none" kern="0" dirty="0" smtClean="0">
                <a:solidFill>
                  <a:schemeClr val="bg1"/>
                </a:solidFill>
                <a:latin typeface="Calibri" pitchFamily="34" charset="0"/>
              </a:rPr>
              <a:t>	-	Emphasis on education and 	life-long learning</a:t>
            </a:r>
            <a:endParaRPr lang="en-US" sz="1800" u="none" kern="0" dirty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 u="none" kern="0" dirty="0">
                <a:solidFill>
                  <a:schemeClr val="bg1"/>
                </a:solidFill>
                <a:latin typeface="Calibri" pitchFamily="34" charset="0"/>
              </a:rPr>
              <a:t>	-	</a:t>
            </a:r>
            <a:r>
              <a:rPr lang="en-US" sz="1800" u="none" kern="0" dirty="0" smtClean="0">
                <a:solidFill>
                  <a:schemeClr val="bg1"/>
                </a:solidFill>
                <a:latin typeface="Calibri" pitchFamily="34" charset="0"/>
              </a:rPr>
              <a:t>Authority </a:t>
            </a:r>
            <a:r>
              <a:rPr lang="en-US" sz="1800" u="none" kern="0" dirty="0">
                <a:solidFill>
                  <a:schemeClr val="bg1"/>
                </a:solidFill>
                <a:latin typeface="Calibri" pitchFamily="34" charset="0"/>
              </a:rPr>
              <a:t>of the Scripture </a:t>
            </a:r>
            <a:endParaRPr lang="en-US" sz="2000" u="none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" y="1571625"/>
            <a:ext cx="41195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>
                <a:solidFill>
                  <a:srgbClr val="92D050"/>
                </a:solidFill>
                <a:latin typeface="Calibri" pitchFamily="34" charset="0"/>
              </a:rPr>
              <a:t>Pilgrims</a:t>
            </a:r>
            <a:endParaRPr lang="en-US" sz="2000" u="none" dirty="0">
              <a:solidFill>
                <a:srgbClr val="92D050"/>
              </a:solidFill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-"/>
              <a:defRPr/>
            </a:pPr>
            <a:r>
              <a:rPr lang="en-US" sz="1800" u="none" dirty="0">
                <a:solidFill>
                  <a:schemeClr val="bg1"/>
                </a:solidFill>
                <a:latin typeface="Calibri" pitchFamily="34" charset="0"/>
              </a:rPr>
              <a:t>F</a:t>
            </a:r>
            <a:r>
              <a:rPr lang="en-US" sz="1800" u="none" dirty="0" smtClean="0">
                <a:solidFill>
                  <a:schemeClr val="bg1"/>
                </a:solidFill>
                <a:latin typeface="Calibri" pitchFamily="34" charset="0"/>
              </a:rPr>
              <a:t>ounded </a:t>
            </a:r>
            <a:r>
              <a:rPr lang="en-US" sz="1800" u="none" dirty="0">
                <a:solidFill>
                  <a:schemeClr val="bg1"/>
                </a:solidFill>
                <a:latin typeface="Calibri" pitchFamily="34" charset="0"/>
              </a:rPr>
              <a:t>the Plymouth </a:t>
            </a:r>
            <a:r>
              <a:rPr lang="en-US" sz="1800" u="none" dirty="0" smtClean="0">
                <a:solidFill>
                  <a:schemeClr val="bg1"/>
                </a:solidFill>
                <a:latin typeface="Calibri" pitchFamily="34" charset="0"/>
              </a:rPr>
              <a:t>colony in 1620 </a:t>
            </a:r>
            <a:r>
              <a:rPr lang="en-US" sz="1800" u="none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itchFamily="34" charset="0"/>
              </a:rPr>
              <a:t>(Massachusetts)</a:t>
            </a:r>
            <a:r>
              <a:rPr lang="en-US" sz="1800" u="none" dirty="0">
                <a:solidFill>
                  <a:schemeClr val="bg1"/>
                </a:solidFill>
                <a:latin typeface="Calibri" pitchFamily="34" charset="0"/>
              </a:rPr>
              <a:t>	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 u="none" dirty="0">
                <a:solidFill>
                  <a:schemeClr val="bg1"/>
                </a:solidFill>
                <a:latin typeface="Calibri" pitchFamily="34" charset="0"/>
              </a:rPr>
              <a:t>- 	</a:t>
            </a:r>
            <a:r>
              <a:rPr lang="en-US" sz="1800" u="none" dirty="0" smtClean="0">
                <a:solidFill>
                  <a:schemeClr val="bg1"/>
                </a:solidFill>
                <a:latin typeface="Calibri" pitchFamily="34" charset="0"/>
              </a:rPr>
              <a:t>Saw </a:t>
            </a:r>
            <a:r>
              <a:rPr lang="en-US" sz="1800" u="none" dirty="0">
                <a:solidFill>
                  <a:schemeClr val="bg1"/>
                </a:solidFill>
                <a:latin typeface="Calibri" pitchFamily="34" charset="0"/>
              </a:rPr>
              <a:t>the Church of England as impure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 u="none" dirty="0">
                <a:solidFill>
                  <a:schemeClr val="bg1"/>
                </a:solidFill>
                <a:latin typeface="Calibri" pitchFamily="34" charset="0"/>
              </a:rPr>
              <a:t>-	</a:t>
            </a:r>
            <a:r>
              <a:rPr lang="en-US" sz="1800" u="none" dirty="0" smtClean="0">
                <a:solidFill>
                  <a:schemeClr val="bg1"/>
                </a:solidFill>
                <a:latin typeface="Calibri" pitchFamily="34" charset="0"/>
              </a:rPr>
              <a:t>Strongly </a:t>
            </a:r>
            <a:r>
              <a:rPr lang="en-US" sz="1800" u="none" dirty="0">
                <a:solidFill>
                  <a:schemeClr val="bg1"/>
                </a:solidFill>
                <a:latin typeface="Calibri" pitchFamily="34" charset="0"/>
              </a:rPr>
              <a:t>separatist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 u="none" dirty="0">
                <a:solidFill>
                  <a:schemeClr val="bg1"/>
                </a:solidFill>
                <a:latin typeface="Calibri" pitchFamily="34" charset="0"/>
              </a:rPr>
              <a:t>-	</a:t>
            </a:r>
            <a:r>
              <a:rPr lang="en-US" sz="1800" u="none" dirty="0" smtClean="0">
                <a:solidFill>
                  <a:schemeClr val="bg1"/>
                </a:solidFill>
                <a:latin typeface="Calibri" pitchFamily="34" charset="0"/>
              </a:rPr>
              <a:t>Independence </a:t>
            </a:r>
            <a:r>
              <a:rPr lang="en-US" sz="1800" u="none" dirty="0">
                <a:solidFill>
                  <a:schemeClr val="bg1"/>
                </a:solidFill>
                <a:latin typeface="Calibri" pitchFamily="34" charset="0"/>
              </a:rPr>
              <a:t>of local churches</a:t>
            </a:r>
            <a:endParaRPr lang="en-US" sz="2000" u="none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643438" y="4071938"/>
            <a:ext cx="424904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>
                <a:solidFill>
                  <a:srgbClr val="FFFF00"/>
                </a:solidFill>
                <a:latin typeface="Calibri" pitchFamily="34" charset="0"/>
              </a:rPr>
              <a:t>Puritans</a:t>
            </a:r>
            <a:r>
              <a:rPr lang="en-US" sz="2000" u="none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 u="none" dirty="0">
                <a:solidFill>
                  <a:schemeClr val="bg1"/>
                </a:solidFill>
                <a:latin typeface="Calibri" pitchFamily="34" charset="0"/>
              </a:rPr>
              <a:t>	- </a:t>
            </a:r>
            <a:r>
              <a:rPr lang="en-US" sz="1800" u="none" dirty="0" smtClean="0">
                <a:solidFill>
                  <a:schemeClr val="bg1"/>
                </a:solidFill>
                <a:latin typeface="Calibri" pitchFamily="34" charset="0"/>
              </a:rPr>
              <a:t> Settled </a:t>
            </a:r>
            <a:r>
              <a:rPr lang="en-US" sz="1800" u="none" dirty="0">
                <a:solidFill>
                  <a:schemeClr val="bg1"/>
                </a:solidFill>
                <a:latin typeface="Calibri" pitchFamily="34" charset="0"/>
              </a:rPr>
              <a:t>in Virginia and Massachusetts Bay, predominant group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 u="none" dirty="0">
                <a:solidFill>
                  <a:schemeClr val="bg1"/>
                </a:solidFill>
                <a:latin typeface="Calibri" pitchFamily="34" charset="0"/>
              </a:rPr>
              <a:t>	</a:t>
            </a:r>
            <a:r>
              <a:rPr lang="en-US" sz="1800" u="none" dirty="0" smtClean="0">
                <a:solidFill>
                  <a:schemeClr val="bg1"/>
                </a:solidFill>
                <a:latin typeface="Calibri" pitchFamily="34" charset="0"/>
              </a:rPr>
              <a:t>- Developed </a:t>
            </a:r>
            <a:r>
              <a:rPr lang="en-US" sz="1800" u="none" dirty="0">
                <a:solidFill>
                  <a:schemeClr val="bg1"/>
                </a:solidFill>
                <a:latin typeface="Calibri" pitchFamily="34" charset="0"/>
              </a:rPr>
              <a:t>a “church-centered” society in the New England colonies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u="none" dirty="0">
                <a:solidFill>
                  <a:schemeClr val="bg1"/>
                </a:solidFill>
                <a:latin typeface="Calibri" pitchFamily="34" charset="0"/>
              </a:rPr>
              <a:t>	</a:t>
            </a:r>
            <a:r>
              <a:rPr lang="en-US" sz="1800" u="none" dirty="0" smtClean="0">
                <a:solidFill>
                  <a:schemeClr val="bg1"/>
                </a:solidFill>
                <a:latin typeface="Calibri" pitchFamily="34" charset="0"/>
              </a:rPr>
              <a:t>- </a:t>
            </a:r>
            <a:r>
              <a:rPr lang="en-US" sz="1800" u="none" dirty="0" smtClean="0">
                <a:latin typeface="Calibri" pitchFamily="34" charset="0"/>
              </a:rPr>
              <a:t>“</a:t>
            </a:r>
            <a:r>
              <a:rPr lang="en-US" sz="1800" u="none" dirty="0">
                <a:solidFill>
                  <a:schemeClr val="bg1"/>
                </a:solidFill>
                <a:latin typeface="Calibri" pitchFamily="34" charset="0"/>
              </a:rPr>
              <a:t>Only the </a:t>
            </a:r>
            <a:r>
              <a:rPr lang="en-US" sz="1800" u="none" dirty="0">
                <a:latin typeface="Calibri" pitchFamily="34" charset="0"/>
              </a:rPr>
              <a:t>‘</a:t>
            </a:r>
            <a:r>
              <a:rPr lang="en-US" sz="1800" u="none" dirty="0">
                <a:solidFill>
                  <a:schemeClr val="bg1"/>
                </a:solidFill>
                <a:latin typeface="Calibri" pitchFamily="34" charset="0"/>
              </a:rPr>
              <a:t>truly elect</a:t>
            </a:r>
            <a:r>
              <a:rPr lang="en-US" sz="1800" u="none" dirty="0">
                <a:latin typeface="Calibri" pitchFamily="34" charset="0"/>
              </a:rPr>
              <a:t>’</a:t>
            </a:r>
            <a:r>
              <a:rPr lang="en-US" sz="1800" u="none" dirty="0">
                <a:solidFill>
                  <a:schemeClr val="bg1"/>
                </a:solidFill>
                <a:latin typeface="Calibri" pitchFamily="34" charset="0"/>
              </a:rPr>
              <a:t> should be admitted to church membership</a:t>
            </a:r>
            <a:r>
              <a:rPr lang="en-US" sz="1800" u="none" dirty="0" smtClean="0">
                <a:latin typeface="Calibri" pitchFamily="34" charset="0"/>
              </a:rPr>
              <a:t>.” </a:t>
            </a:r>
            <a:r>
              <a:rPr lang="en-US" sz="1800" u="none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libri" pitchFamily="34" charset="0"/>
              </a:rPr>
              <a:t>(“Grace of God”) </a:t>
            </a:r>
            <a:endParaRPr lang="en-US" sz="1800" u="none" dirty="0">
              <a:solidFill>
                <a:schemeClr val="bg2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US" sz="2000" u="none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7" t="3239" r="5057" b="4318"/>
          <a:stretch>
            <a:fillRect/>
          </a:stretch>
        </p:blipFill>
        <p:spPr bwMode="auto">
          <a:xfrm>
            <a:off x="4357688" y="2143125"/>
            <a:ext cx="1344612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643313"/>
            <a:ext cx="2633663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4929188"/>
            <a:ext cx="2589212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884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  <p:bldP spid="5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"/>
            <a:ext cx="9144000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14375" y="2857500"/>
            <a:ext cx="77724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GB" sz="4400" b="1" u="none" kern="0" dirty="0">
                <a:solidFill>
                  <a:schemeClr val="bg1"/>
                </a:solidFill>
                <a:latin typeface="Lucida Calligraphy" panose="03010101010101010101" pitchFamily="66" charset="0"/>
                <a:ea typeface="+mj-ea"/>
                <a:cs typeface="+mj-cs"/>
              </a:rPr>
              <a:t>Puritanism</a:t>
            </a:r>
            <a:endParaRPr lang="de-DE" sz="4400" b="1" u="none" kern="0" dirty="0">
              <a:solidFill>
                <a:schemeClr val="bg1"/>
              </a:solidFill>
              <a:latin typeface="Lucida Calligraphy" panose="03010101010101010101" pitchFamily="66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38175" y="4191000"/>
            <a:ext cx="7772400" cy="6858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de-DE" sz="2200" b="1" u="none" kern="0" dirty="0">
                <a:solidFill>
                  <a:schemeClr val="bg1"/>
                </a:solidFill>
                <a:latin typeface="Calibri" panose="020F0502020204030204" pitchFamily="34" charset="0"/>
                <a:cs typeface="+mn-cs"/>
              </a:rPr>
              <a:t>-	</a:t>
            </a:r>
            <a:r>
              <a:rPr lang="de-DE" sz="2200" b="1" u="none" kern="0" dirty="0" err="1">
                <a:solidFill>
                  <a:schemeClr val="bg1"/>
                </a:solidFill>
                <a:latin typeface="Calibri" panose="020F0502020204030204" pitchFamily="34" charset="0"/>
                <a:cs typeface="+mn-cs"/>
              </a:rPr>
              <a:t>R</a:t>
            </a:r>
            <a:r>
              <a:rPr lang="de-DE" sz="2200" b="1" u="none" kern="0" dirty="0" err="1" smtClean="0">
                <a:solidFill>
                  <a:schemeClr val="bg1"/>
                </a:solidFill>
                <a:latin typeface="Calibri" panose="020F0502020204030204" pitchFamily="34" charset="0"/>
                <a:cs typeface="+mn-cs"/>
              </a:rPr>
              <a:t>eligious</a:t>
            </a:r>
            <a:r>
              <a:rPr lang="de-DE" sz="2200" b="1" u="none" kern="0" dirty="0" smtClean="0">
                <a:solidFill>
                  <a:schemeClr val="bg1"/>
                </a:solidFill>
                <a:latin typeface="Calibri" panose="020F0502020204030204" pitchFamily="34" charset="0"/>
                <a:cs typeface="+mn-cs"/>
              </a:rPr>
              <a:t> </a:t>
            </a:r>
            <a:r>
              <a:rPr lang="de-DE" sz="2200" b="1" u="none" kern="0" dirty="0" err="1">
                <a:solidFill>
                  <a:srgbClr val="66FF33"/>
                </a:solidFill>
                <a:latin typeface="Calibri" panose="020F0502020204030204" pitchFamily="34" charset="0"/>
                <a:cs typeface="+mn-cs"/>
              </a:rPr>
              <a:t>reform</a:t>
            </a:r>
            <a:r>
              <a:rPr lang="de-DE" sz="2200" b="1" u="none" kern="0" dirty="0">
                <a:solidFill>
                  <a:srgbClr val="66FF33"/>
                </a:solidFill>
                <a:latin typeface="Calibri" panose="020F0502020204030204" pitchFamily="34" charset="0"/>
                <a:cs typeface="+mn-cs"/>
              </a:rPr>
              <a:t> </a:t>
            </a:r>
            <a:r>
              <a:rPr lang="de-DE" sz="2200" b="1" u="none" kern="0" dirty="0" err="1">
                <a:solidFill>
                  <a:srgbClr val="66FF33"/>
                </a:solidFill>
                <a:latin typeface="Calibri" panose="020F0502020204030204" pitchFamily="34" charset="0"/>
                <a:cs typeface="+mn-cs"/>
              </a:rPr>
              <a:t>movement</a:t>
            </a:r>
            <a:r>
              <a:rPr lang="de-DE" sz="2200" b="1" u="none" kern="0" dirty="0">
                <a:solidFill>
                  <a:srgbClr val="66FF33"/>
                </a:solidFill>
                <a:latin typeface="Calibri" panose="020F0502020204030204" pitchFamily="34" charset="0"/>
                <a:cs typeface="+mn-cs"/>
              </a:rPr>
              <a:t> </a:t>
            </a:r>
            <a:r>
              <a:rPr lang="de-DE" sz="2200" b="1" u="none" kern="0" dirty="0" err="1">
                <a:solidFill>
                  <a:schemeClr val="bg1"/>
                </a:solidFill>
                <a:latin typeface="Calibri" panose="020F0502020204030204" pitchFamily="34" charset="0"/>
                <a:cs typeface="+mn-cs"/>
              </a:rPr>
              <a:t>within</a:t>
            </a:r>
            <a:r>
              <a:rPr lang="de-DE" sz="2200" b="1" u="none" kern="0" dirty="0">
                <a:solidFill>
                  <a:schemeClr val="bg1"/>
                </a:solidFill>
                <a:latin typeface="Calibri" panose="020F0502020204030204" pitchFamily="34" charset="0"/>
                <a:cs typeface="+mn-cs"/>
              </a:rPr>
              <a:t> the Church of England in the 1560s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14375" y="5517232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de-DE" sz="2200" b="1" u="none" dirty="0">
                <a:solidFill>
                  <a:schemeClr val="bg1"/>
                </a:solidFill>
                <a:latin typeface="Calibri" panose="020F0502020204030204" pitchFamily="34" charset="0"/>
              </a:rPr>
              <a:t>- 	T</a:t>
            </a:r>
            <a:r>
              <a:rPr lang="de-DE" sz="2200" b="1" u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erm </a:t>
            </a:r>
            <a:r>
              <a:rPr lang="de-DE" sz="2200" b="1" u="none" dirty="0">
                <a:solidFill>
                  <a:schemeClr val="bg1"/>
                </a:solidFill>
                <a:latin typeface="Calibri" panose="020F0502020204030204" pitchFamily="34" charset="0"/>
              </a:rPr>
              <a:t>of </a:t>
            </a:r>
            <a:r>
              <a:rPr lang="de-DE" sz="2200" b="1" i="1" u="none" dirty="0" err="1">
                <a:solidFill>
                  <a:srgbClr val="FFC000"/>
                </a:solidFill>
                <a:latin typeface="Calibri" panose="020F0502020204030204" pitchFamily="34" charset="0"/>
              </a:rPr>
              <a:t>contempt</a:t>
            </a:r>
            <a:r>
              <a:rPr lang="de-DE" sz="2200" b="1" u="none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de-DE" sz="2200" b="1" u="none" dirty="0" err="1">
                <a:solidFill>
                  <a:schemeClr val="bg1"/>
                </a:solidFill>
                <a:latin typeface="Calibri" panose="020F0502020204030204" pitchFamily="34" charset="0"/>
              </a:rPr>
              <a:t>assigned</a:t>
            </a:r>
            <a:r>
              <a:rPr lang="de-DE" sz="2200" b="1" u="none" dirty="0">
                <a:solidFill>
                  <a:schemeClr val="bg1"/>
                </a:solidFill>
                <a:latin typeface="Calibri" panose="020F0502020204030204" pitchFamily="34" charset="0"/>
              </a:rPr>
              <a:t> to the </a:t>
            </a:r>
            <a:r>
              <a:rPr lang="de-DE" sz="2200" b="1" u="none" dirty="0" err="1">
                <a:solidFill>
                  <a:schemeClr val="bg1"/>
                </a:solidFill>
                <a:latin typeface="Calibri" panose="020F0502020204030204" pitchFamily="34" charset="0"/>
              </a:rPr>
              <a:t>movement</a:t>
            </a:r>
            <a:r>
              <a:rPr lang="de-DE" sz="2200" b="1" u="none" dirty="0">
                <a:solidFill>
                  <a:schemeClr val="bg1"/>
                </a:solidFill>
                <a:latin typeface="Calibri" panose="020F0502020204030204" pitchFamily="34" charset="0"/>
              </a:rPr>
              <a:t> by </a:t>
            </a:r>
            <a:r>
              <a:rPr lang="de-DE" sz="2200" b="1" u="none" dirty="0" err="1">
                <a:solidFill>
                  <a:schemeClr val="bg1"/>
                </a:solidFill>
                <a:latin typeface="Calibri" panose="020F0502020204030204" pitchFamily="34" charset="0"/>
              </a:rPr>
              <a:t>its</a:t>
            </a:r>
            <a:r>
              <a:rPr lang="de-DE" sz="2200" b="1" u="none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de-DE" sz="2200" b="1" u="none" dirty="0" err="1">
                <a:solidFill>
                  <a:schemeClr val="bg1"/>
                </a:solidFill>
                <a:latin typeface="Calibri" panose="020F0502020204030204" pitchFamily="34" charset="0"/>
              </a:rPr>
              <a:t>enemies</a:t>
            </a:r>
            <a:endParaRPr lang="de-DE" sz="2200" b="1" u="none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de-DE" sz="2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673225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"/>
            <a:ext cx="9144000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626" y="3286125"/>
            <a:ext cx="3426673" cy="2375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676652" y="5877272"/>
            <a:ext cx="3071812" cy="42862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de-DE" sz="2000" u="none" kern="0" dirty="0" err="1">
                <a:solidFill>
                  <a:schemeClr val="bg1"/>
                </a:solidFill>
                <a:latin typeface="Calibri" panose="020F0502020204030204" pitchFamily="34" charset="0"/>
                <a:cs typeface="+mn-cs"/>
              </a:rPr>
              <a:t>Puritan</a:t>
            </a:r>
            <a:r>
              <a:rPr lang="de-DE" sz="2000" u="none" kern="0" dirty="0">
                <a:solidFill>
                  <a:schemeClr val="bg1"/>
                </a:solidFill>
                <a:latin typeface="Calibri" panose="020F0502020204030204" pitchFamily="34" charset="0"/>
                <a:cs typeface="+mn-cs"/>
              </a:rPr>
              <a:t> </a:t>
            </a:r>
            <a:r>
              <a:rPr lang="de-DE" sz="2000" u="none" kern="0" dirty="0" err="1">
                <a:solidFill>
                  <a:schemeClr val="bg1"/>
                </a:solidFill>
                <a:latin typeface="Calibri" panose="020F0502020204030204" pitchFamily="34" charset="0"/>
                <a:cs typeface="+mn-cs"/>
              </a:rPr>
              <a:t>family</a:t>
            </a:r>
            <a:r>
              <a:rPr lang="de-DE" sz="2000" u="none" kern="0" dirty="0">
                <a:solidFill>
                  <a:schemeClr val="bg1"/>
                </a:solidFill>
                <a:latin typeface="Calibri" panose="020F0502020204030204" pitchFamily="34" charset="0"/>
                <a:cs typeface="+mn-cs"/>
              </a:rPr>
              <a:t> </a:t>
            </a:r>
            <a:r>
              <a:rPr lang="de-DE" sz="2000" u="none" kern="0" dirty="0" err="1">
                <a:solidFill>
                  <a:schemeClr val="bg1"/>
                </a:solidFill>
                <a:latin typeface="Calibri" panose="020F0502020204030204" pitchFamily="34" charset="0"/>
                <a:cs typeface="+mn-cs"/>
              </a:rPr>
              <a:t>around</a:t>
            </a:r>
            <a:r>
              <a:rPr lang="de-DE" sz="2000" u="none" kern="0" dirty="0">
                <a:solidFill>
                  <a:schemeClr val="bg1"/>
                </a:solidFill>
                <a:latin typeface="Calibri" panose="020F0502020204030204" pitchFamily="34" charset="0"/>
                <a:cs typeface="+mn-cs"/>
              </a:rPr>
              <a:t> 1563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2863" y="4000500"/>
            <a:ext cx="4886325" cy="2328863"/>
          </a:xfrm>
          <a:prstGeom prst="rect">
            <a:avLst/>
          </a:prstGeom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defRPr/>
            </a:pPr>
            <a:r>
              <a:rPr lang="de-DE" sz="2000" b="1" u="none" kern="0" dirty="0">
                <a:solidFill>
                  <a:schemeClr val="bg1"/>
                </a:solidFill>
                <a:latin typeface="Calibri" panose="020F0502020204030204" pitchFamily="34" charset="0"/>
                <a:cs typeface="+mn-cs"/>
              </a:rPr>
              <a:t>	</a:t>
            </a:r>
            <a:r>
              <a:rPr lang="en-US" sz="2000" b="1" u="none" dirty="0">
                <a:latin typeface="Calibri" panose="020F0502020204030204" pitchFamily="34" charset="0"/>
              </a:rPr>
              <a:t>“</a:t>
            </a:r>
            <a:r>
              <a:rPr lang="de-DE" sz="2000" b="1" u="none" kern="0" dirty="0" err="1">
                <a:solidFill>
                  <a:schemeClr val="bg1"/>
                </a:solidFill>
                <a:latin typeface="Calibri" panose="020F0502020204030204" pitchFamily="34" charset="0"/>
                <a:cs typeface="+mn-cs"/>
              </a:rPr>
              <a:t>We</a:t>
            </a:r>
            <a:r>
              <a:rPr lang="de-DE" sz="2000" b="1" u="none" kern="0" dirty="0">
                <a:solidFill>
                  <a:schemeClr val="bg1"/>
                </a:solidFill>
                <a:latin typeface="Calibri" panose="020F0502020204030204" pitchFamily="34" charset="0"/>
                <a:cs typeface="+mn-cs"/>
              </a:rPr>
              <a:t> </a:t>
            </a:r>
            <a:r>
              <a:rPr lang="de-DE" sz="2000" b="1" u="none" kern="0" dirty="0" err="1">
                <a:solidFill>
                  <a:schemeClr val="bg1"/>
                </a:solidFill>
                <a:latin typeface="Calibri" panose="020F0502020204030204" pitchFamily="34" charset="0"/>
                <a:cs typeface="+mn-cs"/>
              </a:rPr>
              <a:t>call</a:t>
            </a:r>
            <a:r>
              <a:rPr lang="de-DE" sz="2000" b="1" u="none" kern="0" dirty="0">
                <a:solidFill>
                  <a:schemeClr val="bg1"/>
                </a:solidFill>
                <a:latin typeface="Calibri" panose="020F0502020204030204" pitchFamily="34" charset="0"/>
                <a:cs typeface="+mn-cs"/>
              </a:rPr>
              <a:t> </a:t>
            </a:r>
            <a:r>
              <a:rPr lang="de-DE" sz="2000" b="1" u="none" kern="0" dirty="0" err="1">
                <a:solidFill>
                  <a:schemeClr val="bg1"/>
                </a:solidFill>
                <a:latin typeface="Calibri" panose="020F0502020204030204" pitchFamily="34" charset="0"/>
                <a:cs typeface="+mn-cs"/>
              </a:rPr>
              <a:t>you</a:t>
            </a:r>
            <a:r>
              <a:rPr lang="de-DE" sz="2000" b="1" u="none" kern="0" dirty="0">
                <a:solidFill>
                  <a:schemeClr val="bg1"/>
                </a:solidFill>
                <a:latin typeface="Calibri" panose="020F0502020204030204" pitchFamily="34" charset="0"/>
                <a:cs typeface="+mn-cs"/>
              </a:rPr>
              <a:t> </a:t>
            </a:r>
            <a:r>
              <a:rPr lang="de-DE" sz="2000" b="1" u="none" kern="0" dirty="0" err="1">
                <a:solidFill>
                  <a:schemeClr val="bg1"/>
                </a:solidFill>
                <a:latin typeface="Calibri" panose="020F0502020204030204" pitchFamily="34" charset="0"/>
                <a:cs typeface="+mn-cs"/>
              </a:rPr>
              <a:t>Puritans</a:t>
            </a:r>
            <a:r>
              <a:rPr lang="de-DE" sz="2000" b="1" u="none" kern="0" dirty="0">
                <a:solidFill>
                  <a:schemeClr val="bg1"/>
                </a:solidFill>
                <a:latin typeface="Calibri" panose="020F0502020204030204" pitchFamily="34" charset="0"/>
                <a:cs typeface="+mn-cs"/>
              </a:rPr>
              <a:t> not </a:t>
            </a:r>
            <a:r>
              <a:rPr lang="de-DE" sz="2000" b="1" u="none" kern="0" dirty="0" err="1">
                <a:solidFill>
                  <a:schemeClr val="bg1"/>
                </a:solidFill>
                <a:latin typeface="Calibri" panose="020F0502020204030204" pitchFamily="34" charset="0"/>
                <a:cs typeface="+mn-cs"/>
              </a:rPr>
              <a:t>because</a:t>
            </a:r>
            <a:r>
              <a:rPr lang="de-DE" sz="2000" b="1" u="none" kern="0" dirty="0">
                <a:solidFill>
                  <a:schemeClr val="bg1"/>
                </a:solidFill>
                <a:latin typeface="Calibri" panose="020F0502020204030204" pitchFamily="34" charset="0"/>
                <a:cs typeface="+mn-cs"/>
              </a:rPr>
              <a:t> </a:t>
            </a:r>
            <a:r>
              <a:rPr lang="de-DE" sz="2000" b="1" u="none" kern="0" dirty="0" err="1">
                <a:solidFill>
                  <a:schemeClr val="bg1"/>
                </a:solidFill>
                <a:latin typeface="Calibri" panose="020F0502020204030204" pitchFamily="34" charset="0"/>
                <a:cs typeface="+mn-cs"/>
              </a:rPr>
              <a:t>you</a:t>
            </a:r>
            <a:r>
              <a:rPr lang="de-DE" sz="2000" b="1" u="none" kern="0" dirty="0">
                <a:solidFill>
                  <a:schemeClr val="bg1"/>
                </a:solidFill>
                <a:latin typeface="Calibri" panose="020F0502020204030204" pitchFamily="34" charset="0"/>
                <a:cs typeface="+mn-cs"/>
              </a:rPr>
              <a:t> </a:t>
            </a:r>
            <a:r>
              <a:rPr lang="de-DE" sz="2000" b="1" u="none" kern="0" dirty="0" err="1">
                <a:solidFill>
                  <a:schemeClr val="bg1"/>
                </a:solidFill>
                <a:latin typeface="Calibri" panose="020F0502020204030204" pitchFamily="34" charset="0"/>
                <a:cs typeface="+mn-cs"/>
              </a:rPr>
              <a:t>are</a:t>
            </a:r>
            <a:r>
              <a:rPr lang="de-DE" sz="2000" b="1" u="none" kern="0" dirty="0">
                <a:solidFill>
                  <a:schemeClr val="bg1"/>
                </a:solidFill>
                <a:latin typeface="Calibri" panose="020F0502020204030204" pitchFamily="34" charset="0"/>
                <a:cs typeface="+mn-cs"/>
              </a:rPr>
              <a:t> purer </a:t>
            </a:r>
            <a:r>
              <a:rPr lang="de-DE" sz="2000" b="1" u="none" kern="0" dirty="0" err="1">
                <a:solidFill>
                  <a:schemeClr val="bg1"/>
                </a:solidFill>
                <a:latin typeface="Calibri" panose="020F0502020204030204" pitchFamily="34" charset="0"/>
                <a:cs typeface="+mn-cs"/>
              </a:rPr>
              <a:t>than</a:t>
            </a:r>
            <a:r>
              <a:rPr lang="de-DE" sz="2000" b="1" u="none" kern="0" dirty="0">
                <a:solidFill>
                  <a:schemeClr val="bg1"/>
                </a:solidFill>
                <a:latin typeface="Calibri" panose="020F0502020204030204" pitchFamily="34" charset="0"/>
                <a:cs typeface="+mn-cs"/>
              </a:rPr>
              <a:t> </a:t>
            </a:r>
            <a:r>
              <a:rPr lang="de-DE" sz="2000" b="1" u="none" kern="0" dirty="0" err="1">
                <a:solidFill>
                  <a:schemeClr val="bg1"/>
                </a:solidFill>
                <a:latin typeface="Calibri" panose="020F0502020204030204" pitchFamily="34" charset="0"/>
                <a:cs typeface="+mn-cs"/>
              </a:rPr>
              <a:t>other</a:t>
            </a:r>
            <a:r>
              <a:rPr lang="de-DE" sz="2000" b="1" u="none" kern="0" dirty="0">
                <a:solidFill>
                  <a:schemeClr val="bg1"/>
                </a:solidFill>
                <a:latin typeface="Calibri" panose="020F0502020204030204" pitchFamily="34" charset="0"/>
                <a:cs typeface="+mn-cs"/>
              </a:rPr>
              <a:t> </a:t>
            </a:r>
            <a:r>
              <a:rPr lang="de-DE" sz="2000" b="1" u="none" kern="0" dirty="0" err="1">
                <a:solidFill>
                  <a:schemeClr val="bg1"/>
                </a:solidFill>
                <a:latin typeface="Calibri" panose="020F0502020204030204" pitchFamily="34" charset="0"/>
                <a:cs typeface="+mn-cs"/>
              </a:rPr>
              <a:t>men</a:t>
            </a:r>
            <a:r>
              <a:rPr lang="de-DE" sz="2000" b="1" u="none" kern="0" dirty="0">
                <a:solidFill>
                  <a:schemeClr val="bg1"/>
                </a:solidFill>
                <a:latin typeface="Calibri" panose="020F0502020204030204" pitchFamily="34" charset="0"/>
                <a:cs typeface="+mn-cs"/>
              </a:rPr>
              <a:t> but </a:t>
            </a:r>
            <a:r>
              <a:rPr lang="de-DE" sz="2000" b="1" u="none" kern="0" dirty="0" err="1">
                <a:solidFill>
                  <a:schemeClr val="bg1"/>
                </a:solidFill>
                <a:latin typeface="Calibri" panose="020F0502020204030204" pitchFamily="34" charset="0"/>
                <a:cs typeface="+mn-cs"/>
              </a:rPr>
              <a:t>because</a:t>
            </a:r>
            <a:r>
              <a:rPr lang="de-DE" sz="2000" b="1" u="none" kern="0" dirty="0">
                <a:solidFill>
                  <a:schemeClr val="bg1"/>
                </a:solidFill>
                <a:latin typeface="Calibri" panose="020F0502020204030204" pitchFamily="34" charset="0"/>
                <a:cs typeface="+mn-cs"/>
              </a:rPr>
              <a:t> </a:t>
            </a:r>
            <a:r>
              <a:rPr lang="de-DE" sz="2000" b="1" u="none" kern="0" dirty="0" err="1">
                <a:solidFill>
                  <a:schemeClr val="bg1"/>
                </a:solidFill>
                <a:latin typeface="Calibri" panose="020F0502020204030204" pitchFamily="34" charset="0"/>
                <a:cs typeface="+mn-cs"/>
              </a:rPr>
              <a:t>you</a:t>
            </a:r>
            <a:r>
              <a:rPr lang="de-DE" sz="2000" b="1" u="none" kern="0" dirty="0">
                <a:solidFill>
                  <a:schemeClr val="bg1"/>
                </a:solidFill>
                <a:latin typeface="Calibri" panose="020F0502020204030204" pitchFamily="34" charset="0"/>
                <a:cs typeface="+mn-cs"/>
              </a:rPr>
              <a:t> </a:t>
            </a:r>
            <a:r>
              <a:rPr lang="de-DE" sz="2000" b="1" u="none" kern="0" dirty="0" err="1">
                <a:solidFill>
                  <a:schemeClr val="bg1"/>
                </a:solidFill>
                <a:latin typeface="Calibri" panose="020F0502020204030204" pitchFamily="34" charset="0"/>
                <a:cs typeface="+mn-cs"/>
              </a:rPr>
              <a:t>think</a:t>
            </a:r>
            <a:r>
              <a:rPr lang="de-DE" sz="2000" b="1" u="none" kern="0" dirty="0">
                <a:solidFill>
                  <a:schemeClr val="bg1"/>
                </a:solidFill>
                <a:latin typeface="Calibri" panose="020F0502020204030204" pitchFamily="34" charset="0"/>
                <a:cs typeface="+mn-cs"/>
              </a:rPr>
              <a:t> </a:t>
            </a:r>
            <a:r>
              <a:rPr lang="de-DE" sz="2000" b="1" u="none" kern="0" dirty="0" err="1">
                <a:solidFill>
                  <a:schemeClr val="bg1"/>
                </a:solidFill>
                <a:latin typeface="Calibri" panose="020F0502020204030204" pitchFamily="34" charset="0"/>
                <a:cs typeface="+mn-cs"/>
              </a:rPr>
              <a:t>yourselves</a:t>
            </a:r>
            <a:r>
              <a:rPr lang="de-DE" sz="2000" b="1" u="none" kern="0" dirty="0">
                <a:solidFill>
                  <a:schemeClr val="bg1"/>
                </a:solidFill>
                <a:latin typeface="Calibri" panose="020F0502020204030204" pitchFamily="34" charset="0"/>
                <a:cs typeface="+mn-cs"/>
              </a:rPr>
              <a:t> to </a:t>
            </a:r>
            <a:r>
              <a:rPr lang="de-DE" sz="2000" b="1" u="none" kern="0" dirty="0" err="1">
                <a:solidFill>
                  <a:schemeClr val="bg1"/>
                </a:solidFill>
                <a:latin typeface="Calibri" panose="020F0502020204030204" pitchFamily="34" charset="0"/>
                <a:cs typeface="+mn-cs"/>
              </a:rPr>
              <a:t>be</a:t>
            </a:r>
            <a:r>
              <a:rPr lang="de-DE" sz="2000" b="1" u="none" kern="0" dirty="0">
                <a:solidFill>
                  <a:schemeClr val="bg1"/>
                </a:solidFill>
                <a:latin typeface="Calibri" panose="020F0502020204030204" pitchFamily="34" charset="0"/>
                <a:cs typeface="+mn-cs"/>
              </a:rPr>
              <a:t> purer.</a:t>
            </a:r>
            <a:r>
              <a:rPr lang="en-US" sz="2000" b="1" u="none" dirty="0">
                <a:latin typeface="Calibri" panose="020F0502020204030204" pitchFamily="34" charset="0"/>
              </a:rPr>
              <a:t>”</a:t>
            </a:r>
            <a:r>
              <a:rPr lang="de-DE" sz="2000" b="1" u="none" kern="0" dirty="0">
                <a:solidFill>
                  <a:schemeClr val="bg1"/>
                </a:solidFill>
                <a:latin typeface="Calibri" panose="020F0502020204030204" pitchFamily="34" charset="0"/>
                <a:cs typeface="+mn-cs"/>
              </a:rPr>
              <a:t> </a:t>
            </a:r>
            <a:r>
              <a:rPr lang="de-DE" sz="2000" b="1" u="none" kern="0" dirty="0" smtClean="0">
                <a:solidFill>
                  <a:schemeClr val="bg1"/>
                </a:solidFill>
                <a:latin typeface="Calibri" panose="020F0502020204030204" pitchFamily="34" charset="0"/>
                <a:cs typeface="+mn-cs"/>
              </a:rPr>
              <a:t>	     	       </a:t>
            </a:r>
            <a:r>
              <a:rPr lang="de-DE" sz="1500" b="1" u="none" kern="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+mn-cs"/>
              </a:rPr>
              <a:t>(</a:t>
            </a:r>
            <a:r>
              <a:rPr lang="de-DE" sz="1500" b="1" u="none" kern="0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+mn-cs"/>
              </a:rPr>
              <a:t>Oliver </a:t>
            </a:r>
            <a:r>
              <a:rPr lang="de-DE" sz="1500" b="1" u="none" kern="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+mn-cs"/>
              </a:rPr>
              <a:t>Ormerod</a:t>
            </a:r>
            <a:r>
              <a:rPr lang="de-DE" sz="1500" b="1" u="none" kern="0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+mn-cs"/>
              </a:rPr>
              <a:t>, English </a:t>
            </a:r>
            <a:r>
              <a:rPr lang="de-DE" sz="1500" b="1" u="none" kern="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+mn-cs"/>
              </a:rPr>
              <a:t>clergyman</a:t>
            </a:r>
            <a:r>
              <a:rPr lang="de-DE" sz="1500" b="1" u="none" kern="0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+mn-cs"/>
              </a:rPr>
              <a:t>, 1603)</a:t>
            </a:r>
          </a:p>
        </p:txBody>
      </p:sp>
    </p:spTree>
    <p:extLst>
      <p:ext uri="{BB962C8B-B14F-4D97-AF65-F5344CB8AC3E}">
        <p14:creationId xmlns:p14="http://schemas.microsoft.com/office/powerpoint/2010/main" val="2518884270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smtClean="0">
                <a:solidFill>
                  <a:schemeClr val="bg1"/>
                </a:solidFill>
                <a:latin typeface="Lucida Calligraphy" panose="03010101010101010101" pitchFamily="66" charset="0"/>
              </a:rPr>
              <a:t>The Puritans</a:t>
            </a:r>
            <a:endParaRPr lang="de-DE" b="1" dirty="0">
              <a:solidFill>
                <a:schemeClr val="bg1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 rot="20647823">
            <a:off x="-13367" y="1585070"/>
            <a:ext cx="2919809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de-DE" sz="2800" b="1" u="none" dirty="0" err="1">
                <a:solidFill>
                  <a:srgbClr val="FF9900"/>
                </a:solidFill>
                <a:latin typeface="Calibri" panose="020F0502020204030204" pitchFamily="34" charset="0"/>
              </a:rPr>
              <a:t>Terminology</a:t>
            </a:r>
            <a:endParaRPr lang="de-DE" sz="2800" b="1" u="none" dirty="0">
              <a:solidFill>
                <a:srgbClr val="FF9900"/>
              </a:solidFill>
              <a:latin typeface="Calibri" panose="020F0502020204030204" pitchFamily="34" charset="0"/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500063" y="5359995"/>
            <a:ext cx="507206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200" b="1" u="none" dirty="0">
                <a:solidFill>
                  <a:schemeClr val="bg1"/>
                </a:solidFill>
                <a:latin typeface="Calibri" panose="020F0502020204030204" pitchFamily="34" charset="0"/>
              </a:rPr>
              <a:t>Doctrines of  </a:t>
            </a:r>
            <a:r>
              <a:rPr lang="en-US" sz="2200" b="1" u="none" dirty="0" smtClean="0">
                <a:solidFill>
                  <a:srgbClr val="66FF33"/>
                </a:solidFill>
                <a:latin typeface="Calibri" panose="020F0502020204030204" pitchFamily="34" charset="0"/>
              </a:rPr>
              <a:t>‘Predestination’ </a:t>
            </a:r>
            <a:r>
              <a:rPr lang="en-US" sz="2200" b="1" u="none" dirty="0">
                <a:solidFill>
                  <a:schemeClr val="bg1"/>
                </a:solidFill>
                <a:latin typeface="Calibri" panose="020F0502020204030204" pitchFamily="34" charset="0"/>
              </a:rPr>
              <a:t>and </a:t>
            </a:r>
            <a:r>
              <a:rPr lang="en-US" sz="2200" b="1" u="none" dirty="0" smtClean="0">
                <a:solidFill>
                  <a:srgbClr val="FF9966"/>
                </a:solidFill>
                <a:latin typeface="Calibri" panose="020F0502020204030204" pitchFamily="34" charset="0"/>
              </a:rPr>
              <a:t>‘Original Sin’ </a:t>
            </a:r>
            <a:r>
              <a:rPr lang="en-US" sz="2200" b="1" u="none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(‘Total Depravity’)</a:t>
            </a:r>
            <a:endParaRPr lang="en-US" sz="2200" b="1" u="none" dirty="0">
              <a:solidFill>
                <a:schemeClr val="bg2">
                  <a:lumMod val="40000"/>
                  <a:lumOff val="6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331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2071688"/>
            <a:ext cx="3094037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00063" y="3936504"/>
            <a:ext cx="5512097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200" b="1" dirty="0" err="1">
                <a:solidFill>
                  <a:srgbClr val="CCFF33"/>
                </a:solidFill>
                <a:latin typeface="Calibri" panose="020F0502020204030204" pitchFamily="34" charset="0"/>
              </a:rPr>
              <a:t>Calvinism</a:t>
            </a:r>
            <a:r>
              <a:rPr lang="de-DE" sz="2200" b="1" dirty="0">
                <a:solidFill>
                  <a:srgbClr val="CCFF33"/>
                </a:solidFill>
                <a:latin typeface="Calibri" panose="020F0502020204030204" pitchFamily="34" charset="0"/>
              </a:rPr>
              <a:t> </a:t>
            </a:r>
            <a:r>
              <a:rPr lang="de-DE" sz="2200" b="1" u="none" dirty="0">
                <a:solidFill>
                  <a:schemeClr val="bg1"/>
                </a:solidFill>
                <a:latin typeface="Calibri" panose="020F0502020204030204" pitchFamily="34" charset="0"/>
              </a:rPr>
              <a:t>– </a:t>
            </a:r>
            <a:endParaRPr lang="de-DE" sz="2200" b="1" u="none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de-DE" sz="2200" b="1" u="none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Reformed</a:t>
            </a:r>
            <a:r>
              <a:rPr lang="de-DE" sz="2200" b="1" u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de-DE" sz="2200" b="1" u="none" dirty="0" err="1">
                <a:solidFill>
                  <a:schemeClr val="bg1"/>
                </a:solidFill>
                <a:latin typeface="Calibri" panose="020F0502020204030204" pitchFamily="34" charset="0"/>
              </a:rPr>
              <a:t>t</a:t>
            </a:r>
            <a:r>
              <a:rPr lang="de-DE" sz="2200" b="1" u="none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heology</a:t>
            </a:r>
            <a:r>
              <a:rPr lang="de-DE" sz="2200" b="1" u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de-DE" sz="2200" b="1" u="none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similar</a:t>
            </a:r>
            <a:r>
              <a:rPr lang="de-DE" sz="2200" b="1" u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 to </a:t>
            </a:r>
            <a:r>
              <a:rPr lang="de-DE" sz="2200" b="1" u="none" dirty="0" err="1" smtClean="0">
                <a:solidFill>
                  <a:srgbClr val="FF9900"/>
                </a:solidFill>
                <a:latin typeface="Calibri" panose="020F0502020204030204" pitchFamily="34" charset="0"/>
              </a:rPr>
              <a:t>Protestantism</a:t>
            </a:r>
            <a:r>
              <a:rPr lang="de-DE" sz="2200" b="1" u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de-DE" sz="1800" b="1" u="none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(Belief in the absolute </a:t>
            </a:r>
            <a:r>
              <a:rPr lang="de-DE" sz="1800" b="1" u="none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sovereignty</a:t>
            </a:r>
            <a:r>
              <a:rPr lang="de-DE" sz="1800" b="1" u="none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 of God)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500063" y="2612484"/>
            <a:ext cx="504383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200" b="1" dirty="0" smtClean="0">
                <a:solidFill>
                  <a:srgbClr val="33CCFF"/>
                </a:solidFill>
                <a:latin typeface="Calibri" panose="020F0502020204030204" pitchFamily="34" charset="0"/>
              </a:rPr>
              <a:t>Goal of Puritanism</a:t>
            </a:r>
            <a:r>
              <a:rPr lang="en-US" sz="2200" b="1" u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: ‘Purification’ of the Church of England of its Catholic aspects</a:t>
            </a:r>
            <a:endParaRPr lang="en-US" sz="2200" b="1" u="none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291563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4" grpId="0" autoUpdateAnimBg="0"/>
      <p:bldP spid="9" grpId="0" autoUpdateAnimBg="0"/>
      <p:bldP spid="10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ChangeArrowheads="1"/>
          </p:cNvSpPr>
          <p:nvPr/>
        </p:nvSpPr>
        <p:spPr bwMode="auto">
          <a:xfrm>
            <a:off x="506413" y="706438"/>
            <a:ext cx="8280400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de-DE" sz="3600" b="1" u="none" dirty="0">
                <a:solidFill>
                  <a:srgbClr val="FF9900"/>
                </a:solidFill>
                <a:latin typeface="Arial" pitchFamily="34" charset="0"/>
              </a:rPr>
              <a:t>$ 1</a:t>
            </a:r>
            <a:r>
              <a:rPr lang="de-DE" sz="3600" b="1" u="none" dirty="0" smtClean="0">
                <a:solidFill>
                  <a:srgbClr val="FF9900"/>
                </a:solidFill>
                <a:latin typeface="Arial" pitchFamily="34" charset="0"/>
              </a:rPr>
              <a:t>,000</a:t>
            </a:r>
            <a:endParaRPr lang="de-DE" sz="3200" b="1" u="none" dirty="0">
              <a:solidFill>
                <a:srgbClr val="FF9900"/>
              </a:solidFill>
              <a:latin typeface="Arial" pitchFamily="34" charset="0"/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857251" y="1993900"/>
            <a:ext cx="7099126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800" b="1" u="none" dirty="0" smtClean="0">
                <a:solidFill>
                  <a:schemeClr val="bg1"/>
                </a:solidFill>
                <a:latin typeface="Arial" pitchFamily="34" charset="0"/>
              </a:rPr>
              <a:t>	The 102 Pilgrims who landed at Cape Cod on </a:t>
            </a:r>
            <a:r>
              <a:rPr lang="en-US" sz="2800" b="1" u="none" dirty="0">
                <a:solidFill>
                  <a:schemeClr val="bg1"/>
                </a:solidFill>
                <a:latin typeface="Arial" pitchFamily="34" charset="0"/>
              </a:rPr>
              <a:t>November 21, 1620, </a:t>
            </a:r>
            <a:r>
              <a:rPr lang="en-US" sz="2800" b="1" u="none" dirty="0" smtClean="0">
                <a:solidFill>
                  <a:schemeClr val="bg1"/>
                </a:solidFill>
                <a:latin typeface="Arial" pitchFamily="34" charset="0"/>
              </a:rPr>
              <a:t>were sailing on </a:t>
            </a:r>
            <a:r>
              <a:rPr lang="en-US" sz="2800" b="1" u="none" dirty="0">
                <a:solidFill>
                  <a:schemeClr val="bg1"/>
                </a:solidFill>
                <a:latin typeface="Arial" pitchFamily="34" charset="0"/>
              </a:rPr>
              <a:t>a ship called …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900113" y="3925888"/>
            <a:ext cx="266382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de-DE" b="1" u="none">
                <a:solidFill>
                  <a:schemeClr val="bg1"/>
                </a:solidFill>
                <a:latin typeface="Arial" pitchFamily="34" charset="0"/>
              </a:rPr>
              <a:t>A: Marchhare</a:t>
            </a:r>
            <a:endParaRPr lang="de-DE" sz="1800" b="1" u="none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787900" y="3933825"/>
            <a:ext cx="3355975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de-DE" b="1" u="none">
                <a:solidFill>
                  <a:schemeClr val="bg1"/>
                </a:solidFill>
                <a:latin typeface="Arial" pitchFamily="34" charset="0"/>
              </a:rPr>
              <a:t>B: April‘s Fool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85813" y="5445125"/>
            <a:ext cx="321468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de-DE" b="1" u="none" dirty="0">
                <a:solidFill>
                  <a:schemeClr val="bg1"/>
                </a:solidFill>
                <a:latin typeface="Arial" pitchFamily="34" charset="0"/>
              </a:rPr>
              <a:t>C: </a:t>
            </a:r>
            <a:r>
              <a:rPr lang="de-DE" b="1" u="none" dirty="0" err="1">
                <a:solidFill>
                  <a:schemeClr val="bg1"/>
                </a:solidFill>
                <a:latin typeface="Arial" pitchFamily="34" charset="0"/>
              </a:rPr>
              <a:t>Mayflower</a:t>
            </a:r>
            <a:endParaRPr lang="de-DE" sz="1800" b="1" u="none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787900" y="5445125"/>
            <a:ext cx="36004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de-DE" b="1" u="none" dirty="0">
                <a:solidFill>
                  <a:schemeClr val="bg1"/>
                </a:solidFill>
                <a:latin typeface="Arial" pitchFamily="34" charset="0"/>
              </a:rPr>
              <a:t>D: 4th of July</a:t>
            </a:r>
            <a:endParaRPr lang="de-DE" sz="1800" b="1" u="none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03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5" grpId="1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5" t="12598" r="4724" b="16377"/>
          <a:stretch>
            <a:fillRect/>
          </a:stretch>
        </p:blipFill>
        <p:spPr bwMode="auto">
          <a:xfrm>
            <a:off x="4857750" y="1714500"/>
            <a:ext cx="3571875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de-DE" sz="3600" b="1" u="none" kern="0" dirty="0" err="1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Arrival</a:t>
            </a:r>
            <a:r>
              <a:rPr lang="de-DE" sz="3600" b="1" u="none" kern="0" dirty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 of the </a:t>
            </a:r>
            <a:r>
              <a:rPr lang="de-DE" sz="3600" b="1" u="none" kern="0" dirty="0" err="1">
                <a:solidFill>
                  <a:srgbClr val="FF99CC"/>
                </a:solidFill>
                <a:latin typeface="Calibri" pitchFamily="34" charset="0"/>
                <a:ea typeface="+mj-ea"/>
                <a:cs typeface="+mj-cs"/>
              </a:rPr>
              <a:t>Mayflower</a:t>
            </a:r>
            <a:r>
              <a:rPr lang="de-DE" sz="3600" b="1" u="none" kern="0" dirty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 at </a:t>
            </a:r>
            <a:r>
              <a:rPr lang="de-DE" sz="3600" b="1" u="none" kern="0" dirty="0">
                <a:solidFill>
                  <a:srgbClr val="66FF33"/>
                </a:solidFill>
                <a:latin typeface="Calibri" pitchFamily="34" charset="0"/>
                <a:ea typeface="+mj-ea"/>
                <a:cs typeface="+mj-cs"/>
              </a:rPr>
              <a:t>Cape </a:t>
            </a:r>
            <a:r>
              <a:rPr lang="de-DE" sz="3600" b="1" u="none" kern="0" dirty="0" err="1">
                <a:solidFill>
                  <a:srgbClr val="66FF33"/>
                </a:solidFill>
                <a:latin typeface="Calibri" pitchFamily="34" charset="0"/>
                <a:ea typeface="+mj-ea"/>
                <a:cs typeface="+mj-cs"/>
              </a:rPr>
              <a:t>Cod</a:t>
            </a:r>
            <a:r>
              <a:rPr lang="de-DE" sz="3600" b="1" u="none" kern="0" dirty="0">
                <a:solidFill>
                  <a:srgbClr val="66FF33"/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de-DE" sz="3200" b="1" u="none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itchFamily="34" charset="0"/>
                <a:ea typeface="+mj-ea"/>
                <a:cs typeface="+mj-cs"/>
              </a:rPr>
              <a:t>(Massachusetts Coast) </a:t>
            </a:r>
            <a:r>
              <a:rPr lang="de-DE" sz="3200" b="1" u="none" kern="0" dirty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on Nov. 21, 1620 </a:t>
            </a:r>
            <a:endParaRPr lang="de-DE" sz="3200" b="1" kern="0" dirty="0">
              <a:solidFill>
                <a:schemeClr val="bg1"/>
              </a:solidFill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26628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714500"/>
            <a:ext cx="3667125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7"/>
          <p:cNvSpPr>
            <a:spLocks noChangeArrowheads="1"/>
          </p:cNvSpPr>
          <p:nvPr/>
        </p:nvSpPr>
        <p:spPr bwMode="auto">
          <a:xfrm>
            <a:off x="457201" y="4303256"/>
            <a:ext cx="80752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000" b="1" u="none" dirty="0">
                <a:latin typeface="Calibri" pitchFamily="34" charset="0"/>
                <a:cs typeface="Times New Roman" pitchFamily="18" charset="0"/>
              </a:rPr>
              <a:t>The </a:t>
            </a:r>
            <a:r>
              <a:rPr lang="en-US" sz="2000" b="1" u="none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Indian</a:t>
            </a:r>
            <a:r>
              <a:rPr lang="en-US" sz="2000" b="1" u="none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000" b="1" u="none" dirty="0" smtClean="0">
                <a:latin typeface="Calibri" pitchFamily="34" charset="0"/>
                <a:cs typeface="Times New Roman" pitchFamily="18" charset="0"/>
              </a:rPr>
              <a:t>who contacted the Pilgrims shortly after their </a:t>
            </a:r>
            <a:r>
              <a:rPr lang="en-US" sz="2000" b="1" u="none" dirty="0">
                <a:latin typeface="Calibri" pitchFamily="34" charset="0"/>
                <a:cs typeface="Times New Roman" pitchFamily="18" charset="0"/>
              </a:rPr>
              <a:t>arrival </a:t>
            </a:r>
            <a:r>
              <a:rPr lang="en-US" sz="2000" b="1" u="none" dirty="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already spoke English</a:t>
            </a:r>
            <a:r>
              <a:rPr lang="en-US" sz="2000" b="1" u="none" dirty="0">
                <a:latin typeface="Calibri" pitchFamily="34" charset="0"/>
                <a:cs typeface="Times New Roman" pitchFamily="18" charset="0"/>
              </a:rPr>
              <a:t>. </a:t>
            </a:r>
            <a:r>
              <a:rPr lang="en-US" sz="2000" b="1" u="none" dirty="0" smtClean="0">
                <a:latin typeface="Calibri" pitchFamily="34" charset="0"/>
                <a:cs typeface="Times New Roman" pitchFamily="18" charset="0"/>
              </a:rPr>
              <a:t> </a:t>
            </a:r>
            <a:endParaRPr lang="de-DE" sz="2000" b="1" u="none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6" name="Rechteck 5"/>
          <p:cNvSpPr>
            <a:spLocks noChangeArrowheads="1"/>
          </p:cNvSpPr>
          <p:nvPr/>
        </p:nvSpPr>
        <p:spPr bwMode="auto">
          <a:xfrm>
            <a:off x="539552" y="5149641"/>
            <a:ext cx="807524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000" b="1" u="none" dirty="0" smtClean="0">
                <a:latin typeface="Calibri" pitchFamily="34" charset="0"/>
                <a:cs typeface="Times New Roman" pitchFamily="18" charset="0"/>
              </a:rPr>
              <a:t>He </a:t>
            </a:r>
            <a:r>
              <a:rPr lang="en-US" sz="2000" b="1" u="none" dirty="0">
                <a:latin typeface="Calibri" pitchFamily="34" charset="0"/>
                <a:cs typeface="Times New Roman" pitchFamily="18" charset="0"/>
              </a:rPr>
              <a:t>had learned it from </a:t>
            </a:r>
            <a:r>
              <a:rPr lang="en-US" sz="2000" b="1" u="none" dirty="0" smtClean="0">
                <a:solidFill>
                  <a:srgbClr val="FFC000"/>
                </a:solidFill>
                <a:latin typeface="Calibri" pitchFamily="34" charset="0"/>
                <a:cs typeface="Times New Roman" pitchFamily="18" charset="0"/>
              </a:rPr>
              <a:t>Squanto</a:t>
            </a:r>
            <a:r>
              <a:rPr lang="en-US" sz="2000" b="1" u="none" dirty="0">
                <a:latin typeface="Calibri" pitchFamily="34" charset="0"/>
                <a:cs typeface="Times New Roman" pitchFamily="18" charset="0"/>
              </a:rPr>
              <a:t>, a </a:t>
            </a:r>
            <a:r>
              <a:rPr lang="en-US" sz="2000" b="1" u="none" dirty="0" err="1">
                <a:latin typeface="Calibri" pitchFamily="34" charset="0"/>
                <a:cs typeface="Times New Roman" pitchFamily="18" charset="0"/>
              </a:rPr>
              <a:t>Patuxet</a:t>
            </a:r>
            <a:r>
              <a:rPr lang="en-US" sz="2000" b="1" u="none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000" b="1" u="none" dirty="0" smtClean="0">
                <a:latin typeface="Calibri" pitchFamily="34" charset="0"/>
                <a:cs typeface="Times New Roman" pitchFamily="18" charset="0"/>
              </a:rPr>
              <a:t>Indian </a:t>
            </a:r>
            <a:r>
              <a:rPr lang="en-US" sz="2000" b="1" u="none" dirty="0">
                <a:latin typeface="Calibri" pitchFamily="34" charset="0"/>
                <a:cs typeface="Times New Roman" pitchFamily="18" charset="0"/>
              </a:rPr>
              <a:t>who had been enslaved by the English explorers in Maine in 1605 and had returned to his homeland in 1619. </a:t>
            </a:r>
            <a:r>
              <a:rPr lang="en-US" sz="1800" b="1" u="none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(Squanto also showed the settlers how to grow crops.)</a:t>
            </a:r>
            <a:endParaRPr lang="de-DE" sz="1800" b="1" u="none" dirty="0">
              <a:solidFill>
                <a:schemeClr val="bg2">
                  <a:lumMod val="60000"/>
                  <a:lumOff val="40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87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14" y="1579468"/>
            <a:ext cx="2685876" cy="3267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55576" y="335204"/>
            <a:ext cx="7128792" cy="1786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de-DE" sz="3600" b="1" u="none" dirty="0" smtClean="0">
                <a:solidFill>
                  <a:srgbClr val="FF0000"/>
                </a:solidFill>
                <a:latin typeface="Arial" pitchFamily="34" charset="0"/>
              </a:rPr>
              <a:t>Indian </a:t>
            </a:r>
            <a:r>
              <a:rPr lang="de-DE" sz="3600" b="1" u="none" dirty="0" err="1" smtClean="0">
                <a:solidFill>
                  <a:srgbClr val="FF0000"/>
                </a:solidFill>
                <a:latin typeface="Arial" pitchFamily="34" charset="0"/>
              </a:rPr>
              <a:t>Wars</a:t>
            </a:r>
            <a:endParaRPr lang="de-DE" sz="3200" b="1" u="none" dirty="0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4098" name="Picture 2" descr="http://mavery.edublogs.org/files/2011/11/sdfdgfhgjyhn-1ih5tvz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135" y="1913314"/>
            <a:ext cx="5189637" cy="288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143508" y="1457680"/>
            <a:ext cx="374086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lnSpc>
                <a:spcPct val="70000"/>
              </a:lnSpc>
            </a:pPr>
            <a:r>
              <a:rPr lang="en-US" sz="2000" b="1" u="none" dirty="0" smtClean="0">
                <a:solidFill>
                  <a:srgbClr val="FFFF00"/>
                </a:solidFill>
                <a:latin typeface="Calibri" pitchFamily="34" charset="0"/>
              </a:rPr>
              <a:t>Pequot War of 1637/38</a:t>
            </a:r>
          </a:p>
        </p:txBody>
      </p:sp>
    </p:spTree>
    <p:extLst>
      <p:ext uri="{BB962C8B-B14F-4D97-AF65-F5344CB8AC3E}">
        <p14:creationId xmlns:p14="http://schemas.microsoft.com/office/powerpoint/2010/main" val="3743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lum contras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134" y="764704"/>
            <a:ext cx="5220488" cy="3908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97568" y="5071517"/>
            <a:ext cx="7128792" cy="893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de-DE" sz="2600" b="1" u="none" dirty="0" smtClean="0">
                <a:solidFill>
                  <a:srgbClr val="CCFF33"/>
                </a:solidFill>
                <a:latin typeface="Arial" pitchFamily="34" charset="0"/>
              </a:rPr>
              <a:t>First </a:t>
            </a:r>
            <a:r>
              <a:rPr lang="de-DE" sz="2600" b="1" u="none" dirty="0" err="1" smtClean="0">
                <a:solidFill>
                  <a:srgbClr val="CCFF33"/>
                </a:solidFill>
                <a:latin typeface="Arial" pitchFamily="34" charset="0"/>
              </a:rPr>
              <a:t>encounters</a:t>
            </a:r>
            <a:r>
              <a:rPr lang="de-DE" sz="2600" b="1" u="none" dirty="0" smtClean="0">
                <a:solidFill>
                  <a:srgbClr val="CCFF33"/>
                </a:solidFill>
                <a:latin typeface="Arial" pitchFamily="34" charset="0"/>
              </a:rPr>
              <a:t> between European </a:t>
            </a:r>
            <a:r>
              <a:rPr lang="de-DE" sz="2600" b="1" u="none" dirty="0" err="1" smtClean="0">
                <a:solidFill>
                  <a:srgbClr val="CCFF33"/>
                </a:solidFill>
                <a:latin typeface="Arial" pitchFamily="34" charset="0"/>
              </a:rPr>
              <a:t>settlers</a:t>
            </a:r>
            <a:r>
              <a:rPr lang="de-DE" sz="2600" b="1" u="none" dirty="0" smtClean="0">
                <a:solidFill>
                  <a:srgbClr val="CCFF33"/>
                </a:solidFill>
                <a:latin typeface="Arial" pitchFamily="34" charset="0"/>
              </a:rPr>
              <a:t> and Native Americans</a:t>
            </a:r>
            <a:endParaRPr lang="de-DE" sz="2600" b="1" u="none" dirty="0">
              <a:solidFill>
                <a:srgbClr val="CCFF33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18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 rot="911060">
            <a:off x="573806" y="2401359"/>
            <a:ext cx="8280401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de-DE" sz="5500" b="1" u="none" dirty="0" err="1" smtClean="0">
                <a:solidFill>
                  <a:srgbClr val="FF3300"/>
                </a:solidFill>
                <a:latin typeface="Calibri" panose="020F0502020204030204" pitchFamily="34" charset="0"/>
              </a:rPr>
              <a:t>Famous</a:t>
            </a:r>
            <a:r>
              <a:rPr lang="de-DE" sz="5500" b="1" u="none" dirty="0" smtClean="0">
                <a:solidFill>
                  <a:srgbClr val="FF3300"/>
                </a:solidFill>
                <a:latin typeface="Calibri" panose="020F0502020204030204" pitchFamily="34" charset="0"/>
              </a:rPr>
              <a:t> </a:t>
            </a:r>
            <a:r>
              <a:rPr lang="de-DE" sz="5500" b="1" u="none" dirty="0" err="1" smtClean="0">
                <a:solidFill>
                  <a:srgbClr val="FF3300"/>
                </a:solidFill>
                <a:latin typeface="Calibri" panose="020F0502020204030204" pitchFamily="34" charset="0"/>
              </a:rPr>
              <a:t>account</a:t>
            </a:r>
            <a:r>
              <a:rPr lang="de-DE" sz="5500" b="1" u="none" dirty="0" smtClean="0">
                <a:solidFill>
                  <a:srgbClr val="FF3300"/>
                </a:solidFill>
                <a:latin typeface="Calibri" panose="020F0502020204030204" pitchFamily="34" charset="0"/>
              </a:rPr>
              <a:t> of the </a:t>
            </a:r>
            <a:r>
              <a:rPr lang="de-DE" sz="5500" b="1" u="none" dirty="0" err="1" smtClean="0">
                <a:solidFill>
                  <a:srgbClr val="FF3300"/>
                </a:solidFill>
                <a:latin typeface="Calibri" panose="020F0502020204030204" pitchFamily="34" charset="0"/>
              </a:rPr>
              <a:t>Pequot</a:t>
            </a:r>
            <a:r>
              <a:rPr lang="de-DE" sz="5500" b="1" u="none" dirty="0" smtClean="0">
                <a:solidFill>
                  <a:srgbClr val="FF3300"/>
                </a:solidFill>
                <a:latin typeface="Calibri" panose="020F0502020204030204" pitchFamily="34" charset="0"/>
              </a:rPr>
              <a:t> War?</a:t>
            </a:r>
            <a:endParaRPr lang="de-DE" sz="5500" b="1" u="none" dirty="0">
              <a:solidFill>
                <a:schemeClr val="bg2">
                  <a:lumMod val="40000"/>
                  <a:lumOff val="6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806909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96" name="Rectangle 12"/>
          <p:cNvSpPr>
            <a:spLocks noChangeArrowheads="1"/>
          </p:cNvSpPr>
          <p:nvPr/>
        </p:nvSpPr>
        <p:spPr bwMode="auto">
          <a:xfrm rot="20832517">
            <a:off x="-414184" y="1624717"/>
            <a:ext cx="6408712" cy="104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de-DE" sz="2800" b="1" u="none" baseline="0" dirty="0" smtClean="0">
                <a:solidFill>
                  <a:srgbClr val="0070C0"/>
                </a:solidFill>
                <a:latin typeface="Calibri" panose="020F0502020204030204" pitchFamily="34" charset="0"/>
              </a:rPr>
              <a:t>John Underhill, </a:t>
            </a:r>
          </a:p>
          <a:p>
            <a:pPr algn="ctr">
              <a:spcBef>
                <a:spcPct val="20000"/>
              </a:spcBef>
            </a:pPr>
            <a:r>
              <a:rPr lang="en-US" altLang="de-DE" sz="2800" b="1" u="none" baseline="0" dirty="0" smtClean="0">
                <a:solidFill>
                  <a:srgbClr val="66CCFF"/>
                </a:solidFill>
                <a:latin typeface="Calibri" panose="020F0502020204030204" pitchFamily="34" charset="0"/>
              </a:rPr>
              <a:t>“</a:t>
            </a:r>
            <a:r>
              <a:rPr lang="en-US" altLang="de-DE" sz="2800" b="1" u="none" baseline="0" dirty="0" err="1" smtClean="0">
                <a:solidFill>
                  <a:srgbClr val="66CCFF"/>
                </a:solidFill>
                <a:latin typeface="Calibri" panose="020F0502020204030204" pitchFamily="34" charset="0"/>
              </a:rPr>
              <a:t>Newes</a:t>
            </a:r>
            <a:r>
              <a:rPr lang="en-US" altLang="de-DE" sz="2800" b="1" u="none" baseline="0" dirty="0" smtClean="0">
                <a:solidFill>
                  <a:srgbClr val="66CCFF"/>
                </a:solidFill>
                <a:latin typeface="Calibri" panose="020F0502020204030204" pitchFamily="34" charset="0"/>
              </a:rPr>
              <a:t> from America” </a:t>
            </a:r>
            <a:r>
              <a:rPr lang="en-US" altLang="de-DE" sz="2800" b="1" u="none" baseline="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(1638)</a:t>
            </a:r>
            <a:endParaRPr lang="en-US" altLang="de-DE" sz="2800" b="1" u="none" baseline="0" dirty="0">
              <a:solidFill>
                <a:schemeClr val="bg2">
                  <a:lumMod val="40000"/>
                  <a:lumOff val="6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AutoShape 2" descr="data:image/jpeg;base64,/9j/4AAQSkZJRgABAQAAAQABAAD/2wCEAAkGBxQTEhUUExQWFhUWGB8ZFxgYGRscGxscHhgaHB4aGx4bHCggIRslHxwcJDEiJSkrLi4uHR8zODMsNygtLisBCgoKBQUFDgUFDisZExkrKysrKysrKysrKysrKysrKysrKysrKysrKysrKysrKysrKysrKysrKysrKysrKysrK//AABEIAQ8AugMBIgACEQEDEQH/xAAbAAACAwEBAQAAAAAAAAAAAAAEBQIDBgEHAP/EAEIQAAICAAUCBAMFBgQEBQUAAAECAxEABBIhMQVBEyJRYQYycRSBkaHwI0KxwdHhBzNS8RUWYnIkRFNjwjRUZJKi/8QAFAEBAAAAAAAAAAAAAAAAAAAAAP/EABQRAQAAAAAAAAAAAAAAAAAAAAD/2gAMAwEAAhEDEQA/AN/ksiAiUoAoViUjRByhdAxIOmxq/C77XhvHENIxhPjnoAzGYgEZ8KfTI8cy/MHTwtOrayu5FehwGp0JGjSSMFRRqYnYKo3JJ9Kwum+JsmImmE0bRKwV3Q61DGqBKg+v54C+EviUza8tmlEebi2ljPD/APuJ2KnbbtY7EYS5mIJ0XNIgACrmVND/AESyL/AYBhP/AIi5BT/nN7VDL3430YN658T5bKsqTSaGZbACOxIuttKnGU6d8X5X7FBDJG0trFEyGNwl2o+Zl07c871t2w8/xC6eXy4lj/zcs3jIPXQDqX71v8sAxzvWYo4vHZqiIU6qJ2aq2A1d/TCiT46yoCSGVtL+Vf2cnmIrZRos/MMIesyrmMrlIY2YnMMmk6qYJ5ix29ADfvzzh58bdFD5B0TZ4gJIiNiDGLGn7gR9+Af5jqqJlzPJaIF1GxvQWzaje63rnY4z4+L8s8Lzh3MYYKx0OADtR3WyPXtgPqPXDN06MxG5c1piTYEK0nlc9uF17nggbYJ+KemJH02ZFAVY4CF39EO499sB1PinLDSf2hUkebwZgvmIo6jHpqz64a9e6pFAq6zRY6VUKWZmq6CqCT+rxn+j9fRIMtGY5W1CKI3EyoNWld2I01vY9fXfFvxdlZ0ngzeXTx/CVkkiHzaXrzJ/1bcCzxtzgHvw71FJ9ZUOultLK6lWBoHhhwQRvgX4j63DlCvih6YkLpRmBbgL5R8xvYd8T+Fetw5lDJFYYHTIGWnVv9Lbcj78Iv8AFLaKAg2VzUf/AMtqHfAH9K+JInlSIxToZGITxImUEgFjufRQdvyxZP8AFECSyRBJ3ljPmVIpGIF1YoURY5/DAfS+vCSdYvAlXUGYPItAFa2F36n05OF/Vs54PU3kKO9ZIEqlFvLIeLI7fU4DWdM6lFmIxJEQVJI7ggjkEHex6Ynn+sw5dS0zqiggWe5PYAWSfpjK/A6hklnDKftMrSkKbCeif9/qaG/rgTpX/iOrztLR+zoBEOQuqjqHv7+4wGny3xbl2kWPUys1BBLG8erj5dagH1rE+t/E0GVZFmbSZB5fKSNiAbIG3I5/HbA/xZ05Z8tNEwDVGXSzuGANMDVDn+OMa8smf6ZlxKaaSZU11yBrAY/UjfAelghgDsf0MI+p/FUGXmSGQtrcWAqsfxC2fU4TfCXXKyZ8UU2UDJKDyAg2P4Dt74zHTHlHVsvJICrzq0hX/SrLJoTjsqrf0wHr2TzIfkVW1EeoHF9vb+Hd5DINK0vYdvb6YRZSNiR6VvZ/DD2B/Kv0Hf2+uAPBof2xlusZ7T1DKgJKyiOXWVikZV8QxCPUVUgXoYH05NDGnCWcT0djxz/PAZT4y+E/tWiaFvCzcO8MoP18jf8ASfys8gkHPjKTnosyyRS+PL46mJVsh3lk7c6L/esit7OPSYoaLHUTqIIB4XygUvoNr+pOOugvAeM5fqs0UUCfZsy7RxCN4TCfDYrvd0dwQCCPTHoOSDPChkjCyFBrF2ASNxv943wfmom1DSQP9VrZ+6nAG3ejiEoI3ofx3rAeefCHw88WamV1IjyzMmX1D92WnNE7mhpF9rIxt5aYgGqsVt+hftif2hXJUNZWtQBBIujXPNfxxRmswFIGoDfYGgT9MBkug/DzxZyVWX/wsLM+WFbapiA9Gt9FMAOQG98M/jIFsnNFEhdnTQFWuWFAksQKG2+Gs0w0nWQCBZpq2q7P4Yolz8ap4jyIEYfNYC71VMT3sUcBmendUzEeXSL7JMZVjVa1RBdSgLerxLq63r7sM+pZ/MxyUYWeJlDK0JSw/DKQ7gkE7hh61vi+LquWmk0pKjPV6VdWJF72Ad/74qzvxNlImKvmIwymiusGiOQwvY/d2wA3wp02RJMzmJF0STuDoG+kAUAexc3Zo16Xhd/iEk0yxxwxmQiRZCwKgDTflOojc3f3Y1KZ5GjLqVK6bDhhVbbjeq789sKOh9SjnclJEkKgXpZTVkkXRr7+dsAb0/UUFqUNWeOaGxokWLqwa2OM/msvOepCYRMY1jELNqXu+rUATdA/Q7GuMOM91GGBiHljQk+UO4X/AE3y3I72O+DElU+YuDGR8wK0CWrat+TXrdYDHno+Zy2YL5RUaGZ1MkJIGk6vMy2aAIvv7Vtg/qfS5kzIzeXUM4XRLETp1r2Kk+XUPLzzQ+9rmswkbhLBeia21V+9Qu+4J7bjDTp0iybq4I9P/j+v6YDLdS6lm8yhghy8kZkXS8k2lVUEb6dJJY0aFbb3irqfT5cvDk4IIXlEbq7kFRQWybLEAMxawL9cbwQAd63/AL8/d+WLDFxf+/p/HAYPNfC8kmdR0FQzqrZpdhvEdSA/9x0ggejeuI53pOYPVkzAyzmFF8PUHiFnzjVRe9Pm4524x6BlkAar/d/rxeLZI+61ZNkn9bm62sc8jAVwKa2r64ZQnyjbsOw9MC6eD+vfB8KeUb9h2Hp9MATeLFxRF9f6YvUYD5sVhvfEmA7+mPsAFL74V9VziRo8jtSIpcn2AJNHuMO2S+RvjO/F3QmzUfhpL4ILAyeQPrAohSCRtYF77ixgPJ/hXqcsefJk8RftY1tqRlqQEsVGoCwqkgEf9OHv+I3TjNHAErxvECxt3B0OxAbsDpH8caTr3wgZzDcxVomDh0QavE9RqulP+jcChi/rHw6Z2icSvEIjqAUIQWoqC2tTtRIobb/gHn3UviN8z05lX/N8JhmLBBTRpDX3t+AD6n/ScFlNfRqIBC5W6NbVHqB/Kx32xrM/8GRsmYVGeP7TJqlK6bIKhSm6Glu2ursnHU+F9OS+x+I+nSUMnkLaONItK+U6bq6wGE+DIZDLA3hoFGXGk2pYEqqhtgGAbc73x2rcX4j1Jm+olI1cGFGcE1Q0AE1R1dz2xsOm9DhgniiGckZ4hSwtJGDWk0pCoHIAN0friqPp+XGfkJnlM0vkeNx+zZSmoRhjDRGncANfl5NHAWfBOUVMpCEfWmmwWoXqJYmjwAdq9sLP8NqH2of/AJUg9uF4xq/hr4WjyiSLE7lXby6iG8M7g6PLsd97vcb4s+H/AIVTKmTRJI/itrbXR8x5YaQACdr+gwGE+G2Mr5uaQAyfafDdmUuUiBA0qOe5HuL9MbPp2QijGiKgqMTosEIxPiAAXsNwwH07DFmZ+EFM5nglky7uKkMQWn92V1ZSfer/AJ3y/DGnKyQxSyhpCS8p80hYkajvY3AqgBtQ2wHlfV82RnBndEnheJ4ZbR5DFWjUG/eJOo13AWsbLPQN42WWOTwyzsWXV/mqHDkKN7PJ9gfwZyfBAkyi5dpnK6QpbQgYqpGhQNJAIob87c74iPhFxLlCshYZUMCX+ZrobkCq03tsbCnAafLpYpifcf3wUYaG5v0/tX1x8Yjua/EfhteJRzavr/PAAwxnUdtt9/789sGOBt9f5HBEfHB/LEnX27H9euAGUjgfrfDCI+Uc8DtgIL6cHcdsGxHYcceuAsI/rxjmqufxxItjIfHsjSxrkoyniZospt9NRqpd2JAYgEAL8p+bAbCr3vEWk4xnvgPrBzGUjLFTKn7OUAg06EqTzwasexwr/wASMvHK+TjaRYpjKxy8ljUsgjPh1e5UyeGCODtgNdJOpJAYWOQDx9aP8cDRshPN2bHm/hv9cYv/AA6mEr5yYwrFMZVSYBQCJFjAf7i+pvvxmPhTqGUXMf8Alq+1S+EsSqZbMiJHoZT/AJdM22wIs7gYD1vMyKps1fbfAL5+JTbMigdy4AH1N9ztvjP/AOIuTURw5sornJyrKQQCTHqAegfTZh7pjGZfpLGY5Ywrpzvh5lyEWowrEvGNtv3FH/eTeA9XjIKAiiObHpzzj6RwPT8MSyYRUAGkBQAABQAHAA9h2wi+Nuuplsu5DhZG8kWocux06hdbL8x9hgAE+Hi0xcSr4Rn+1AaLcSaSpXXqrTfarAsXWBc70dvtZzSzoCuk0E3pY2VlJ8QAkk2DtRA5ws/ww6l4LS5F5AWSniB2YhxqZdJ8wZTdg7izhRJGsU2fly4jeDxGizWXQDaIqNMqAD9067HGx96D0fovUZBAhnK6687Cq52424oHtd4YwZzXZVgRxtv/ALY8x6lJCOiZejEdPgMB5a16119vm+e+/wA198HdNmQ9SR8iE8ExlcyY9oixP7Oq8pkBqyOxwHpiy7WBXv8Ar7sS+0jf25wq6zIDBKrEFdDXz2G38sYT4BkVWR30LK+WjCaHZmk1As5cEUHGhOOCx3JbYPQU6op4cE7fdZqj/b0PpiOY6ikbANIouqsgXftYu6OPKc22SjzLkLCck0qCZRo0ibQxXTtZiF+ZRVEmtgwww+KzDJncqo+z+fLug8QDTRKiMmjuvOkfX1OA9Ln6lGq2ZF8w2sgX9LPHvgaLMrptWsAVZN3Q9b3P19seSfHnTPAy+RhLo7RMVDPQBWgeDuFHFWRxt2wblMzC3Q8wEIGkHXsAhk/Zt5L3sFlr/qG3uHrWUzwuwRQ5Hf8A2/tiM3XIVslwQKvQC+m6ALBAdIPqdvfHlnwPMi5icGRVeTS6xgUkqBSxdb+ZvmBPoLs7nFv+G/8A5nwPs5Q5l/G1GiIdiugKKKkayNVLt9aD19efb/fBcbbD6YEj47/ywUi7DftgJuMLp+kwtIJjHGZQNIkKDXW+2qr7n8Thk3piBGACaGHLRu6xhABqYRpudIPCoLYjehgH/mLLSHL6W1HMqWhpTZUKGLHbygbc1vQ5wy6vly8MqIdLOjKrEFgCVIBoHer7YynSvgRsvNA6TgrEWtdB+VkrQh1+RdZkfv8AMB2GAJg+LsuySyASqsSl3YxOBSuUJ2G5DBhXPlPpi0dYy4t7LUiSAxxswKSEqhXQDqJIOy7+2FPT/gaaBJx9ojPig2Vy3mLGXxAWPiEsBbgDbZt7oYa9J+HFy8k7Qs6rKVIRlJSM63YiMWCFLOzaf3bOAhketZbNLIULlEXz645EWhqBH7RAGqmBAuq3wPB1/LvHBN59OYbRH5CTqN+Vgt18p522PpiuP4WdMi2UaZPO7FnWIgFHk8RlKmQ86mW74PFiyA3wdINCwThVjzDToJIy1WGATaQE7szEmrJ2obYDRN1GJZ/sx1mRk8Tg6dF0SW+XnauePXAfWZoU0+KhkLuFUKgY6mLEAXxwd9sC53oOYaaOVcxGGWEQuWh1E+YMzr+0pSSNhRA98MOvdM8QQ6JFQxyLJ5kLglAaFB1rc7mzgBB1DKUshVrMng7xnWsljyMAtjtudjtvuLpk6nlTJJGHowgtK2k6AqgFhrA02Nak7k74kvw35V/ar4hzK5iUlDTFQAEVRJ5RQUbljt3wLP8ACgklzLPMFWeNkKxppIsqVaQlirsgFA6QaJsnAdymeybxu2rSsQ8Qh42j0qQ1MFdQSp8wBF3uMXwdZyoSQjWvhKJWQo6OVJvUEZQWXbkDsRzjknw9NPFLHmJ0IYKEMcZXSUfWJDqdrJYDy7LQ9zi7JdHbxzmMw6M4jESrGhVACwZidTMSWavYAAepIVz9Zy0i/KzBsv45OgsDEwPbeyQPlq9sUQ9QyUSiRUZVZtA0wuCSYvF8qhbI0C7Hpi7LfCghhnSOTzSaljZh/lR76Y6UglVtiNxzhflvglvCjhkli8NJAxCQsuoCJomB/aGnZWJ1DggbYBhLnct4kEXzDMLrhKqWUqACTYFDaufUYoyXUcvLOYAjagWB1LS/s9IPO/DCtq3H38T4fljkyZeZX+ziRCTGwLqwAHB0qwVVG+xN4j0r4ZMebOY8VSXd2ceCAxDDZNeq9AIUi+4wBPV87l430SIZHCFyEjMhVdgWNKaUm++9cGtg8913LxiJVRpEmUunhKmnSNFmiQdrXYC/QbYP6r0KRp2ny8wjd4hHIHjMikDUVZfMtMNR7ke2265/g1B9l0+ZcsjKEkWy16SG1AjQQyg2AcBqosmtXSjn0sc7XW1ff3xOHpMe60oU1agaQaJIJqtr7cbYKyxoVR+/8dsXeKL9PX6b/lgJqlcYvjUUPpgcP7frbBcb7D6euA5Mx4GIoTXOJuMQ1/TASHP37YmB7Yr1bcflvjuvAfM2K2cemKJM4AaIP5YoM4u9/wAf5H+3GAq6mVeJ1KawyMpFimBFVuQN/rWMT8H9AzELweOutY8uygkgtG5aO4ywPmXysVPYMwvjG7M29FTvwdiPXC7qHW1jdIlV3kYFtKLZCqQCx3AFEj3N7A4BCqdRbLXeicTUP8qmiby22zDy3q2onSR3xbnMrmZemyJIpeeSJhp1INLtqKiwAvkJHmv92/TBDfFkI1mnCqHIOkkOsbBJGWtzpJHpexFjHW+K4q1okkqa9GqMKQSQhWtTC9WsVXvfGAzmWjz+XygGWgVJDKxZWEfyeFs1I5UHUqgbmybNXjQvmM0c1GqoPAoeITQINPZ3IN6hHQCkEa9+MXZj4khQyqxYNDGJXFWQm9nbuANwN9x64rl+JYVm8G2Eh0Utb05oNuaKg7Gro4AKTP5/7K5EP/iA5CBjGAV12HIDkUFoEWDY7DFkWbzrZmM6FWAoC9lSQxV7WwbKhglkAbnaxxdP8UZdVUuzAMXC2jCzGaZbIoGxQsjUePTEP+YovFWKibrzbAKSocI1n5tO+3t3IsAP+J9QjkHiINL5gKvlBcxlpf8A0yVChfCOpqN+J7Y2OXzLEbqLr1P9MBSZpe5F7Vvv9K/p/LF8WaFE8Ad+38cBdPK3ACj6k7flilL2sDV33P4cfqsRfMJe5q/X149fpxjgl1EkEHehW5u++229jn+wE2xsfL223I9OV+/j8sQ8RgNxZ2F3ufc0oF/T8sDrmQzGqFc2a+78fasfLmhZ4rue3bar253bj6bDAMEc1/Ai/wCeLPEP8MBx5pW8oO/p92+PnkP7o/3AwBEh96+n1G307YKimXSLbehfOFpc37dv6VhpA3lX6D19MBa+59N8RYexxMjn7/44gR2wA+ezXhI0jEBEUsxPYAXf4A/obpvhT4jGdhWYKY7LAqTZUqeCQO4IP34O670sZmFoZC2h6D6WKnTdkbHg1VcfXjEOk9DigMhQtcjBntiV1bC1DE6bAqgewwGWzHxNKczJAcsytGCS/iArppyhJA2DadgeL422pyXxWXykmZMDVGLZVa9giszA0NlvcexxR8Q9Rghzk6tE/iSmKN3MrAMjowWRR+4qkFSwqje++LekTZNE0hZITKsatERM/wAyMEG1rqMa7sDwBdVgLc78UGFBIUpTK6KfEUKdCM2rg+UhGHrsORgvqscYgOalj1tGpk0itajSGZbsAjyi1ujQwo6t4EYWNYtS5ZLhKZh4x/kyahaAiwsRFk/vHvywzvUckYXgMjlFRUYKJSdEhVFFgaiTajaz5hfOAT9QlgGXedYfLK+hwGA+abSWRgQPDZ7a1PmBs4I6e0MjRQ+BSzXmrDCldSo8TY0xOpSKsHUSeDiJnyBDDxZNJkSWh4wUNtIHBCjSBYdjdA0WoneDnp4ILTyqRqCktMLVSsrEGvMpIFEbNVAnjAESLkznTlWDeJJExdw5AIfQrKaaxqVQaqgAK9p9POVlzJTwJ/FQoRrshSgYxkW50lhe/wC9q83OBJJ8iZklR3YavHMgYgAsoXSbWyojU+QdrFXg/K5/JRvLmBmGDSqNSkHy6LUUuiwwIYBTzR2OAoY5Joo2McxEqyyeESXOlj+0Zk1lasggWSCw0i8D9YzGT1owVjrg1ROOHABGlWJ2m0EgM1bHY84uz8mRhECeLICg0hwdLRxujt5rUDQRH6WCFO1Xinq+YyGkIKeNEMDrqKpHGjR6mHlJaRSyadPJGxvAaPKZiMwLIwKL4YYgm9K6O9WDsffn3wBl/iNHWXTFIpSITKraQXjIsMNyAduG3G22+Ph1fJxK0ZdqQIpYq5VrjUjfTXyFfx/Cjp6ZAh0jd2DQ1f7W/CAB0xlhflEg2W2Gpb7YC3pPVEmjMg1AXsNStflVrsGu9Ue4PpgWP4vYRyscuyiFgpuRPmPhWuwPAku9+DvdDFmT6vkUCKjMVK2P2cpOkRg7kqSbU1vZJBHIrAmam6colUmUiRy7f5+7AKxZT2FaeDXyjASznxSQrFYgwMzw2XYqdMRkDUsZaiFqq2O+/bud+IpkMg8NLhihZfMx/wAxgCCAoNrR3HttgaR8qHYsraWZJUYPIWLyqRq58p/dq+Ca2sY58NpBmkctCF2SMjzEFQiuqi+dPG388A7+FMw2YgSY6VJ2oEkUtrdncN6hu4IPqNLHf8vcfd/evS8Lui9PiiLmJVXUxY0O55JPBJP0+/Dd4wd63o0drH69MBArv/L+fpg6CLyrxwPT0wveSrvkfT+t4KhkTSLO9D19MAxP3fniEx23rE0FfMbPcgUPws1iucbe369cBBpP1t+OPlr8f1vjgHNDE1bsR+XvgM31r4egzDs0qli0ZhPakJDV+Kjf++A870bLxu+ZZX1C5GpnryIwsKGrZSwqq8x9caPNBdR5Brn633wFnsuJI3j3p1ZLXncEGjvRHrgMLnuo5MA+HAXdQVMdyRqoWOSxpUleAwoCjrJ33xPrEWURfBt4vEMbCvEkB8OS9KAsKf8AZhSRTDy87DGsT4aywCaoI30JpDGNGJFVROnuLBHG52xSvw3AqqBFq0lmS7JDNIJSbJ/1qD92AxuRzOUeRIzBIAzkE6pNIYeEgWqGpGVkDAgL5VBU7YtzRyaRh4Y5XVnaD/NljohC4FHfSNJK0KU0RWNDl+iZaNtfgx2oBBCAkEbggm2vYYRdH6vl5dYjyscZiH2gG1oORp1UKNgDSx7bj6hTNL04WJfHVjr1APmWHl1hiaoWwBY+pPc74pihyrytIsriHQzOhjl1upJupG3FuwahuaoWDumk6jATreJA0io/hEhoCjSRg0CQ2rzORqPOs8EUzi+JMiAF8BV1IYydUdaRRo+c0monkiqPbAMZmykjSaopBFEI4rDzAlypjVPDC3sJmQm7BuxwTZ0tslmBEKmWQrqEZln/AGerQ/zbBRahl01xYGBPh7rGTmjSKSNVaQR6gLp5ALAVVa0IKWLAsaT3BxqIOj5WFy4QKwUAVewC0L7DbYHtfvuGUl6nk3hmM0NylnuPXM6O6+JAp1VVsAbNA0AT8oxbD1nJKSdBilbUuoCR9NWLAIA+WJS1AfKAS1Xh7/y9kGWxl4SponyeU7bHYcYq/wCCZA6tOXj1A7/s9wTYN0Ofm/A4BDlly6loXhIEA8PWjODIfLJ8q6V31liLJBvjkldMkyUzBUjfYMdbO4B38MrevUb8PiqJQHkYfZbpmXIZRECJDrcFdmIPLXsT9fwxVJ0zLMwYRUUYOum13Go8AAVya7kDY0MBA9BypKgxJahQhtttNBQN9qxb03peXiswxhNQF6SQDsQL3rg/l9KuiZSSdxqNKaPPO3evX6cYgXCNp37/AFsGj93mH54BtknWzQ39B29Pb+uD7ofj/D9flhTkqJNDnbcVdduKHP34NJYbE1z+vuvATlN2PX8O+DoMqNK/Qdh6YCZqG9X2GGOXclF2PA7+2AjksxMVLTQhG10FRxJ5f9TEqte4F/fgpziUx/tgeRqHqf64C8H+Y/PFWs/d/v74hG/v+v12xLUb52wFGZUk7EA++IjKkHcj142u/r64+kc/niRmoX6XtgJLBtsa+73wM2V1AKTt+Hb2POCFmJPBquNvU/r7sQSX8vpzWAEOSqwCK39fQDFeW6eFjVWCk7WP3QeaGo7j+mD3I21Y+WTng/h64AJ8rHWnTVdlOnsdhXsuK5441DEqAFBJPOwFkmh6fXB9ruaGr9HAPUZQIpqO4jeidgDT77b/AIAn64BDKR9qfZFig0hzv5iYi4N6gqhQRyD922EcHxebDZiI0+lFEY1UxJJUtqoqvkBYd2/BjEiPNnVnRSuqImMFnIKwoR8yjU3y1p227Yzc0pWZiIPDZ2HhxKxjbSqXb6KDuxpADYBWhfJB4PjeEhdGWlKsV3oUA1+agSa002w4b6jFB+MYW2GXm4BAYdi7ruC1rsC2+xrtVin/AIlnGgBTLhZQflcqVIGr/rBUgEHf147gVcznUZiuVjZi251mjQRQ62TSkrsNqCrgDMn8WLriJRkTS5kdhQFKNIOt9iDq23J02NtxrYpko915J5BBvvf129/pYGTy8csa+JEQH3KuooFSSDps0b3FYawlKrSCa33B7AXzxvx74CEc6qPKp+oB9hvd2eMUeKhpwDdkFhpvYgceu1bD14wflolsmh7mxx+hePniSga3+nteAriYMDai7IPO4vnsd9jiSz0RqPfY1yeLPv8ATbE4FUEiuO9Afjv+rxNVAJ9/19PfARmhuqNDuBwe1EcV+u+GMLNpHmPA9+3qVvASD1Pcc/ftzg/LElFIqio5Yg8d9ucAaX+n34El44A4/jgjVZI99/reB8y5As/wP9cBkM58YKmYlg0MWiiMrBSp2sbC9tVEN6UcHZf4vhKO7Eoqb+aiWQaRrQJZN618tXZFgWCcl1jrWRV5g2XcETSGapKYv5lLLpl21FNNMV2OwO4H0nVOmV4TQSsrpRbXZKhx/wC7r3KAGqNIurasBoc58cQxysuzJoD6lI2tC9EGjZUA0PX2ODYPi3LlVMjrE7HTpZlJDWRptSVs1tv6+hrKdbyGTh80cTSGRWUaZ3C+SPR5j4oO4tbF7k33xzp2Y6dmZDl1y8hJDqdUhKjy72PFO48RgtA0WaqBJIa7/m3K6gpzEW5FeYbWARfpYN74r6v8TwxKJBJExIBCgrrdWbQhW3WhrI8xOmr45xmzncnmTN4PiLIRKbtioBpJNCatGog7L2JBoHFR6jkJZYdKTFyYxGV1BF8PUYyd9FgL2slfa8Bp4fjLL24Z1TQgZmdkCgkspTZz5lZaIHFjnE4uveKGWAx6wTQe6IBosAraih3Abjbv3wOfzmTt1mjlJE7ABZJDQSWf9om44IkNDcWwF4c9AbLKZDC0jTeCTqcbVpUgg6At6fD29Cprckhr+idWM0SSshQOitp5IZhqO90VAIo+xxb1U64JgqmzG/bf5G2+t4X/AA9PoycCjbTAlXufkHthjBn9Skg2QCDe9Eccc++Aza203UTHTOXRVDnyavs8WxIB8m47YzHT+hZlNDwTQPpABdmEnlVfkBEQ/f12RZ0ldzQrRfaysnUPCoN4isGI1KGOXhA2sEm+19sIsnGJsuAM3IFjjVF0K0Q3bysSzeZ2aM6t73PF4AdcrmVUu8yQsGkDOw2JaqKhk0i3ZjYAJqMCxg2fLTzwNEkscjeIFvUV0iNV28qE6nca27UxA7YF6XNrg8zqHaQTqssoIZV0+Gh7KFOngeYpdb0Bx0+IqF+3SaRHQKsqqGJP7y15h4ZHrpWvqDVY80rssc6KwUnRd6Q1rGWtLPkXdj3Xg2Th90VMxGT4sgkB1EkgauRpC6EAK6RuTZvjbCLoOV8J2MWYMusFnBVGptChSx+ahp425xr4M4KG2ok1sNhuN+NvvwB0DCzQXi/e/fFOYzXYD2J9P7cYHOdFsL4FkbbdtzziGadAQW52C3vvRPIHHt9cAV4oNE8+hsXtx9MXFhXN7frbAgmU3Qsg1VV3vEyzBi12L9z+9uAPQX+FegJC8qKr2sj2o89u2GsBGlfoPX0wjTMXq9PY1xtt/X398MYF8q+bsO/t9MAwmbni7Pt3wLJZuiK2/j/TE841kgc/X37GsWeHt/HAedy5qWGSVBkVIaeQhiZX1lvOZBUT0CCu2y2WFisV5nOTSxTKMtGHRoRaqW80jRlzoMZIZFNnUtggEg1j4DqjFlSeOQpauRJExEg1HSR4YoWRt81DscRfL9RiikAlTWNLcpZUxsru7eGL8wDBiASFI7WQXZLqEqrDF9j21eXXr2ZmYMzl4hTXZYgVua2wz6l1GWOdY4sqv7v7QI1ANsSGRPl7He+TWmzhcmX6gzM6MrlmDn9ohUOIVWhXo2pT28qmtzhllcpnkSTSd2dSgbQfmdtZJ01WkqeP3aGAW57qBhmmC5QkBSBJEjKx1CPh0jPdiPLe6b+opzTJFKunLBgsURXyMHUqJCFLaTZUItChuw3wxzR6oqgqq69Kkg+HQsgstkjzqDuflIHJNDAmXiz0Q15i0VIpm16tYDO2oalUljR2A3AGwwCU5xk8PXldT2rNIYj5idLNf7GwzWwJHB33vGl6e4aGeTwGjcRyrrKVaKCFUPs1hQtbdhuecfNmOpWloKbRtS3uCzAXKlsvynYbDV6gWdGy2b1Fcyrqgy2jUzBgTS6mYiQhnFt5qGw74B90yQCFPQIooXxpGwo8dv5Y7mToXWCVOkkCtuAaJG9/3xmsv12dBDGIhbIx1EMoaONUqUqd0jNnZqO212DgvpvxX41qpUTFF8NWpVdmUMAKZmrmzXKtV0aASeZF/wCIeJqKNMkfkaibhgX5rA5O5J9d9sIuoPl1lMXhu2mTWpEtapGEanZdlIsEk7jzbDUNWiyqymGaVlUztIBKpQ/sgqoGjUAsWOiiCLDFlPGF8ucmjiVpcqrAIZRpQqqKyqFUhVK6tWsn/StEbkjALYIumngPpHlsCTT5Azk6q06QFJ2JHJxZkvskhoaidDoykvVIqhgxJogA/NxvzguHrUxBVMgfmYWUIU7oLXSnyksvP7ob0xrsiiTR+aMaXUhgV02CSpBBqgRYoi6G+AxPSOq5eB4yI3j1ICgDu5OtURRprTppK1WaIsfMCWq/GMVKCr6iCdIHA31E66oAAtte31Fu5ctYMbKfN5dSbOFs7BhRFDj67VgqGDSiIqhVXy0L2ULQo83wPpgE3ReufaQ1mirUEo6tNsoJ35Yqdxthv4eoeZSSXIosRQv1WhwO3NfUYLy8ZEpBAqh2277k/rj3xOzv9eT9/Pr6/fgB8hQQgL8xFbbfftVfSvasWyLqWj5VBAO3O+3b6bfXjBKMSuw9zvt+NYhmYvK3vtW5/hsMANAhUkbXsT+FVz+vvOG8KnSPMOB29vY4WJD8pYk6tjvfA5JG3YUcGxO2kfsX4HeP+b3gHLLuQNvux1uMWHk/XEZFO+/4nAeWdL6BJNqWLqFpQZNDMA4Z9T2kc4ZVDAi9mJ5Yi1xTmvh1mleOPPUVI8QFJBqosxDt42lzpemofUCsMul9VyOWcyKk6qiBYrMkhbWwjYKoB3/YxgWxsD93e+JkMjnZmCzZgSOxk+TQAQzChqho0WalJOqjeqjgBoekyTZVUgzBUpO7l41dTtI9po1jhiebBoGt8VQ9DnJ0JnfMQrAK8opRakqBOf3rPmsEsQTsANh0roKZYSCPUQ/+rT7nso5Ld/b6YD6N8JR5Zw8ZkYhDGNTCtJbWbAA3snn198BmY+iZqK2+0MygAsPEmJBUuOdTnf0A/d3xXB0/MZqFtGa8QCll1eLpbyBhvtsA68LTAeazh5mfgpGmkmVipkBIARKViVOpbsXZlPG/in/SMMvh3oH2WNkUu2s6iz6bsRqgoKKApR2O+AwvS8tLJJ5M6JHrWaeYUra/KCWIF69iPMBRG1YcZfJ5iGDNtNP4yiBiLdiQQsjaiDQUMpUULArFuZ/w8ibQqyyDQALAj1MbsM50bmqG1bKBgiT4ZXJ5fOMrFvEhlsFUX91zyqg1vWkmu4rAaDKQXCjaAWMag8aitA1f133xF4WADBUHHbce35t9L98SycpMa6RsEQ83W3F36Vi6XVvtv3/L39fpgMypmZM0qLRkmYakcoy0ERmBB5CqCKPNe5wqbKZ0oiXC6EhpS+qXfUACEOwTSocAEecsdsGdSib7LmV8QR3LJrZrrRq847keWxfb6YVnIuEEseYCjSqroQ3StGgQaZA5DFAK9WbazgPnn6gHCSeEiyMR5LZwpA3B9UssSdvTkDB/TmzytErlEAolLDHQNWrzMzM5sxJq577d1snTJmYynPPqYMUAXSf2mkEKDJsulLA5U73anBeVyMqz6/tes+cBDZI1MxCsdZJUWNq5QHbAAiHNQSOY3Gpl2V5WkbRsGlK2dRtRuBsXYcbY0XRs9ODGZgLdTpYjSDqk8iadV+KFW9xY1MPXGcynw9K9gS+DpAjuNRqKgKWPlbbW6lq9G35wxPw1OR5szK13Vg7FjpbSS/lOi67jeuawGqgzUjdgKO9CuD/3bcd/W/YdLSeWmX1NrfI5AB/P+GF/TGkWllIcrYsKV5bYAWdxxd+uD3zLJ8oJB47/AIUDqP50O5s4CXSWclleiBuu1Grscmv9sHvHfG+/f+ljFOSzJOxIv2H8D+uMESPY323/AF+vrgKXjIuuw/Xf9flg6GLyjfsP3R6fTA0522v178fwwVAfKu3YdvbAM1WtuSPXk/q8cmO3vixVq7OIN7fjgEknwzlDqvLQEN8wMaUSSWN7epv64qT4ZyoKsMvGpQgqVFUVfWOKsBvNR2v15w7lDdsQZNuMADmddiqrn8v1+OIVIfbb2Prv9cWyxsXBH5Vvx/DEPDYbk/hVdvTAVjUp45v07sd/4fjibSMdJG457b8++LXuhftvte/1+mK11HYmyfpX3bcd8BFZ3PIAoi9ge39x+eEXxiZTA8Kq7GdJY10r5V1KQC5HA83P39saNY3AAFduwx2GBgRZO9kjauRvxse1XXOxO+AEjRtJPBoDgVsDuCRuN8fS69yws6uBXFjv7Vzzxgt4LU8A70D/ABwLnIZCGquRQ2Nb71x+eAxPVpKgmDM4H2hgwABLW4GgA38xIFDm+QLOEWaysBfVJrilK6JEsWsdiJa0WiLZ5J5A53OHfWJvDgzBdQy+O66X06dWq1JLEcNVEsPbesJsp1jLCO2hBdBSuwhFkSeEDqZwxUlTz/p3qxgIdGiypZZiWFqp2a6u4k2rYgttXdvvwLNlclGR4Ykb9l5Spc2HZ25I5rVRPqfamubyyJl4pgIwuY8FZNRtdMlWI/MCgBYkC6AHYAUny/VcsK1xhjo1jwyopNnoXINwZHHA49qAGdMKZagGKiUAHTaqECIgc2tkqFN+7NtvjRRfEqLZd/LVgrG1tYsVQNiuKuwNsIukTZafMLGYw2ryRnvSoGbUQ5O+9Kd6DWNjgzqUmUillikgsoBVFB83hCh510/5oAugu9Edwb9S66PMtMdLIJKDBlDECzS2372y77EWDipPijL2FVz2VA4kXURZNll43G59vrhPP1/LapGOWJsrrYtD5qJA1ftaDDzbGt6B3IsjqeXgyskYfLpUhJsUosUTYYhW3qztspJ2GA2HTsy0gJKirOn3FkBgR2I3rncYYRsFHFgc8+voBeFvwxmEbLxuihUItR6A719N/f61h3p74AKVT2B3Ptvx/X1/sbFlFIBo7j/UcUM17UK9+/P9OfrthhDl7UHbgfw+mAYMt+/NDFYv94/TFqm/17nCkdDQE6XnG5NePKRZsnYsa54GAOYbn8uNv1+vb5T6nGX69moctJEkjZtvHbSrLO+lTarvcoJ+YfKD/DAD9TjJhEEuYkacsIx4rKvkQOxJmU76WFCrJPsSA2DoQbDfTENO9g1+GMbnOr5db1ZnMmj5qLmm2OgmJa1eg79rFX82fi8oTNzhex1X5rYVUkbMPlJs7VveA1/hE7aj/Lt645l8uaI1fTjGNXPs6QsmazTJO5jU6YFAPhs9kSZdW06VJBANj645/wAVqHx/+ITCLVpsRREC0LD/AMqDRWiGqiKq7GA2wicDdrP3f0xHS3dq/Dbff+WMnLmXEqxfb5DIwBCGOHVTAkH/ACeKU/gRyMJ163Jz9pzBIzAy5ITK0XsgEbVpJ7+49MBvzZCm7AF9rO38z9MCZuNmsGzRsAkbUdjsPX1vjGaTMHz11F/2eouay9LRYHUfB7EEG+KOOy5u/DP28nxL0WsB1U1HSRD61fp92AWZ3NGOF2EoQnMyIS1FY9cxIY2D+6AyjudPrirMz5tfFjiheQaT4MrFdyUc7cUAwQANRN32GGCuGDt9rQ+H5ZDoTylSBuaXg3+HbE1kelY5qMq7aVNJRayNI81FrU7e3tgBvh7PtNQkjIVdlYWRqVFLatSgqxJ22BO42IrDSPph8tMK22pfYHt6E9rwt1ShpB9svw/n8sdqNiC1ihtv2xTl/GEfifa1WP8A9QiPTXYhqqjxztgNCmQAphp11WscjueOBjsOS1WWrVfO3oNz68V92M3N1J1k8M5uQ0POViQqCRqGpihUEr5t+LHqLITqKUQ+e302KeAVsDvUe3r9KwGgkgOu6B4s0N9x9/OBcxDqs9vr6CvWqNn8fcjGek6qKJXPUm5+aA/v0WspxZH44ozfWNLEfajagDUfAAPzEiyu5AVtq225wG36WhVdNki++3b6++Gdkjc7Vzt+v1+GJ6JlJHTWM3PpbgqMvpNjkEQnGiyshjVVaRnYD520gn/uCgD8BgDSDrq79j+vb9Vh3D8o54H8MKA1j/cYYwNaqa7D19PpgDY2FX6+vP34ie+3GOhb3wDm1nv9mYtPbWG1d+4NVx29cAP1bokM7RvIupo/kNmlNg2FvSTYHIPAwL/y5AIUiZFkWPzDWovUSSzeUAamLEmgOW7GsXuc12OX+hWT8vMMVouc4Jyx23IWUC/oWO334BOvwjlhIzCNVDA2l2BZBLLXmVqH7pG3bE0+EcrdLEoANqFLrR37Bq31Ht3xfNlc4WNSZfnceHJW4H/ubmx+eKimcPD5YfWKax9T4o5+mA6PhjLDwwsYTwnLoqalAZhuaFAnt9NuDjsPwzlxCYfCHhl9Wklxvo0+vZdq4AoDFZymf/8AVyn08Gb09ftGIwQ50WC+VYeySrW3u7XzgM3D1LKvK2aMTGbLwSNYYEVEApEfnI4k+h13vQxmxMHnVdciCTNGcKvhkKxkKg6hd8Gxex4sURuMxFJAwMkeWJchAw1+Zm7GozsaA324GAPF0ylBFkxIhLUrMNwC1f5HzBTdDejxRwCeIx+LMhh0tLrSYmV/lUuZQCFs6U0kcWJVFjfE5M3lCsekS6I9TodLkhibYlgxslqs0bs1zhiOpljrCZUg1T+NIb8XyrxliDqKaeTekD0GKcyI2KDwciTIPIBLs4cECqgohhYHrRrALZ58uI8w0fiM0liQESICdJchroiwSLH04GOr1DKhUW5qjfxB5HoFQSV1Adi3G/IxdHCgdkEOUNyXo8Q+V1RQVo5agdN8i6JwWeiyHU32TKGx/wCq3ykEV/8ATehb8a34wB3Tssrap4zIWkUKykkBR5dyjVTAAdr/ABwHF8NxeGU8VmgCBNBdgBT6rsG9tht223x3p2SzMa6Y8vlwSFDss5XVpAUEgQUBQqu2CBlM4BvDF5TqB8dqG2mjUB7dtsB1Ph+DWT4jgELqVXIDaVCKxoXYABsEXXerwNP0GIMQGal84uQ7NTeYjf8A1f8A9dtsEuudXb7Pl6N7+O5/PwcVLk8zYuCE1f8A5hr3vb/JF9u+ABT4dg1ahqY0ANMjEqo0r61YAH/64pznwtE0oCA6Sumi77gg6v3tgTvWww+1z/8A242sACUUPfcdq+778Ql+1UAsCjnmYVvQ7KdvbAOemLpQKaJG3fsABZJN2O++DMvAAPKCByBv77/S8ZrL53OqaGUjbegRmAB99pZ/DD7oucmcHx4ljN0oWTXfv8i1xgDFFbX/AL/y/X1wyhQ6RueB3Hp9cAyPq7/h+t8Gwg6V2HA7+2AZat6rbHJAfX7/AEx3v+vf0x2Sth9369ODgPN4/wDEFhEHkSNdZJjdWQoyLLHGzUZQ25cgb9iexxfD/iXlz5tEgViu5MYO+qyRrugAOLJvYGjW4myKNd8HkHcc8U1gfcPz3wIOiRdlWwdm0pY5qvL7n8TgMfB8XknXKDoIcgoASoWSZfP+0N+SIta2Nj6iy+r9XZFy8kKDTmHAJZWvSQWJ8poeRS1saAU/c2HwtBoZFjVQQU1KiI2ljbKCiigxu6ABB784yWY6jJLmQqwtGsInbzWNWihoCmMi2HpdKwpuQQbdO+ImbMtGVTwwXCur3ekISxWtltwt2dwR74G/5qWOWeOTxKjlVEKreq1BHJFktr47KLqxhLk+r+KulsurLOyjawtGmp/2a6ip47t7VivMZx9cuvLJfi1Qy+pq8ZFZ2O5OtQhDAEH18mAZfEfUFMjRyawkfhuJU1WsjHypQHz2Q2m/Q1QNKIM3A040vLrkbYBWdVd4mQSDmmKhmJJ4NkDnBr/ENh2OTFGnLXWplZVBJMfKFkBJ+Wm50nE+sZ4Q6GSAUYRIAPKRsfLqCnfSKAHOAV5dMugKgvHGZEQSalJMsDhVbwwL8zgsTsD4ZJAs6rsouXkiaQyOsUIRpEW3EgRy8bMSuosbDFVOxamOJZiYRyzNojQ+VtAh/aTL4WrxdQ9GJBJvTTXucCHq2XJJkgNUYyRpIOoQFgFBGqw0dWNwu3pgO52WAuHilc5iSRabSVOl50jJIKgFF3CkjkkWbrDaH4ih1KVkk3IWjG9EksAK0/8ASx2qgLOF80mWKQSLAsa3q3RK21FTHICUZlbc6T+9yDgHp2bg0uxigKxxCcLGgW2TWQeSAQK+hPO+A0y9bRySjsXCMyhlZbonayveiRW9UcAL8QxMraCS9KxQowpmKppJKgA6mG/p5uDhMOtZeMllhGoFkbzRDfUda+ZwSOa23va6OKYpoFDVEiafDS9SbardTatemwDvV7VtvgHv/MpCyEeYrGGUbgFm1Gh5b+VdWqqrfjfEcz12JWkQSyOVsSAI1ijppTo3NkVXOFnQc5lM06wGBQ5UFvk0kgHYUxJFXuOBt2w9zPwpBT+SNGdWDNVHzDffg+beyOawA+R6whsu0gdrLIFYgaU17EpVUdias7YiPiUUSdQaydIDsNIZV5MY3+6t9tt8Mh8LxhgyrHVHSVWiLGk9+a2v2wLlfg+Jj4gbysoAUAaDuKYqV32339vQYA/4Vziy6ysjuAabUrUa2BBIAIsfuk3jQpGSL4utttvpXP65wn6L0qPL2I9rNtSqCTR32r8wcNZAwoljXp/LAEQoR6UL+/DWJfKOeBhJlpzf1u9+P1XH++GUeaUAbsNuKb+W2AZo2+LGbb1wDFK1mhX4fwvBAJ9MBYDjo2xzSfTEQGrj88B9K3p+P69sU+APeuSLPv77c9sXaTXG9frvil0auN/rx+eADlj0qdIJAHdib2JO7Hvvucec9OOfSOgFZiQzOZUkCDRpIYeJ8trqLDem2F3j0mUPvQPryLwOEI7b1d7b8c4DzPMdT6hLGtRtpaIuGiOg3TAXbg1R1b12wV1XqeYSYuglAEKkA2U8TQ5qvEAO5jB9TxRu93Nk73MYNbdv5+9fhiiTLnuov7v1WAwKdYzzOjmKTZa0BPK+pogTtMQW5onZeN72hL8WZqNR40Ij82ks8bgKfD17773v8pNBSd+MbhunrqJMSdtR0rZND78ck6VGVIMKaT20qQdqF33A2+hwCT4f6u+Z/ZzR+G4shdLadIIUWTyQwINbbA8EYD611PMRvNFHHr0xxlGWJmILuVbuQ1DegO/scatMooOsINVaQQFurBq/TbAr5JGJLRITdElVuwK/gAN+wGAxWd6tmWWWOEBpYmiU+GFdwGVgS5BINML2Ckb2qrudjlMimYj/AGiMvmG26PaHaypur3HscXvkV00UXTz8q/d+WCMlBpGlU07nZaA3N3QwFcPSokfWL1cCyx52rc8d6xdmssXYURW21X95/h92O5piNiCdx/Ud/a/uxCTMkAGjZ4qt8AOcq7PuLAGzbd/9qxUvTyD/AJjb8e3yjauBtxsOcMWzJ5qvXj0PvgGQkncH8vQe+AuyildrJJPJoWfrz+jizNMq0Se/veFQz2lhycWeNqNlfX07/nf9cAyysQ7nmxz78fTtjRQFNK/Qfwxl8jISKrn027nc/lhzEzgAVwPX+2A//9k="/>
          <p:cNvSpPr>
            <a:spLocks noChangeAspect="1" noChangeArrowheads="1"/>
          </p:cNvSpPr>
          <p:nvPr/>
        </p:nvSpPr>
        <p:spPr bwMode="auto">
          <a:xfrm>
            <a:off x="155575" y="-2224088"/>
            <a:ext cx="3171825" cy="463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4" name="AutoShape 4" descr="data:image/jpeg;base64,/9j/4AAQSkZJRgABAQAAAQABAAD/2wCEAAkGBxQTEhUUExQWFhUWGB8ZFxgYGRscGxscHhgaHB4aGx4bHCggIRslHxwcJDEiJSkrLi4uHR8zODMsNygtLisBCgoKBQUFDgUFDisZExkrKysrKysrKysrKysrKysrKysrKysrKysrKysrKysrKysrKysrKysrKysrKysrKysrK//AABEIAQ8AugMBIgACEQEDEQH/xAAbAAACAwEBAQAAAAAAAAAAAAAEBQIDBgEHAP/EAEIQAAICAAUCBAMFBgQEBQUAAAECAxEABBIhMQVBEyJRYQYycRSBkaHwI0KxwdHhBzNS8RUWYnIkRFNjwjRUZJKi/8QAFAEBAAAAAAAAAAAAAAAAAAAAAP/EABQRAQAAAAAAAAAAAAAAAAAAAAD/2gAMAwEAAhEDEQA/AN/ksiAiUoAoViUjRByhdAxIOmxq/C77XhvHENIxhPjnoAzGYgEZ8KfTI8cy/MHTwtOrayu5FehwGp0JGjSSMFRRqYnYKo3JJ9Kwum+JsmImmE0bRKwV3Q61DGqBKg+v54C+EviUza8tmlEebi2ljPD/APuJ2KnbbtY7EYS5mIJ0XNIgACrmVND/AESyL/AYBhP/AIi5BT/nN7VDL3430YN658T5bKsqTSaGZbACOxIuttKnGU6d8X5X7FBDJG0trFEyGNwl2o+Zl07c871t2w8/xC6eXy4lj/zcs3jIPXQDqX71v8sAxzvWYo4vHZqiIU6qJ2aq2A1d/TCiT46yoCSGVtL+Vf2cnmIrZRos/MMIesyrmMrlIY2YnMMmk6qYJ5ix29ADfvzzh58bdFD5B0TZ4gJIiNiDGLGn7gR9+Af5jqqJlzPJaIF1GxvQWzaje63rnY4z4+L8s8Lzh3MYYKx0OADtR3WyPXtgPqPXDN06MxG5c1piTYEK0nlc9uF17nggbYJ+KemJH02ZFAVY4CF39EO499sB1PinLDSf2hUkebwZgvmIo6jHpqz64a9e6pFAq6zRY6VUKWZmq6CqCT+rxn+j9fRIMtGY5W1CKI3EyoNWld2I01vY9fXfFvxdlZ0ngzeXTx/CVkkiHzaXrzJ/1bcCzxtzgHvw71FJ9ZUOultLK6lWBoHhhwQRvgX4j63DlCvih6YkLpRmBbgL5R8xvYd8T+Fetw5lDJFYYHTIGWnVv9Lbcj78Iv8AFLaKAg2VzUf/AMtqHfAH9K+JInlSIxToZGITxImUEgFjufRQdvyxZP8AFECSyRBJ3ljPmVIpGIF1YoURY5/DAfS+vCSdYvAlXUGYPItAFa2F36n05OF/Vs54PU3kKO9ZIEqlFvLIeLI7fU4DWdM6lFmIxJEQVJI7ggjkEHex6Ynn+sw5dS0zqiggWe5PYAWSfpjK/A6hklnDKftMrSkKbCeif9/qaG/rgTpX/iOrztLR+zoBEOQuqjqHv7+4wGny3xbl2kWPUys1BBLG8erj5dagH1rE+t/E0GVZFmbSZB5fKSNiAbIG3I5/HbA/xZ05Z8tNEwDVGXSzuGANMDVDn+OMa8smf6ZlxKaaSZU11yBrAY/UjfAelghgDsf0MI+p/FUGXmSGQtrcWAqsfxC2fU4TfCXXKyZ8UU2UDJKDyAg2P4Dt74zHTHlHVsvJICrzq0hX/SrLJoTjsqrf0wHr2TzIfkVW1EeoHF9vb+Hd5DINK0vYdvb6YRZSNiR6VvZ/DD2B/Kv0Hf2+uAPBof2xlusZ7T1DKgJKyiOXWVikZV8QxCPUVUgXoYH05NDGnCWcT0djxz/PAZT4y+E/tWiaFvCzcO8MoP18jf8ASfys8gkHPjKTnosyyRS+PL46mJVsh3lk7c6L/esit7OPSYoaLHUTqIIB4XygUvoNr+pOOugvAeM5fqs0UUCfZsy7RxCN4TCfDYrvd0dwQCCPTHoOSDPChkjCyFBrF2ASNxv943wfmom1DSQP9VrZ+6nAG3ejiEoI3ofx3rAeefCHw88WamV1IjyzMmX1D92WnNE7mhpF9rIxt5aYgGqsVt+hftif2hXJUNZWtQBBIujXPNfxxRmswFIGoDfYGgT9MBkug/DzxZyVWX/wsLM+WFbapiA9Gt9FMAOQG98M/jIFsnNFEhdnTQFWuWFAksQKG2+Gs0w0nWQCBZpq2q7P4Yolz8ap4jyIEYfNYC71VMT3sUcBmendUzEeXSL7JMZVjVa1RBdSgLerxLq63r7sM+pZ/MxyUYWeJlDK0JSw/DKQ7gkE7hh61vi+LquWmk0pKjPV6VdWJF72Ad/74qzvxNlImKvmIwymiusGiOQwvY/d2wA3wp02RJMzmJF0STuDoG+kAUAexc3Zo16Xhd/iEk0yxxwxmQiRZCwKgDTflOojc3f3Y1KZ5GjLqVK6bDhhVbbjeq789sKOh9SjnclJEkKgXpZTVkkXRr7+dsAb0/UUFqUNWeOaGxokWLqwa2OM/msvOepCYRMY1jELNqXu+rUATdA/Q7GuMOM91GGBiHljQk+UO4X/AE3y3I72O+DElU+YuDGR8wK0CWrat+TXrdYDHno+Zy2YL5RUaGZ1MkJIGk6vMy2aAIvv7Vtg/qfS5kzIzeXUM4XRLETp1r2Kk+XUPLzzQ+9rmswkbhLBeia21V+9Qu+4J7bjDTp0iybq4I9P/j+v6YDLdS6lm8yhghy8kZkXS8k2lVUEb6dJJY0aFbb3irqfT5cvDk4IIXlEbq7kFRQWybLEAMxawL9cbwQAd63/AL8/d+WLDFxf+/p/HAYPNfC8kmdR0FQzqrZpdhvEdSA/9x0ggejeuI53pOYPVkzAyzmFF8PUHiFnzjVRe9Pm4524x6BlkAar/d/rxeLZI+61ZNkn9bm62sc8jAVwKa2r64ZQnyjbsOw9MC6eD+vfB8KeUb9h2Hp9MATeLFxRF9f6YvUYD5sVhvfEmA7+mPsAFL74V9VziRo8jtSIpcn2AJNHuMO2S+RvjO/F3QmzUfhpL4ILAyeQPrAohSCRtYF77ixgPJ/hXqcsefJk8RftY1tqRlqQEsVGoCwqkgEf9OHv+I3TjNHAErxvECxt3B0OxAbsDpH8caTr3wgZzDcxVomDh0QavE9RqulP+jcChi/rHw6Z2icSvEIjqAUIQWoqC2tTtRIobb/gHn3UviN8z05lX/N8JhmLBBTRpDX3t+AD6n/ScFlNfRqIBC5W6NbVHqB/Kx32xrM/8GRsmYVGeP7TJqlK6bIKhSm6Glu2ursnHU+F9OS+x+I+nSUMnkLaONItK+U6bq6wGE+DIZDLA3hoFGXGk2pYEqqhtgGAbc73x2rcX4j1Jm+olI1cGFGcE1Q0AE1R1dz2xsOm9DhgniiGckZ4hSwtJGDWk0pCoHIAN0friqPp+XGfkJnlM0vkeNx+zZSmoRhjDRGncANfl5NHAWfBOUVMpCEfWmmwWoXqJYmjwAdq9sLP8NqH2of/AJUg9uF4xq/hr4WjyiSLE7lXby6iG8M7g6PLsd97vcb4s+H/AIVTKmTRJI/itrbXR8x5YaQACdr+gwGE+G2Mr5uaQAyfafDdmUuUiBA0qOe5HuL9MbPp2QijGiKgqMTosEIxPiAAXsNwwH07DFmZ+EFM5nglky7uKkMQWn92V1ZSfer/AJ3y/DGnKyQxSyhpCS8p80hYkajvY3AqgBtQ2wHlfV82RnBndEnheJ4ZbR5DFWjUG/eJOo13AWsbLPQN42WWOTwyzsWXV/mqHDkKN7PJ9gfwZyfBAkyi5dpnK6QpbQgYqpGhQNJAIob87c74iPhFxLlCshYZUMCX+ZrobkCq03tsbCnAafLpYpifcf3wUYaG5v0/tX1x8Yjua/EfhteJRzavr/PAAwxnUdtt9/789sGOBt9f5HBEfHB/LEnX27H9euAGUjgfrfDCI+Uc8DtgIL6cHcdsGxHYcceuAsI/rxjmqufxxItjIfHsjSxrkoyniZospt9NRqpd2JAYgEAL8p+bAbCr3vEWk4xnvgPrBzGUjLFTKn7OUAg06EqTzwasexwr/wASMvHK+TjaRYpjKxy8ljUsgjPh1e5UyeGCODtgNdJOpJAYWOQDx9aP8cDRshPN2bHm/hv9cYv/AA6mEr5yYwrFMZVSYBQCJFjAf7i+pvvxmPhTqGUXMf8Alq+1S+EsSqZbMiJHoZT/AJdM22wIs7gYD1vMyKps1fbfAL5+JTbMigdy4AH1N9ztvjP/AOIuTURw5sornJyrKQQCTHqAegfTZh7pjGZfpLGY5Ywrpzvh5lyEWowrEvGNtv3FH/eTeA9XjIKAiiObHpzzj6RwPT8MSyYRUAGkBQAABQAHAA9h2wi+Nuuplsu5DhZG8kWocux06hdbL8x9hgAE+Hi0xcSr4Rn+1AaLcSaSpXXqrTfarAsXWBc70dvtZzSzoCuk0E3pY2VlJ8QAkk2DtRA5ws/ww6l4LS5F5AWSniB2YhxqZdJ8wZTdg7izhRJGsU2fly4jeDxGizWXQDaIqNMqAD9067HGx96D0fovUZBAhnK6687Cq52424oHtd4YwZzXZVgRxtv/ALY8x6lJCOiZejEdPgMB5a16119vm+e+/wA198HdNmQ9SR8iE8ExlcyY9oixP7Oq8pkBqyOxwHpiy7WBXv8Ar7sS+0jf25wq6zIDBKrEFdDXz2G38sYT4BkVWR30LK+WjCaHZmk1As5cEUHGhOOCx3JbYPQU6op4cE7fdZqj/b0PpiOY6ikbANIouqsgXftYu6OPKc22SjzLkLCck0qCZRo0ibQxXTtZiF+ZRVEmtgwww+KzDJncqo+z+fLug8QDTRKiMmjuvOkfX1OA9Ln6lGq2ZF8w2sgX9LPHvgaLMrptWsAVZN3Q9b3P19seSfHnTPAy+RhLo7RMVDPQBWgeDuFHFWRxt2wblMzC3Q8wEIGkHXsAhk/Zt5L3sFlr/qG3uHrWUzwuwRQ5Hf8A2/tiM3XIVslwQKvQC+m6ALBAdIPqdvfHlnwPMi5icGRVeTS6xgUkqBSxdb+ZvmBPoLs7nFv+G/8A5nwPs5Q5l/G1GiIdiugKKKkayNVLt9aD19efb/fBcbbD6YEj47/ywUi7DftgJuMLp+kwtIJjHGZQNIkKDXW+2qr7n8Thk3piBGACaGHLRu6xhABqYRpudIPCoLYjehgH/mLLSHL6W1HMqWhpTZUKGLHbygbc1vQ5wy6vly8MqIdLOjKrEFgCVIBoHer7YynSvgRsvNA6TgrEWtdB+VkrQh1+RdZkfv8AMB2GAJg+LsuySyASqsSl3YxOBSuUJ2G5DBhXPlPpi0dYy4t7LUiSAxxswKSEqhXQDqJIOy7+2FPT/gaaBJx9ojPig2Vy3mLGXxAWPiEsBbgDbZt7oYa9J+HFy8k7Qs6rKVIRlJSM63YiMWCFLOzaf3bOAhketZbNLIULlEXz645EWhqBH7RAGqmBAuq3wPB1/LvHBN59OYbRH5CTqN+Vgt18p522PpiuP4WdMi2UaZPO7FnWIgFHk8RlKmQ86mW74PFiyA3wdINCwThVjzDToJIy1WGATaQE7szEmrJ2obYDRN1GJZ/sx1mRk8Tg6dF0SW+XnauePXAfWZoU0+KhkLuFUKgY6mLEAXxwd9sC53oOYaaOVcxGGWEQuWh1E+YMzr+0pSSNhRA98MOvdM8QQ6JFQxyLJ5kLglAaFB1rc7mzgBB1DKUshVrMng7xnWsljyMAtjtudjtvuLpk6nlTJJGHowgtK2k6AqgFhrA02Nak7k74kvw35V/ar4hzK5iUlDTFQAEVRJ5RQUbljt3wLP8ACgklzLPMFWeNkKxppIsqVaQlirsgFA6QaJsnAdymeybxu2rSsQ8Qh42j0qQ1MFdQSp8wBF3uMXwdZyoSQjWvhKJWQo6OVJvUEZQWXbkDsRzjknw9NPFLHmJ0IYKEMcZXSUfWJDqdrJYDy7LQ9zi7JdHbxzmMw6M4jESrGhVACwZidTMSWavYAAepIVz9Zy0i/KzBsv45OgsDEwPbeyQPlq9sUQ9QyUSiRUZVZtA0wuCSYvF8qhbI0C7Hpi7LfCghhnSOTzSaljZh/lR76Y6UglVtiNxzhflvglvCjhkli8NJAxCQsuoCJomB/aGnZWJ1DggbYBhLnct4kEXzDMLrhKqWUqACTYFDaufUYoyXUcvLOYAjagWB1LS/s9IPO/DCtq3H38T4fljkyZeZX+ziRCTGwLqwAHB0qwVVG+xN4j0r4ZMebOY8VSXd2ceCAxDDZNeq9AIUi+4wBPV87l430SIZHCFyEjMhVdgWNKaUm++9cGtg8913LxiJVRpEmUunhKmnSNFmiQdrXYC/QbYP6r0KRp2ny8wjd4hHIHjMikDUVZfMtMNR7ke2265/g1B9l0+ZcsjKEkWy16SG1AjQQyg2AcBqosmtXSjn0sc7XW1ff3xOHpMe60oU1agaQaJIJqtr7cbYKyxoVR+/8dsXeKL9PX6b/lgJqlcYvjUUPpgcP7frbBcb7D6euA5Mx4GIoTXOJuMQ1/TASHP37YmB7Yr1bcflvjuvAfM2K2cemKJM4AaIP5YoM4u9/wAf5H+3GAq6mVeJ1KawyMpFimBFVuQN/rWMT8H9AzELweOutY8uygkgtG5aO4ywPmXysVPYMwvjG7M29FTvwdiPXC7qHW1jdIlV3kYFtKLZCqQCx3AFEj3N7A4BCqdRbLXeicTUP8qmiby22zDy3q2onSR3xbnMrmZemyJIpeeSJhp1INLtqKiwAvkJHmv92/TBDfFkI1mnCqHIOkkOsbBJGWtzpJHpexFjHW+K4q1okkqa9GqMKQSQhWtTC9WsVXvfGAzmWjz+XygGWgVJDKxZWEfyeFs1I5UHUqgbmybNXjQvmM0c1GqoPAoeITQINPZ3IN6hHQCkEa9+MXZj4khQyqxYNDGJXFWQm9nbuANwN9x64rl+JYVm8G2Eh0Utb05oNuaKg7Gro4AKTP5/7K5EP/iA5CBjGAV12HIDkUFoEWDY7DFkWbzrZmM6FWAoC9lSQxV7WwbKhglkAbnaxxdP8UZdVUuzAMXC2jCzGaZbIoGxQsjUePTEP+YovFWKibrzbAKSocI1n5tO+3t3IsAP+J9QjkHiINL5gKvlBcxlpf8A0yVChfCOpqN+J7Y2OXzLEbqLr1P9MBSZpe5F7Vvv9K/p/LF8WaFE8Ad+38cBdPK3ACj6k7flilL2sDV33P4cfqsRfMJe5q/X149fpxjgl1EkEHehW5u++229jn+wE2xsfL223I9OV+/j8sQ8RgNxZ2F3ufc0oF/T8sDrmQzGqFc2a+78fasfLmhZ4rue3bar253bj6bDAMEc1/Ai/wCeLPEP8MBx5pW8oO/p92+PnkP7o/3AwBEh96+n1G307YKimXSLbehfOFpc37dv6VhpA3lX6D19MBa+59N8RYexxMjn7/44gR2wA+ezXhI0jEBEUsxPYAXf4A/obpvhT4jGdhWYKY7LAqTZUqeCQO4IP34O670sZmFoZC2h6D6WKnTdkbHg1VcfXjEOk9DigMhQtcjBntiV1bC1DE6bAqgewwGWzHxNKczJAcsytGCS/iArppyhJA2DadgeL422pyXxWXykmZMDVGLZVa9giszA0NlvcexxR8Q9Rghzk6tE/iSmKN3MrAMjowWRR+4qkFSwqje++LekTZNE0hZITKsatERM/wAyMEG1rqMa7sDwBdVgLc78UGFBIUpTK6KfEUKdCM2rg+UhGHrsORgvqscYgOalj1tGpk0itajSGZbsAjyi1ujQwo6t4EYWNYtS5ZLhKZh4x/kyahaAiwsRFk/vHvywzvUckYXgMjlFRUYKJSdEhVFFgaiTajaz5hfOAT9QlgGXedYfLK+hwGA+abSWRgQPDZ7a1PmBs4I6e0MjRQ+BSzXmrDCldSo8TY0xOpSKsHUSeDiJnyBDDxZNJkSWh4wUNtIHBCjSBYdjdA0WoneDnp4ILTyqRqCktMLVSsrEGvMpIFEbNVAnjAESLkznTlWDeJJExdw5AIfQrKaaxqVQaqgAK9p9POVlzJTwJ/FQoRrshSgYxkW50lhe/wC9q83OBJJ8iZklR3YavHMgYgAsoXSbWyojU+QdrFXg/K5/JRvLmBmGDSqNSkHy6LUUuiwwIYBTzR2OAoY5Joo2McxEqyyeESXOlj+0Zk1lasggWSCw0i8D9YzGT1owVjrg1ROOHABGlWJ2m0EgM1bHY84uz8mRhECeLICg0hwdLRxujt5rUDQRH6WCFO1Xinq+YyGkIKeNEMDrqKpHGjR6mHlJaRSyadPJGxvAaPKZiMwLIwKL4YYgm9K6O9WDsffn3wBl/iNHWXTFIpSITKraQXjIsMNyAduG3G22+Ph1fJxK0ZdqQIpYq5VrjUjfTXyFfx/Cjp6ZAh0jd2DQ1f7W/CAB0xlhflEg2W2Gpb7YC3pPVEmjMg1AXsNStflVrsGu9Ue4PpgWP4vYRyscuyiFgpuRPmPhWuwPAku9+DvdDFmT6vkUCKjMVK2P2cpOkRg7kqSbU1vZJBHIrAmam6colUmUiRy7f5+7AKxZT2FaeDXyjASznxSQrFYgwMzw2XYqdMRkDUsZaiFqq2O+/bud+IpkMg8NLhihZfMx/wAxgCCAoNrR3HttgaR8qHYsraWZJUYPIWLyqRq58p/dq+Ca2sY58NpBmkctCF2SMjzEFQiuqi+dPG388A7+FMw2YgSY6VJ2oEkUtrdncN6hu4IPqNLHf8vcfd/evS8Lui9PiiLmJVXUxY0O55JPBJP0+/Dd4wd63o0drH69MBArv/L+fpg6CLyrxwPT0wveSrvkfT+t4KhkTSLO9D19MAxP3fniEx23rE0FfMbPcgUPws1iucbe369cBBpP1t+OPlr8f1vjgHNDE1bsR+XvgM31r4egzDs0qli0ZhPakJDV+Kjf++A870bLxu+ZZX1C5GpnryIwsKGrZSwqq8x9caPNBdR5Brn633wFnsuJI3j3p1ZLXncEGjvRHrgMLnuo5MA+HAXdQVMdyRqoWOSxpUleAwoCjrJ33xPrEWURfBt4vEMbCvEkB8OS9KAsKf8AZhSRTDy87DGsT4aywCaoI30JpDGNGJFVROnuLBHG52xSvw3AqqBFq0lmS7JDNIJSbJ/1qD92AxuRzOUeRIzBIAzkE6pNIYeEgWqGpGVkDAgL5VBU7YtzRyaRh4Y5XVnaD/NljohC4FHfSNJK0KU0RWNDl+iZaNtfgx2oBBCAkEbggm2vYYRdH6vl5dYjyscZiH2gG1oORp1UKNgDSx7bj6hTNL04WJfHVjr1APmWHl1hiaoWwBY+pPc74pihyrytIsriHQzOhjl1upJupG3FuwahuaoWDumk6jATreJA0io/hEhoCjSRg0CQ2rzORqPOs8EUzi+JMiAF8BV1IYydUdaRRo+c0monkiqPbAMZmykjSaopBFEI4rDzAlypjVPDC3sJmQm7BuxwTZ0tslmBEKmWQrqEZln/AGerQ/zbBRahl01xYGBPh7rGTmjSKSNVaQR6gLp5ALAVVa0IKWLAsaT3BxqIOj5WFy4QKwUAVewC0L7DbYHtfvuGUl6nk3hmM0NylnuPXM6O6+JAp1VVsAbNA0AT8oxbD1nJKSdBilbUuoCR9NWLAIA+WJS1AfKAS1Xh7/y9kGWxl4SponyeU7bHYcYq/wCCZA6tOXj1A7/s9wTYN0Ofm/A4BDlly6loXhIEA8PWjODIfLJ8q6V31liLJBvjkldMkyUzBUjfYMdbO4B38MrevUb8PiqJQHkYfZbpmXIZRECJDrcFdmIPLXsT9fwxVJ0zLMwYRUUYOum13Go8AAVya7kDY0MBA9BypKgxJahQhtttNBQN9qxb03peXiswxhNQF6SQDsQL3rg/l9KuiZSSdxqNKaPPO3evX6cYgXCNp37/AFsGj93mH54BtknWzQ39B29Pb+uD7ofj/D9flhTkqJNDnbcVdduKHP34NJYbE1z+vuvATlN2PX8O+DoMqNK/Qdh6YCZqG9X2GGOXclF2PA7+2AjksxMVLTQhG10FRxJ5f9TEqte4F/fgpziUx/tgeRqHqf64C8H+Y/PFWs/d/v74hG/v+v12xLUb52wFGZUk7EA++IjKkHcj142u/r64+kc/niRmoX6XtgJLBtsa+73wM2V1AKTt+Hb2POCFmJPBquNvU/r7sQSX8vpzWAEOSqwCK39fQDFeW6eFjVWCk7WP3QeaGo7j+mD3I21Y+WTng/h64AJ8rHWnTVdlOnsdhXsuK5441DEqAFBJPOwFkmh6fXB9ruaGr9HAPUZQIpqO4jeidgDT77b/AIAn64BDKR9qfZFig0hzv5iYi4N6gqhQRyD922EcHxebDZiI0+lFEY1UxJJUtqoqvkBYd2/BjEiPNnVnRSuqImMFnIKwoR8yjU3y1p227Yzc0pWZiIPDZ2HhxKxjbSqXb6KDuxpADYBWhfJB4PjeEhdGWlKsV3oUA1+agSa002w4b6jFB+MYW2GXm4BAYdi7ruC1rsC2+xrtVin/AIlnGgBTLhZQflcqVIGr/rBUgEHf147gVcznUZiuVjZi251mjQRQ62TSkrsNqCrgDMn8WLriJRkTS5kdhQFKNIOt9iDq23J02NtxrYpko915J5BBvvf129/pYGTy8csa+JEQH3KuooFSSDps0b3FYawlKrSCa33B7AXzxvx74CEc6qPKp+oB9hvd2eMUeKhpwDdkFhpvYgceu1bD14wflolsmh7mxx+hePniSga3+nteAriYMDai7IPO4vnsd9jiSz0RqPfY1yeLPv8ATbE4FUEiuO9Afjv+rxNVAJ9/19PfARmhuqNDuBwe1EcV+u+GMLNpHmPA9+3qVvASD1Pcc/ftzg/LElFIqio5Yg8d9ucAaX+n34El44A4/jgjVZI99/reB8y5As/wP9cBkM58YKmYlg0MWiiMrBSp2sbC9tVEN6UcHZf4vhKO7Eoqb+aiWQaRrQJZN618tXZFgWCcl1jrWRV5g2XcETSGapKYv5lLLpl21FNNMV2OwO4H0nVOmV4TQSsrpRbXZKhx/wC7r3KAGqNIurasBoc58cQxysuzJoD6lI2tC9EGjZUA0PX2ODYPi3LlVMjrE7HTpZlJDWRptSVs1tv6+hrKdbyGTh80cTSGRWUaZ3C+SPR5j4oO4tbF7k33xzp2Y6dmZDl1y8hJDqdUhKjy72PFO48RgtA0WaqBJIa7/m3K6gpzEW5FeYbWARfpYN74r6v8TwxKJBJExIBCgrrdWbQhW3WhrI8xOmr45xmzncnmTN4PiLIRKbtioBpJNCatGog7L2JBoHFR6jkJZYdKTFyYxGV1BF8PUYyd9FgL2slfa8Bp4fjLL24Z1TQgZmdkCgkspTZz5lZaIHFjnE4uveKGWAx6wTQe6IBosAraih3Abjbv3wOfzmTt1mjlJE7ABZJDQSWf9om44IkNDcWwF4c9AbLKZDC0jTeCTqcbVpUgg6At6fD29Cprckhr+idWM0SSshQOitp5IZhqO90VAIo+xxb1U64JgqmzG/bf5G2+t4X/AA9PoycCjbTAlXufkHthjBn9Skg2QCDe9Eccc++Aza203UTHTOXRVDnyavs8WxIB8m47YzHT+hZlNDwTQPpABdmEnlVfkBEQ/f12RZ0ldzQrRfaysnUPCoN4isGI1KGOXhA2sEm+19sIsnGJsuAM3IFjjVF0K0Q3bysSzeZ2aM6t73PF4AdcrmVUu8yQsGkDOw2JaqKhk0i3ZjYAJqMCxg2fLTzwNEkscjeIFvUV0iNV28qE6nca27UxA7YF6XNrg8zqHaQTqssoIZV0+Gh7KFOngeYpdb0Bx0+IqF+3SaRHQKsqqGJP7y15h4ZHrpWvqDVY80rssc6KwUnRd6Q1rGWtLPkXdj3Xg2Th90VMxGT4sgkB1EkgauRpC6EAK6RuTZvjbCLoOV8J2MWYMusFnBVGptChSx+ahp425xr4M4KG2ok1sNhuN+NvvwB0DCzQXi/e/fFOYzXYD2J9P7cYHOdFsL4FkbbdtzziGadAQW52C3vvRPIHHt9cAV4oNE8+hsXtx9MXFhXN7frbAgmU3Qsg1VV3vEyzBi12L9z+9uAPQX+FegJC8qKr2sj2o89u2GsBGlfoPX0wjTMXq9PY1xtt/X398MYF8q+bsO/t9MAwmbni7Pt3wLJZuiK2/j/TE841kgc/X37GsWeHt/HAedy5qWGSVBkVIaeQhiZX1lvOZBUT0CCu2y2WFisV5nOTSxTKMtGHRoRaqW80jRlzoMZIZFNnUtggEg1j4DqjFlSeOQpauRJExEg1HSR4YoWRt81DscRfL9RiikAlTWNLcpZUxsru7eGL8wDBiASFI7WQXZLqEqrDF9j21eXXr2ZmYMzl4hTXZYgVua2wz6l1GWOdY4sqv7v7QI1ANsSGRPl7He+TWmzhcmX6gzM6MrlmDn9ohUOIVWhXo2pT28qmtzhllcpnkSTSd2dSgbQfmdtZJ01WkqeP3aGAW57qBhmmC5QkBSBJEjKx1CPh0jPdiPLe6b+opzTJFKunLBgsURXyMHUqJCFLaTZUItChuw3wxzR6oqgqq69Kkg+HQsgstkjzqDuflIHJNDAmXiz0Q15i0VIpm16tYDO2oalUljR2A3AGwwCU5xk8PXldT2rNIYj5idLNf7GwzWwJHB33vGl6e4aGeTwGjcRyrrKVaKCFUPs1hQtbdhuecfNmOpWloKbRtS3uCzAXKlsvynYbDV6gWdGy2b1Fcyrqgy2jUzBgTS6mYiQhnFt5qGw74B90yQCFPQIooXxpGwo8dv5Y7mToXWCVOkkCtuAaJG9/3xmsv12dBDGIhbIx1EMoaONUqUqd0jNnZqO212DgvpvxX41qpUTFF8NWpVdmUMAKZmrmzXKtV0aASeZF/wCIeJqKNMkfkaibhgX5rA5O5J9d9sIuoPl1lMXhu2mTWpEtapGEanZdlIsEk7jzbDUNWiyqymGaVlUztIBKpQ/sgqoGjUAsWOiiCLDFlPGF8ucmjiVpcqrAIZRpQqqKyqFUhVK6tWsn/StEbkjALYIumngPpHlsCTT5Azk6q06QFJ2JHJxZkvskhoaidDoykvVIqhgxJogA/NxvzguHrUxBVMgfmYWUIU7oLXSnyksvP7ob0xrsiiTR+aMaXUhgV02CSpBBqgRYoi6G+AxPSOq5eB4yI3j1ICgDu5OtURRprTppK1WaIsfMCWq/GMVKCr6iCdIHA31E66oAAtte31Fu5ctYMbKfN5dSbOFs7BhRFDj67VgqGDSiIqhVXy0L2ULQo83wPpgE3ReufaQ1mirUEo6tNsoJ35Yqdxthv4eoeZSSXIosRQv1WhwO3NfUYLy8ZEpBAqh2277k/rj3xOzv9eT9/Pr6/fgB8hQQgL8xFbbfftVfSvasWyLqWj5VBAO3O+3b6bfXjBKMSuw9zvt+NYhmYvK3vtW5/hsMANAhUkbXsT+FVz+vvOG8KnSPMOB29vY4WJD8pYk6tjvfA5JG3YUcGxO2kfsX4HeP+b3gHLLuQNvux1uMWHk/XEZFO+/4nAeWdL6BJNqWLqFpQZNDMA4Z9T2kc4ZVDAi9mJ5Yi1xTmvh1mleOPPUVI8QFJBqosxDt42lzpemofUCsMul9VyOWcyKk6qiBYrMkhbWwjYKoB3/YxgWxsD93e+JkMjnZmCzZgSOxk+TQAQzChqho0WalJOqjeqjgBoekyTZVUgzBUpO7l41dTtI9po1jhiebBoGt8VQ9DnJ0JnfMQrAK8opRakqBOf3rPmsEsQTsANh0roKZYSCPUQ/+rT7nso5Ld/b6YD6N8JR5Zw8ZkYhDGNTCtJbWbAA3snn198BmY+iZqK2+0MygAsPEmJBUuOdTnf0A/d3xXB0/MZqFtGa8QCll1eLpbyBhvtsA68LTAeazh5mfgpGmkmVipkBIARKViVOpbsXZlPG/in/SMMvh3oH2WNkUu2s6iz6bsRqgoKKApR2O+AwvS8tLJJ5M6JHrWaeYUra/KCWIF69iPMBRG1YcZfJ5iGDNtNP4yiBiLdiQQsjaiDQUMpUULArFuZ/w8ibQqyyDQALAj1MbsM50bmqG1bKBgiT4ZXJ5fOMrFvEhlsFUX91zyqg1vWkmu4rAaDKQXCjaAWMag8aitA1f133xF4WADBUHHbce35t9L98SycpMa6RsEQ83W3F36Vi6XVvtv3/L39fpgMypmZM0qLRkmYakcoy0ERmBB5CqCKPNe5wqbKZ0oiXC6EhpS+qXfUACEOwTSocAEecsdsGdSib7LmV8QR3LJrZrrRq847keWxfb6YVnIuEEseYCjSqroQ3StGgQaZA5DFAK9WbazgPnn6gHCSeEiyMR5LZwpA3B9UssSdvTkDB/TmzytErlEAolLDHQNWrzMzM5sxJq577d1snTJmYynPPqYMUAXSf2mkEKDJsulLA5U73anBeVyMqz6/tes+cBDZI1MxCsdZJUWNq5QHbAAiHNQSOY3Gpl2V5WkbRsGlK2dRtRuBsXYcbY0XRs9ODGZgLdTpYjSDqk8iadV+KFW9xY1MPXGcynw9K9gS+DpAjuNRqKgKWPlbbW6lq9G35wxPw1OR5szK13Vg7FjpbSS/lOi67jeuawGqgzUjdgKO9CuD/3bcd/W/YdLSeWmX1NrfI5AB/P+GF/TGkWllIcrYsKV5bYAWdxxd+uD3zLJ8oJB47/AIUDqP50O5s4CXSWclleiBuu1Grscmv9sHvHfG+/f+ljFOSzJOxIv2H8D+uMESPY323/AF+vrgKXjIuuw/Xf9flg6GLyjfsP3R6fTA0522v178fwwVAfKu3YdvbAM1WtuSPXk/q8cmO3vixVq7OIN7fjgEknwzlDqvLQEN8wMaUSSWN7epv64qT4ZyoKsMvGpQgqVFUVfWOKsBvNR2v15w7lDdsQZNuMADmddiqrn8v1+OIVIfbb2Prv9cWyxsXBH5Vvx/DEPDYbk/hVdvTAVjUp45v07sd/4fjibSMdJG457b8++LXuhftvte/1+mK11HYmyfpX3bcd8BFZ3PIAoi9ge39x+eEXxiZTA8Kq7GdJY10r5V1KQC5HA83P39saNY3AAFduwx2GBgRZO9kjauRvxse1XXOxO+AEjRtJPBoDgVsDuCRuN8fS69yws6uBXFjv7Vzzxgt4LU8A70D/ABwLnIZCGquRQ2Nb71x+eAxPVpKgmDM4H2hgwABLW4GgA38xIFDm+QLOEWaysBfVJrilK6JEsWsdiJa0WiLZ5J5A53OHfWJvDgzBdQy+O66X06dWq1JLEcNVEsPbesJsp1jLCO2hBdBSuwhFkSeEDqZwxUlTz/p3qxgIdGiypZZiWFqp2a6u4k2rYgttXdvvwLNlclGR4Ykb9l5Spc2HZ25I5rVRPqfamubyyJl4pgIwuY8FZNRtdMlWI/MCgBYkC6AHYAUny/VcsK1xhjo1jwyopNnoXINwZHHA49qAGdMKZagGKiUAHTaqECIgc2tkqFN+7NtvjRRfEqLZd/LVgrG1tYsVQNiuKuwNsIukTZafMLGYw2ryRnvSoGbUQ5O+9Kd6DWNjgzqUmUillikgsoBVFB83hCh510/5oAugu9Edwb9S66PMtMdLIJKDBlDECzS2372y77EWDipPijL2FVz2VA4kXURZNll43G59vrhPP1/LapGOWJsrrYtD5qJA1ftaDDzbGt6B3IsjqeXgyskYfLpUhJsUosUTYYhW3qztspJ2GA2HTsy0gJKirOn3FkBgR2I3rncYYRsFHFgc8+voBeFvwxmEbLxuihUItR6A719N/f61h3p74AKVT2B3Ptvx/X1/sbFlFIBo7j/UcUM17UK9+/P9OfrthhDl7UHbgfw+mAYMt+/NDFYv94/TFqm/17nCkdDQE6XnG5NePKRZsnYsa54GAOYbn8uNv1+vb5T6nGX69moctJEkjZtvHbSrLO+lTarvcoJ+YfKD/DAD9TjJhEEuYkacsIx4rKvkQOxJmU76WFCrJPsSA2DoQbDfTENO9g1+GMbnOr5db1ZnMmj5qLmm2OgmJa1eg79rFX82fi8oTNzhex1X5rYVUkbMPlJs7VveA1/hE7aj/Lt645l8uaI1fTjGNXPs6QsmazTJO5jU6YFAPhs9kSZdW06VJBANj645/wAVqHx/+ITCLVpsRREC0LD/AMqDRWiGqiKq7GA2wicDdrP3f0xHS3dq/Dbff+WMnLmXEqxfb5DIwBCGOHVTAkH/ACeKU/gRyMJ163Jz9pzBIzAy5ITK0XsgEbVpJ7+49MBvzZCm7AF9rO38z9MCZuNmsGzRsAkbUdjsPX1vjGaTMHz11F/2eouay9LRYHUfB7EEG+KOOy5u/DP28nxL0WsB1U1HSRD61fp92AWZ3NGOF2EoQnMyIS1FY9cxIY2D+6AyjudPrirMz5tfFjiheQaT4MrFdyUc7cUAwQANRN32GGCuGDt9rQ+H5ZDoTylSBuaXg3+HbE1kelY5qMq7aVNJRayNI81FrU7e3tgBvh7PtNQkjIVdlYWRqVFLatSgqxJ22BO42IrDSPph8tMK22pfYHt6E9rwt1ShpB9svw/n8sdqNiC1ihtv2xTl/GEfifa1WP8A9QiPTXYhqqjxztgNCmQAphp11WscjueOBjsOS1WWrVfO3oNz68V92M3N1J1k8M5uQ0POViQqCRqGpihUEr5t+LHqLITqKUQ+e302KeAVsDvUe3r9KwGgkgOu6B4s0N9x9/OBcxDqs9vr6CvWqNn8fcjGek6qKJXPUm5+aA/v0WspxZH44ozfWNLEfajagDUfAAPzEiyu5AVtq225wG36WhVdNki++3b6++Gdkjc7Vzt+v1+GJ6JlJHTWM3PpbgqMvpNjkEQnGiyshjVVaRnYD520gn/uCgD8BgDSDrq79j+vb9Vh3D8o54H8MKA1j/cYYwNaqa7D19PpgDY2FX6+vP34ie+3GOhb3wDm1nv9mYtPbWG1d+4NVx29cAP1bokM7RvIupo/kNmlNg2FvSTYHIPAwL/y5AIUiZFkWPzDWovUSSzeUAamLEmgOW7GsXuc12OX+hWT8vMMVouc4Jyx23IWUC/oWO334BOvwjlhIzCNVDA2l2BZBLLXmVqH7pG3bE0+EcrdLEoANqFLrR37Bq31Ht3xfNlc4WNSZfnceHJW4H/ubmx+eKimcPD5YfWKax9T4o5+mA6PhjLDwwsYTwnLoqalAZhuaFAnt9NuDjsPwzlxCYfCHhl9Wklxvo0+vZdq4AoDFZymf/8AVyn08Gb09ftGIwQ50WC+VYeySrW3u7XzgM3D1LKvK2aMTGbLwSNYYEVEApEfnI4k+h13vQxmxMHnVdciCTNGcKvhkKxkKg6hd8Gxex4sURuMxFJAwMkeWJchAw1+Zm7GozsaA324GAPF0ylBFkxIhLUrMNwC1f5HzBTdDejxRwCeIx+LMhh0tLrSYmV/lUuZQCFs6U0kcWJVFjfE5M3lCsekS6I9TodLkhibYlgxslqs0bs1zhiOpljrCZUg1T+NIb8XyrxliDqKaeTekD0GKcyI2KDwciTIPIBLs4cECqgohhYHrRrALZ58uI8w0fiM0liQESICdJchroiwSLH04GOr1DKhUW5qjfxB5HoFQSV1Adi3G/IxdHCgdkEOUNyXo8Q+V1RQVo5agdN8i6JwWeiyHU32TKGx/wCq3ykEV/8ATehb8a34wB3Tssrap4zIWkUKykkBR5dyjVTAAdr/ABwHF8NxeGU8VmgCBNBdgBT6rsG9tht223x3p2SzMa6Y8vlwSFDss5XVpAUEgQUBQqu2CBlM4BvDF5TqB8dqG2mjUB7dtsB1Ph+DWT4jgELqVXIDaVCKxoXYABsEXXerwNP0GIMQGal84uQ7NTeYjf8A1f8A9dtsEuudXb7Pl6N7+O5/PwcVLk8zYuCE1f8A5hr3vb/JF9u+ABT4dg1ahqY0ANMjEqo0r61YAH/64pznwtE0oCA6Sumi77gg6v3tgTvWww+1z/8A242sACUUPfcdq+778Ql+1UAsCjnmYVvQ7KdvbAOemLpQKaJG3fsABZJN2O++DMvAAPKCByBv77/S8ZrL53OqaGUjbegRmAB99pZ/DD7oucmcHx4ljN0oWTXfv8i1xgDFFbX/AL/y/X1wyhQ6RueB3Hp9cAyPq7/h+t8Gwg6V2HA7+2AZat6rbHJAfX7/AEx3v+vf0x2Sth9369ODgPN4/wDEFhEHkSNdZJjdWQoyLLHGzUZQ25cgb9iexxfD/iXlz5tEgViu5MYO+qyRrugAOLJvYGjW4myKNd8HkHcc8U1gfcPz3wIOiRdlWwdm0pY5qvL7n8TgMfB8XknXKDoIcgoASoWSZfP+0N+SIta2Nj6iy+r9XZFy8kKDTmHAJZWvSQWJ8poeRS1saAU/c2HwtBoZFjVQQU1KiI2ljbKCiigxu6ABB784yWY6jJLmQqwtGsInbzWNWihoCmMi2HpdKwpuQQbdO+ImbMtGVTwwXCur3ekISxWtltwt2dwR74G/5qWOWeOTxKjlVEKreq1BHJFktr47KLqxhLk+r+KulsurLOyjawtGmp/2a6ip47t7VivMZx9cuvLJfi1Qy+pq8ZFZ2O5OtQhDAEH18mAZfEfUFMjRyawkfhuJU1WsjHypQHz2Q2m/Q1QNKIM3A040vLrkbYBWdVd4mQSDmmKhmJJ4NkDnBr/ENh2OTFGnLXWplZVBJMfKFkBJ+Wm50nE+sZ4Q6GSAUYRIAPKRsfLqCnfSKAHOAV5dMugKgvHGZEQSalJMsDhVbwwL8zgsTsD4ZJAs6rsouXkiaQyOsUIRpEW3EgRy8bMSuosbDFVOxamOJZiYRyzNojQ+VtAh/aTL4WrxdQ9GJBJvTTXucCHq2XJJkgNUYyRpIOoQFgFBGqw0dWNwu3pgO52WAuHilc5iSRabSVOl50jJIKgFF3CkjkkWbrDaH4ih1KVkk3IWjG9EksAK0/8ASx2qgLOF80mWKQSLAsa3q3RK21FTHICUZlbc6T+9yDgHp2bg0uxigKxxCcLGgW2TWQeSAQK+hPO+A0y9bRySjsXCMyhlZbonayveiRW9UcAL8QxMraCS9KxQowpmKppJKgA6mG/p5uDhMOtZeMllhGoFkbzRDfUda+ZwSOa23va6OKYpoFDVEiafDS9SbardTatemwDvV7VtvgHv/MpCyEeYrGGUbgFm1Gh5b+VdWqqrfjfEcz12JWkQSyOVsSAI1ijppTo3NkVXOFnQc5lM06wGBQ5UFvk0kgHYUxJFXuOBt2w9zPwpBT+SNGdWDNVHzDffg+beyOawA+R6whsu0gdrLIFYgaU17EpVUdias7YiPiUUSdQaydIDsNIZV5MY3+6t9tt8Mh8LxhgyrHVHSVWiLGk9+a2v2wLlfg+Jj4gbysoAUAaDuKYqV32339vQYA/4Vziy6ysjuAabUrUa2BBIAIsfuk3jQpGSL4utttvpXP65wn6L0qPL2I9rNtSqCTR32r8wcNZAwoljXp/LAEQoR6UL+/DWJfKOeBhJlpzf1u9+P1XH++GUeaUAbsNuKb+W2AZo2+LGbb1wDFK1mhX4fwvBAJ9MBYDjo2xzSfTEQGrj88B9K3p+P69sU+APeuSLPv77c9sXaTXG9frvil0auN/rx+eADlj0qdIJAHdib2JO7Hvvucec9OOfSOgFZiQzOZUkCDRpIYeJ8trqLDem2F3j0mUPvQPryLwOEI7b1d7b8c4DzPMdT6hLGtRtpaIuGiOg3TAXbg1R1b12wV1XqeYSYuglAEKkA2U8TQ5qvEAO5jB9TxRu93Nk73MYNbdv5+9fhiiTLnuov7v1WAwKdYzzOjmKTZa0BPK+pogTtMQW5onZeN72hL8WZqNR40Ij82ks8bgKfD17773v8pNBSd+MbhunrqJMSdtR0rZND78ck6VGVIMKaT20qQdqF33A2+hwCT4f6u+Z/ZzR+G4shdLadIIUWTyQwINbbA8EYD611PMRvNFHHr0xxlGWJmILuVbuQ1DegO/scatMooOsINVaQQFurBq/TbAr5JGJLRITdElVuwK/gAN+wGAxWd6tmWWWOEBpYmiU+GFdwGVgS5BINML2Ckb2qrudjlMimYj/AGiMvmG26PaHaypur3HscXvkV00UXTz8q/d+WCMlBpGlU07nZaA3N3QwFcPSokfWL1cCyx52rc8d6xdmssXYURW21X95/h92O5piNiCdx/Ud/a/uxCTMkAGjZ4qt8AOcq7PuLAGzbd/9qxUvTyD/AJjb8e3yjauBtxsOcMWzJ5qvXj0PvgGQkncH8vQe+AuyildrJJPJoWfrz+jizNMq0Se/veFQz2lhycWeNqNlfX07/nf9cAyysQ7nmxz78fTtjRQFNK/Qfwxl8jISKrn027nc/lhzEzgAVwPX+2A//9k="/>
          <p:cNvSpPr>
            <a:spLocks noChangeAspect="1" noChangeArrowheads="1"/>
          </p:cNvSpPr>
          <p:nvPr/>
        </p:nvSpPr>
        <p:spPr bwMode="auto">
          <a:xfrm>
            <a:off x="307975" y="-2071688"/>
            <a:ext cx="3171825" cy="463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pic>
        <p:nvPicPr>
          <p:cNvPr id="8198" name="Picture 6" descr="http://lcweb2.loc.gov/service/pnp/cph/3b00000/3b05000/3b05900/3b05952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24744"/>
            <a:ext cx="3171825" cy="463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22985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4" name="Rectangle 6"/>
          <p:cNvSpPr>
            <a:spLocks noGrp="1" noChangeArrowheads="1"/>
          </p:cNvSpPr>
          <p:nvPr>
            <p:ph type="title"/>
          </p:nvPr>
        </p:nvSpPr>
        <p:spPr>
          <a:xfrm>
            <a:off x="1187624" y="228600"/>
            <a:ext cx="5781981" cy="1143000"/>
          </a:xfrm>
          <a:noFill/>
          <a:ln/>
        </p:spPr>
        <p:txBody>
          <a:bodyPr/>
          <a:lstStyle/>
          <a:p>
            <a:pPr>
              <a:spcBef>
                <a:spcPct val="20000"/>
              </a:spcBef>
            </a:pPr>
            <a:r>
              <a:rPr lang="de-DE" altLang="de-DE" sz="4800" b="1" dirty="0">
                <a:solidFill>
                  <a:srgbClr val="0066FF"/>
                </a:solidFill>
                <a:latin typeface="Admiral" pitchFamily="2" charset="0"/>
              </a:rPr>
              <a:t>John </a:t>
            </a:r>
            <a:r>
              <a:rPr lang="de-DE" altLang="de-DE" sz="4800" b="1" dirty="0" err="1">
                <a:solidFill>
                  <a:srgbClr val="0066FF"/>
                </a:solidFill>
                <a:latin typeface="Admiral" pitchFamily="2" charset="0"/>
              </a:rPr>
              <a:t>Underhill</a:t>
            </a:r>
            <a:r>
              <a:rPr lang="de-DE" altLang="de-DE" sz="4800" b="1" dirty="0">
                <a:solidFill>
                  <a:srgbClr val="0066FF"/>
                </a:solidFill>
                <a:latin typeface="Admiral" pitchFamily="2" charset="0"/>
              </a:rPr>
              <a:t>, </a:t>
            </a:r>
            <a:r>
              <a:rPr lang="de-DE" altLang="de-DE" sz="4800" b="1" dirty="0">
                <a:solidFill>
                  <a:schemeClr val="bg1"/>
                </a:solidFill>
                <a:latin typeface="Admiral" pitchFamily="2" charset="0"/>
              </a:rPr>
              <a:t/>
            </a:r>
            <a:br>
              <a:rPr lang="de-DE" altLang="de-DE" sz="4800" b="1" dirty="0">
                <a:solidFill>
                  <a:schemeClr val="bg1"/>
                </a:solidFill>
                <a:latin typeface="Admiral" pitchFamily="2" charset="0"/>
              </a:rPr>
            </a:br>
            <a:r>
              <a:rPr lang="de-DE" altLang="de-DE" sz="4800" b="1" dirty="0" smtClean="0">
                <a:solidFill>
                  <a:srgbClr val="00B0F0"/>
                </a:solidFill>
                <a:latin typeface="Admiral" pitchFamily="2" charset="0"/>
              </a:rPr>
              <a:t>“</a:t>
            </a:r>
            <a:r>
              <a:rPr lang="de-DE" altLang="de-DE" sz="4800" b="1" dirty="0" err="1" smtClean="0">
                <a:solidFill>
                  <a:srgbClr val="00B0F0"/>
                </a:solidFill>
                <a:latin typeface="Admiral" pitchFamily="2" charset="0"/>
              </a:rPr>
              <a:t>Newes</a:t>
            </a:r>
            <a:r>
              <a:rPr lang="de-DE" altLang="de-DE" sz="4800" b="1" dirty="0" smtClean="0">
                <a:solidFill>
                  <a:srgbClr val="00B0F0"/>
                </a:solidFill>
                <a:latin typeface="Admiral" pitchFamily="2" charset="0"/>
              </a:rPr>
              <a:t> </a:t>
            </a:r>
            <a:r>
              <a:rPr lang="de-DE" altLang="de-DE" sz="4800" b="1" dirty="0" err="1">
                <a:solidFill>
                  <a:srgbClr val="00B0F0"/>
                </a:solidFill>
                <a:latin typeface="Admiral" pitchFamily="2" charset="0"/>
              </a:rPr>
              <a:t>from</a:t>
            </a:r>
            <a:r>
              <a:rPr lang="de-DE" altLang="de-DE" sz="4800" b="1" dirty="0">
                <a:solidFill>
                  <a:srgbClr val="00B0F0"/>
                </a:solidFill>
                <a:latin typeface="Admiral" pitchFamily="2" charset="0"/>
              </a:rPr>
              <a:t> </a:t>
            </a:r>
            <a:r>
              <a:rPr lang="de-DE" altLang="de-DE" sz="4800" b="1" dirty="0" err="1" smtClean="0">
                <a:solidFill>
                  <a:srgbClr val="00B0F0"/>
                </a:solidFill>
                <a:latin typeface="Admiral" pitchFamily="2" charset="0"/>
              </a:rPr>
              <a:t>America</a:t>
            </a:r>
            <a:r>
              <a:rPr lang="de-DE" altLang="de-DE" sz="4800" b="1" dirty="0" smtClean="0">
                <a:solidFill>
                  <a:srgbClr val="00B0F0"/>
                </a:solidFill>
                <a:latin typeface="Admiral" pitchFamily="2" charset="0"/>
              </a:rPr>
              <a:t>“ </a:t>
            </a:r>
            <a:r>
              <a:rPr lang="de-DE" altLang="de-DE" sz="4800" b="1" dirty="0">
                <a:solidFill>
                  <a:schemeClr val="bg1"/>
                </a:solidFill>
                <a:latin typeface="Admiral" pitchFamily="2" charset="0"/>
              </a:rPr>
              <a:t>(1638)</a:t>
            </a:r>
          </a:p>
        </p:txBody>
      </p:sp>
      <p:sp>
        <p:nvSpPr>
          <p:cNvPr id="119815" name="Rectangle 7"/>
          <p:cNvSpPr>
            <a:spLocks noChangeArrowheads="1"/>
          </p:cNvSpPr>
          <p:nvPr/>
        </p:nvSpPr>
        <p:spPr bwMode="auto">
          <a:xfrm>
            <a:off x="1296034" y="1905000"/>
            <a:ext cx="651632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de-DE" altLang="de-DE" sz="3600" b="1" u="none" dirty="0" smtClean="0">
                <a:solidFill>
                  <a:schemeClr val="bg1"/>
                </a:solidFill>
                <a:latin typeface="Admiral" pitchFamily="2" charset="0"/>
              </a:rPr>
              <a:t>“...</a:t>
            </a:r>
            <a:r>
              <a:rPr lang="de-DE" altLang="de-DE" sz="3600" b="1" u="none" baseline="0" dirty="0" err="1">
                <a:solidFill>
                  <a:schemeClr val="bg1"/>
                </a:solidFill>
                <a:latin typeface="Admiral" pitchFamily="2" charset="0"/>
              </a:rPr>
              <a:t>that</a:t>
            </a:r>
            <a:r>
              <a:rPr lang="de-DE" altLang="de-DE" sz="3600" b="1" u="none" baseline="0" dirty="0">
                <a:solidFill>
                  <a:schemeClr val="bg1"/>
                </a:solidFill>
                <a:latin typeface="Admiral" pitchFamily="2" charset="0"/>
              </a:rPr>
              <a:t> </a:t>
            </a:r>
            <a:r>
              <a:rPr lang="de-DE" altLang="de-DE" sz="3600" b="1" u="none" baseline="0" dirty="0">
                <a:solidFill>
                  <a:srgbClr val="FFFF00"/>
                </a:solidFill>
                <a:latin typeface="Admiral" pitchFamily="2" charset="0"/>
              </a:rPr>
              <a:t>insolent</a:t>
            </a:r>
            <a:r>
              <a:rPr lang="de-DE" altLang="de-DE" sz="3600" b="1" u="none" baseline="0" dirty="0">
                <a:solidFill>
                  <a:schemeClr val="bg1"/>
                </a:solidFill>
                <a:latin typeface="Admiral" pitchFamily="2" charset="0"/>
              </a:rPr>
              <a:t> and </a:t>
            </a:r>
            <a:r>
              <a:rPr lang="de-DE" altLang="de-DE" sz="3600" b="1" u="none" baseline="0" dirty="0" err="1">
                <a:solidFill>
                  <a:srgbClr val="FF0000"/>
                </a:solidFill>
                <a:latin typeface="Admiral" pitchFamily="2" charset="0"/>
              </a:rPr>
              <a:t>barbarous</a:t>
            </a:r>
            <a:r>
              <a:rPr lang="de-DE" altLang="de-DE" sz="3600" b="1" u="none" baseline="0" dirty="0">
                <a:solidFill>
                  <a:schemeClr val="bg1"/>
                </a:solidFill>
                <a:latin typeface="Admiral" pitchFamily="2" charset="0"/>
              </a:rPr>
              <a:t> </a:t>
            </a:r>
            <a:r>
              <a:rPr lang="de-DE" altLang="de-DE" sz="3600" b="1" u="none" baseline="0" dirty="0" err="1">
                <a:solidFill>
                  <a:schemeClr val="bg1"/>
                </a:solidFill>
                <a:latin typeface="Admiral" pitchFamily="2" charset="0"/>
              </a:rPr>
              <a:t>nation</a:t>
            </a:r>
            <a:r>
              <a:rPr lang="de-DE" altLang="de-DE" sz="3600" b="1" u="none" baseline="0" dirty="0">
                <a:solidFill>
                  <a:schemeClr val="bg1"/>
                </a:solidFill>
                <a:latin typeface="Admiral" pitchFamily="2" charset="0"/>
              </a:rPr>
              <a:t> </a:t>
            </a:r>
            <a:r>
              <a:rPr lang="de-DE" altLang="de-DE" sz="3600" b="1" u="none" baseline="0" dirty="0" err="1">
                <a:solidFill>
                  <a:schemeClr val="bg1"/>
                </a:solidFill>
                <a:latin typeface="Admiral" pitchFamily="2" charset="0"/>
              </a:rPr>
              <a:t>called</a:t>
            </a:r>
            <a:r>
              <a:rPr lang="de-DE" altLang="de-DE" sz="3600" b="1" u="none" baseline="0" dirty="0">
                <a:solidFill>
                  <a:schemeClr val="bg1"/>
                </a:solidFill>
                <a:latin typeface="Admiral" pitchFamily="2" charset="0"/>
              </a:rPr>
              <a:t> the </a:t>
            </a:r>
            <a:r>
              <a:rPr lang="de-DE" altLang="de-DE" sz="3600" b="1" u="none" baseline="0" dirty="0" err="1" smtClean="0">
                <a:solidFill>
                  <a:schemeClr val="bg1"/>
                </a:solidFill>
                <a:latin typeface="Admiral" pitchFamily="2" charset="0"/>
              </a:rPr>
              <a:t>Pequeats</a:t>
            </a:r>
            <a:r>
              <a:rPr lang="de-DE" altLang="de-DE" sz="3600" b="1" u="none" baseline="0" dirty="0" smtClean="0">
                <a:solidFill>
                  <a:schemeClr val="bg1"/>
                </a:solidFill>
                <a:latin typeface="Admiral" pitchFamily="2" charset="0"/>
              </a:rPr>
              <a:t> [sic!]</a:t>
            </a:r>
            <a:r>
              <a:rPr lang="de-DE" altLang="de-DE" sz="3600" b="1" u="none" dirty="0" smtClean="0">
                <a:solidFill>
                  <a:schemeClr val="bg1"/>
                </a:solidFill>
                <a:latin typeface="Admiral" pitchFamily="2" charset="0"/>
              </a:rPr>
              <a:t>“</a:t>
            </a:r>
            <a:r>
              <a:rPr lang="de-DE" altLang="de-DE" sz="3600" b="1" u="none" baseline="0" dirty="0" smtClean="0">
                <a:solidFill>
                  <a:schemeClr val="bg1"/>
                </a:solidFill>
                <a:latin typeface="Admiral" pitchFamily="2" charset="0"/>
              </a:rPr>
              <a:t> </a:t>
            </a:r>
            <a:r>
              <a:rPr lang="de-DE" altLang="de-DE" sz="3600" b="1" u="none" baseline="0" dirty="0">
                <a:solidFill>
                  <a:schemeClr val="bg1"/>
                </a:solidFill>
                <a:latin typeface="Admiral" pitchFamily="2" charset="0"/>
              </a:rPr>
              <a:t>(p. 49)</a:t>
            </a:r>
            <a:endParaRPr lang="de-DE" altLang="de-DE" sz="3200" b="1" u="none" baseline="0" dirty="0">
              <a:solidFill>
                <a:schemeClr val="bg1"/>
              </a:solidFill>
              <a:latin typeface="Admiral" pitchFamily="2" charset="0"/>
            </a:endParaRPr>
          </a:p>
        </p:txBody>
      </p:sp>
      <p:sp>
        <p:nvSpPr>
          <p:cNvPr id="119816" name="Rectangle 8"/>
          <p:cNvSpPr>
            <a:spLocks noChangeArrowheads="1"/>
          </p:cNvSpPr>
          <p:nvPr/>
        </p:nvSpPr>
        <p:spPr bwMode="auto">
          <a:xfrm>
            <a:off x="1403648" y="3230974"/>
            <a:ext cx="65189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de-DE" altLang="de-DE" sz="3600" b="1" u="none" dirty="0" smtClean="0">
                <a:solidFill>
                  <a:schemeClr val="bg1"/>
                </a:solidFill>
                <a:latin typeface="Admiral" pitchFamily="2" charset="0"/>
              </a:rPr>
              <a:t>“So </a:t>
            </a:r>
            <a:r>
              <a:rPr lang="de-DE" altLang="de-DE" sz="3600" b="1" u="none" baseline="0" dirty="0">
                <a:solidFill>
                  <a:schemeClr val="bg1"/>
                </a:solidFill>
                <a:latin typeface="Admiral" pitchFamily="2" charset="0"/>
              </a:rPr>
              <a:t>insolent </a:t>
            </a:r>
            <a:r>
              <a:rPr lang="de-DE" altLang="de-DE" sz="3600" b="1" u="none" baseline="0" dirty="0" err="1">
                <a:solidFill>
                  <a:schemeClr val="bg1"/>
                </a:solidFill>
                <a:latin typeface="Admiral" pitchFamily="2" charset="0"/>
              </a:rPr>
              <a:t>were</a:t>
            </a:r>
            <a:r>
              <a:rPr lang="de-DE" altLang="de-DE" sz="3600" b="1" u="none" baseline="0" dirty="0">
                <a:solidFill>
                  <a:schemeClr val="bg1"/>
                </a:solidFill>
                <a:latin typeface="Admiral" pitchFamily="2" charset="0"/>
              </a:rPr>
              <a:t> </a:t>
            </a:r>
            <a:r>
              <a:rPr lang="de-DE" altLang="de-DE" sz="3600" b="1" u="none" baseline="0" dirty="0" err="1">
                <a:solidFill>
                  <a:schemeClr val="bg1"/>
                </a:solidFill>
                <a:latin typeface="Admiral" pitchFamily="2" charset="0"/>
              </a:rPr>
              <a:t>these</a:t>
            </a:r>
            <a:r>
              <a:rPr lang="de-DE" altLang="de-DE" sz="3600" b="1" u="none" baseline="0" dirty="0">
                <a:solidFill>
                  <a:schemeClr val="bg1"/>
                </a:solidFill>
                <a:latin typeface="Admiral" pitchFamily="2" charset="0"/>
              </a:rPr>
              <a:t> </a:t>
            </a:r>
            <a:r>
              <a:rPr lang="de-DE" altLang="de-DE" sz="3600" b="1" u="none" baseline="0" dirty="0" err="1">
                <a:solidFill>
                  <a:srgbClr val="99FF99"/>
                </a:solidFill>
                <a:latin typeface="Admiral" pitchFamily="2" charset="0"/>
              </a:rPr>
              <a:t>little</a:t>
            </a:r>
            <a:r>
              <a:rPr lang="de-DE" altLang="de-DE" sz="3600" b="1" u="none" baseline="0" dirty="0">
                <a:solidFill>
                  <a:srgbClr val="99FF99"/>
                </a:solidFill>
                <a:latin typeface="Admiral" pitchFamily="2" charset="0"/>
              </a:rPr>
              <a:t> </a:t>
            </a:r>
            <a:r>
              <a:rPr lang="de-DE" altLang="de-DE" sz="3600" b="1" u="none" baseline="0" dirty="0" err="1">
                <a:solidFill>
                  <a:srgbClr val="99FF99"/>
                </a:solidFill>
                <a:latin typeface="Admiral" pitchFamily="2" charset="0"/>
              </a:rPr>
              <a:t>imps</a:t>
            </a:r>
            <a:r>
              <a:rPr lang="de-DE" altLang="de-DE" sz="3600" b="1" u="none" baseline="0" dirty="0">
                <a:solidFill>
                  <a:srgbClr val="99FF99"/>
                </a:solidFill>
                <a:latin typeface="Admiral" pitchFamily="2" charset="0"/>
              </a:rPr>
              <a:t> </a:t>
            </a:r>
            <a:r>
              <a:rPr lang="de-DE" altLang="de-DE" sz="3600" b="1" u="none" baseline="0" dirty="0" err="1">
                <a:solidFill>
                  <a:schemeClr val="bg1"/>
                </a:solidFill>
                <a:latin typeface="Admiral" pitchFamily="2" charset="0"/>
              </a:rPr>
              <a:t>grown</a:t>
            </a:r>
            <a:r>
              <a:rPr lang="de-DE" altLang="de-DE" sz="3600" b="1" u="none" baseline="0" dirty="0">
                <a:solidFill>
                  <a:schemeClr val="bg1"/>
                </a:solidFill>
                <a:latin typeface="Admiral" pitchFamily="2" charset="0"/>
              </a:rPr>
              <a:t>, </a:t>
            </a:r>
            <a:r>
              <a:rPr lang="de-DE" altLang="de-DE" sz="3600" b="1" u="none" baseline="0" dirty="0" err="1">
                <a:solidFill>
                  <a:schemeClr val="bg1"/>
                </a:solidFill>
                <a:latin typeface="Admiral" pitchFamily="2" charset="0"/>
              </a:rPr>
              <a:t>that</a:t>
            </a:r>
            <a:r>
              <a:rPr lang="de-DE" altLang="de-DE" sz="3600" b="1" u="none" baseline="0" dirty="0">
                <a:solidFill>
                  <a:schemeClr val="bg1"/>
                </a:solidFill>
                <a:latin typeface="Admiral" pitchFamily="2" charset="0"/>
              </a:rPr>
              <a:t> like the </a:t>
            </a:r>
            <a:r>
              <a:rPr lang="de-DE" altLang="de-DE" sz="3600" b="1" u="none" baseline="0" dirty="0" err="1">
                <a:solidFill>
                  <a:schemeClr val="bg1"/>
                </a:solidFill>
                <a:latin typeface="Admiral" pitchFamily="2" charset="0"/>
              </a:rPr>
              <a:t>devil</a:t>
            </a:r>
            <a:r>
              <a:rPr lang="de-DE" altLang="de-DE" sz="3600" b="1" u="none" baseline="0" dirty="0">
                <a:solidFill>
                  <a:schemeClr val="bg1"/>
                </a:solidFill>
                <a:latin typeface="Admiral" pitchFamily="2" charset="0"/>
              </a:rPr>
              <a:t> [...], </a:t>
            </a:r>
            <a:r>
              <a:rPr lang="de-DE" altLang="de-DE" sz="3600" b="1" u="none" baseline="0" dirty="0" err="1">
                <a:solidFill>
                  <a:schemeClr val="bg1"/>
                </a:solidFill>
                <a:latin typeface="Admiral" pitchFamily="2" charset="0"/>
              </a:rPr>
              <a:t>they</a:t>
            </a:r>
            <a:r>
              <a:rPr lang="de-DE" altLang="de-DE" sz="3600" b="1" u="none" baseline="0" dirty="0">
                <a:solidFill>
                  <a:schemeClr val="bg1"/>
                </a:solidFill>
                <a:latin typeface="Admiral" pitchFamily="2" charset="0"/>
              </a:rPr>
              <a:t> </a:t>
            </a:r>
            <a:r>
              <a:rPr lang="de-DE" altLang="de-DE" sz="3600" b="1" u="none" baseline="0" dirty="0" err="1">
                <a:solidFill>
                  <a:schemeClr val="bg1"/>
                </a:solidFill>
                <a:latin typeface="Admiral" pitchFamily="2" charset="0"/>
              </a:rPr>
              <a:t>run</a:t>
            </a:r>
            <a:r>
              <a:rPr lang="de-DE" altLang="de-DE" sz="3600" b="1" u="none" baseline="0" dirty="0">
                <a:solidFill>
                  <a:schemeClr val="bg1"/>
                </a:solidFill>
                <a:latin typeface="Admiral" pitchFamily="2" charset="0"/>
              </a:rPr>
              <a:t> </a:t>
            </a:r>
            <a:r>
              <a:rPr lang="de-DE" altLang="de-DE" sz="3600" b="1" u="none" baseline="0" dirty="0" err="1">
                <a:solidFill>
                  <a:schemeClr val="bg1"/>
                </a:solidFill>
                <a:latin typeface="Admiral" pitchFamily="2" charset="0"/>
              </a:rPr>
              <a:t>up</a:t>
            </a:r>
            <a:r>
              <a:rPr lang="de-DE" altLang="de-DE" sz="3600" b="1" u="none" baseline="0" dirty="0">
                <a:solidFill>
                  <a:schemeClr val="bg1"/>
                </a:solidFill>
                <a:latin typeface="Admiral" pitchFamily="2" charset="0"/>
              </a:rPr>
              <a:t> and down </a:t>
            </a:r>
            <a:r>
              <a:rPr lang="de-DE" altLang="de-DE" sz="3600" b="1" u="none" baseline="0" dirty="0" err="1">
                <a:solidFill>
                  <a:schemeClr val="bg1"/>
                </a:solidFill>
                <a:latin typeface="Admiral" pitchFamily="2" charset="0"/>
              </a:rPr>
              <a:t>as</a:t>
            </a:r>
            <a:r>
              <a:rPr lang="de-DE" altLang="de-DE" sz="3600" b="1" u="none" baseline="0" dirty="0">
                <a:solidFill>
                  <a:schemeClr val="bg1"/>
                </a:solidFill>
                <a:latin typeface="Admiral" pitchFamily="2" charset="0"/>
              </a:rPr>
              <a:t> </a:t>
            </a:r>
            <a:r>
              <a:rPr lang="de-DE" altLang="de-DE" sz="3600" b="1" u="none" baseline="0" dirty="0" err="1">
                <a:solidFill>
                  <a:srgbClr val="FFC000"/>
                </a:solidFill>
                <a:latin typeface="Admiral" pitchFamily="2" charset="0"/>
              </a:rPr>
              <a:t>roaring</a:t>
            </a:r>
            <a:r>
              <a:rPr lang="de-DE" altLang="de-DE" sz="3600" b="1" u="none" baseline="0" dirty="0">
                <a:solidFill>
                  <a:srgbClr val="FFC000"/>
                </a:solidFill>
                <a:latin typeface="Admiral" pitchFamily="2" charset="0"/>
              </a:rPr>
              <a:t> </a:t>
            </a:r>
            <a:r>
              <a:rPr lang="de-DE" altLang="de-DE" sz="3600" b="1" u="none" baseline="0" dirty="0" err="1">
                <a:solidFill>
                  <a:srgbClr val="FFC000"/>
                </a:solidFill>
                <a:latin typeface="Admiral" pitchFamily="2" charset="0"/>
              </a:rPr>
              <a:t>lions</a:t>
            </a:r>
            <a:r>
              <a:rPr lang="de-DE" altLang="de-DE" sz="3600" b="1" u="none" baseline="0" dirty="0">
                <a:solidFill>
                  <a:schemeClr val="bg1"/>
                </a:solidFill>
                <a:latin typeface="Admiral" pitchFamily="2" charset="0"/>
              </a:rPr>
              <a:t>, </a:t>
            </a:r>
            <a:r>
              <a:rPr lang="de-DE" altLang="de-DE" sz="3600" b="1" u="none" baseline="0" dirty="0" err="1">
                <a:solidFill>
                  <a:schemeClr val="bg1"/>
                </a:solidFill>
                <a:latin typeface="Admiral" pitchFamily="2" charset="0"/>
              </a:rPr>
              <a:t>compassing</a:t>
            </a:r>
            <a:r>
              <a:rPr lang="de-DE" altLang="de-DE" sz="3600" b="1" u="none" baseline="0" dirty="0">
                <a:solidFill>
                  <a:schemeClr val="bg1"/>
                </a:solidFill>
                <a:latin typeface="Admiral" pitchFamily="2" charset="0"/>
              </a:rPr>
              <a:t> all </a:t>
            </a:r>
            <a:r>
              <a:rPr lang="de-DE" altLang="de-DE" sz="3600" b="1" u="none" baseline="0" dirty="0" err="1">
                <a:solidFill>
                  <a:schemeClr val="bg1"/>
                </a:solidFill>
                <a:latin typeface="Admiral" pitchFamily="2" charset="0"/>
              </a:rPr>
              <a:t>corners</a:t>
            </a:r>
            <a:r>
              <a:rPr lang="de-DE" altLang="de-DE" sz="3600" b="1" u="none" baseline="0" dirty="0">
                <a:solidFill>
                  <a:schemeClr val="bg1"/>
                </a:solidFill>
                <a:latin typeface="Admiral" pitchFamily="2" charset="0"/>
              </a:rPr>
              <a:t> of the </a:t>
            </a:r>
            <a:r>
              <a:rPr lang="de-DE" altLang="de-DE" sz="3600" b="1" u="none" baseline="0" dirty="0" err="1">
                <a:solidFill>
                  <a:schemeClr val="bg1"/>
                </a:solidFill>
                <a:latin typeface="Admiral" pitchFamily="2" charset="0"/>
              </a:rPr>
              <a:t>country</a:t>
            </a:r>
            <a:r>
              <a:rPr lang="de-DE" altLang="de-DE" sz="3600" b="1" u="none" baseline="0" dirty="0">
                <a:solidFill>
                  <a:schemeClr val="bg1"/>
                </a:solidFill>
                <a:latin typeface="Admiral" pitchFamily="2" charset="0"/>
              </a:rPr>
              <a:t> for a </a:t>
            </a:r>
            <a:r>
              <a:rPr lang="de-DE" altLang="de-DE" sz="3600" b="1" u="none" baseline="0" dirty="0" err="1">
                <a:solidFill>
                  <a:schemeClr val="bg1"/>
                </a:solidFill>
                <a:latin typeface="Admiral" pitchFamily="2" charset="0"/>
              </a:rPr>
              <a:t>prey</a:t>
            </a:r>
            <a:r>
              <a:rPr lang="de-DE" altLang="de-DE" sz="3600" b="1" u="none" baseline="0" dirty="0">
                <a:solidFill>
                  <a:schemeClr val="bg1"/>
                </a:solidFill>
                <a:latin typeface="Admiral" pitchFamily="2" charset="0"/>
              </a:rPr>
              <a:t>, </a:t>
            </a:r>
            <a:r>
              <a:rPr lang="de-DE" altLang="de-DE" sz="3600" b="1" u="none" baseline="0" dirty="0" err="1">
                <a:solidFill>
                  <a:schemeClr val="bg1"/>
                </a:solidFill>
                <a:latin typeface="Admiral" pitchFamily="2" charset="0"/>
              </a:rPr>
              <a:t>seeking</a:t>
            </a:r>
            <a:r>
              <a:rPr lang="de-DE" altLang="de-DE" sz="3600" b="1" u="none" baseline="0" dirty="0">
                <a:solidFill>
                  <a:schemeClr val="bg1"/>
                </a:solidFill>
                <a:latin typeface="Admiral" pitchFamily="2" charset="0"/>
              </a:rPr>
              <a:t> </a:t>
            </a:r>
            <a:r>
              <a:rPr lang="de-DE" altLang="de-DE" sz="3600" b="1" u="none" baseline="0" dirty="0" err="1">
                <a:solidFill>
                  <a:schemeClr val="bg1"/>
                </a:solidFill>
                <a:latin typeface="Admiral" pitchFamily="2" charset="0"/>
              </a:rPr>
              <a:t>whom</a:t>
            </a:r>
            <a:r>
              <a:rPr lang="de-DE" altLang="de-DE" sz="3600" b="1" u="none" baseline="0" dirty="0">
                <a:solidFill>
                  <a:schemeClr val="bg1"/>
                </a:solidFill>
                <a:latin typeface="Admiral" pitchFamily="2" charset="0"/>
              </a:rPr>
              <a:t> </a:t>
            </a:r>
            <a:r>
              <a:rPr lang="de-DE" altLang="de-DE" sz="3600" b="1" u="none" baseline="0" dirty="0" err="1">
                <a:solidFill>
                  <a:schemeClr val="bg1"/>
                </a:solidFill>
                <a:latin typeface="Admiral" pitchFamily="2" charset="0"/>
              </a:rPr>
              <a:t>they</a:t>
            </a:r>
            <a:r>
              <a:rPr lang="de-DE" altLang="de-DE" sz="3600" b="1" u="none" baseline="0" dirty="0">
                <a:solidFill>
                  <a:schemeClr val="bg1"/>
                </a:solidFill>
                <a:latin typeface="Admiral" pitchFamily="2" charset="0"/>
              </a:rPr>
              <a:t> </a:t>
            </a:r>
            <a:r>
              <a:rPr lang="de-DE" altLang="de-DE" sz="3600" b="1" u="none" baseline="0" dirty="0" err="1">
                <a:solidFill>
                  <a:schemeClr val="bg1"/>
                </a:solidFill>
                <a:latin typeface="Admiral" pitchFamily="2" charset="0"/>
              </a:rPr>
              <a:t>might</a:t>
            </a:r>
            <a:r>
              <a:rPr lang="de-DE" altLang="de-DE" sz="3600" b="1" u="none" baseline="0" dirty="0">
                <a:solidFill>
                  <a:schemeClr val="bg1"/>
                </a:solidFill>
                <a:latin typeface="Admiral" pitchFamily="2" charset="0"/>
              </a:rPr>
              <a:t> </a:t>
            </a:r>
            <a:r>
              <a:rPr lang="de-DE" altLang="de-DE" sz="3600" b="1" u="none" baseline="0" dirty="0" err="1">
                <a:solidFill>
                  <a:schemeClr val="bg1"/>
                </a:solidFill>
                <a:latin typeface="Admiral" pitchFamily="2" charset="0"/>
              </a:rPr>
              <a:t>devour</a:t>
            </a:r>
            <a:r>
              <a:rPr lang="de-DE" altLang="de-DE" sz="3600" b="1" u="none" baseline="0" dirty="0">
                <a:solidFill>
                  <a:schemeClr val="bg1"/>
                </a:solidFill>
                <a:latin typeface="Admiral" pitchFamily="2" charset="0"/>
              </a:rPr>
              <a:t>“ (p. 66)</a:t>
            </a:r>
            <a:endParaRPr lang="de-DE" altLang="de-DE" sz="3200" b="1" u="none" baseline="0" dirty="0">
              <a:solidFill>
                <a:schemeClr val="bg1"/>
              </a:solidFill>
              <a:latin typeface="Admir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32058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119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"/>
                                        <p:tgtEl>
                                          <p:spTgt spid="119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5" grpId="0" build="p" autoUpdateAnimBg="0"/>
      <p:bldP spid="119816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ChangeArrowheads="1"/>
          </p:cNvSpPr>
          <p:nvPr/>
        </p:nvSpPr>
        <p:spPr bwMode="auto">
          <a:xfrm>
            <a:off x="358130" y="1412776"/>
            <a:ext cx="5510014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de-DE" sz="2100" b="1" u="none" baseline="0" dirty="0">
                <a:latin typeface="Calibri" panose="020F0502020204030204" pitchFamily="34" charset="0"/>
              </a:rPr>
              <a:t>“Should not Christians have more mercy and </a:t>
            </a:r>
            <a:r>
              <a:rPr lang="en-US" altLang="de-DE" sz="2100" b="1" u="none" baseline="0" dirty="0">
                <a:solidFill>
                  <a:srgbClr val="FF9900"/>
                </a:solidFill>
                <a:latin typeface="Calibri" panose="020F0502020204030204" pitchFamily="34" charset="0"/>
              </a:rPr>
              <a:t>compassion</a:t>
            </a:r>
            <a:r>
              <a:rPr lang="en-US" altLang="de-DE" sz="2100" b="1" u="none" baseline="0" dirty="0">
                <a:latin typeface="Calibri" panose="020F0502020204030204" pitchFamily="34" charset="0"/>
              </a:rPr>
              <a:t>? But I would refer you to David’s war. When a people is grown to such a height of blood, and </a:t>
            </a:r>
            <a:r>
              <a:rPr lang="en-US" altLang="de-DE" sz="2100" b="1" u="none" baseline="0" dirty="0">
                <a:solidFill>
                  <a:srgbClr val="CCFF33"/>
                </a:solidFill>
                <a:latin typeface="Calibri" panose="020F0502020204030204" pitchFamily="34" charset="0"/>
              </a:rPr>
              <a:t>sin against God and man</a:t>
            </a:r>
            <a:r>
              <a:rPr lang="en-US" altLang="de-DE" sz="2100" b="1" u="none" baseline="0" dirty="0">
                <a:latin typeface="Calibri" panose="020F0502020204030204" pitchFamily="34" charset="0"/>
              </a:rPr>
              <a:t> </a:t>
            </a:r>
            <a:r>
              <a:rPr lang="en-US" altLang="de-DE" sz="2100" b="1" u="none" baseline="0" dirty="0" smtClean="0">
                <a:latin typeface="Calibri" panose="020F0502020204030204" pitchFamily="34" charset="0"/>
              </a:rPr>
              <a:t>[…], there he hath no respect to persons, but […] puts them to the sword, and the most </a:t>
            </a:r>
            <a:r>
              <a:rPr lang="en-US" altLang="de-DE" sz="2100" b="1" u="none" baseline="0" dirty="0" err="1" smtClean="0">
                <a:latin typeface="Calibri" panose="020F0502020204030204" pitchFamily="34" charset="0"/>
              </a:rPr>
              <a:t>terriblest</a:t>
            </a:r>
            <a:r>
              <a:rPr lang="en-US" altLang="de-DE" sz="2100" b="1" u="none" baseline="0" dirty="0" smtClean="0">
                <a:latin typeface="Calibri" panose="020F0502020204030204" pitchFamily="34" charset="0"/>
              </a:rPr>
              <a:t> death that may be. […] </a:t>
            </a:r>
            <a:r>
              <a:rPr lang="en-US" altLang="de-DE" sz="2100" b="1" u="none" baseline="0" dirty="0">
                <a:latin typeface="Calibri" panose="020F0502020204030204" pitchFamily="34" charset="0"/>
              </a:rPr>
              <a:t>We had </a:t>
            </a:r>
            <a:r>
              <a:rPr lang="en-US" altLang="de-DE" sz="2100" b="1" i="1" u="none" baseline="0" dirty="0">
                <a:solidFill>
                  <a:srgbClr val="00B0F0"/>
                </a:solidFill>
                <a:latin typeface="Calibri" panose="020F0502020204030204" pitchFamily="34" charset="0"/>
              </a:rPr>
              <a:t>sufficient light from the word of God </a:t>
            </a:r>
            <a:r>
              <a:rPr lang="en-US" altLang="de-DE" sz="2100" b="1" u="none" baseline="0" dirty="0">
                <a:latin typeface="Calibri" panose="020F0502020204030204" pitchFamily="34" charset="0"/>
              </a:rPr>
              <a:t>for our proceedings” </a:t>
            </a:r>
            <a:r>
              <a:rPr lang="en-US" altLang="de-DE" sz="2100" b="1" u="none" baseline="0" dirty="0" smtClean="0">
                <a:latin typeface="Calibri" panose="020F0502020204030204" pitchFamily="34" charset="0"/>
              </a:rPr>
              <a:t>				</a:t>
            </a:r>
            <a:r>
              <a:rPr lang="en-US" altLang="de-DE" sz="2100" b="1" u="none" dirty="0" smtClean="0">
                <a:latin typeface="Calibri" panose="020F0502020204030204" pitchFamily="34" charset="0"/>
              </a:rPr>
              <a:t>      		   </a:t>
            </a:r>
            <a:r>
              <a:rPr lang="en-US" altLang="de-DE" sz="1600" b="1" u="none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John </a:t>
            </a:r>
            <a:r>
              <a:rPr lang="en-US" altLang="de-DE" sz="1600" b="1" u="none" baseline="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Underhill</a:t>
            </a:r>
            <a:r>
              <a:rPr lang="en-US" altLang="de-DE" sz="1600" b="1" u="none" baseline="0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n-US" altLang="de-DE" sz="1600" b="1" u="none" baseline="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“</a:t>
            </a:r>
            <a:r>
              <a:rPr lang="en-US" altLang="de-DE" sz="1600" b="1" u="none" baseline="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Newes</a:t>
            </a:r>
            <a:r>
              <a:rPr lang="en-US" altLang="de-DE" sz="1600" b="1" u="none" baseline="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 form America” (1637,</a:t>
            </a:r>
            <a:r>
              <a:rPr lang="en-US" altLang="de-DE" sz="1600" b="1" u="none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altLang="de-DE" sz="1600" b="1" u="none" baseline="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81</a:t>
            </a:r>
            <a:r>
              <a:rPr lang="en-US" altLang="de-DE" sz="1600" b="1" u="none" baseline="0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)</a:t>
            </a:r>
            <a:endParaRPr lang="de-DE" altLang="de-DE" sz="1600" b="1" u="none" baseline="0" dirty="0">
              <a:solidFill>
                <a:schemeClr val="bg2">
                  <a:lumMod val="40000"/>
                  <a:lumOff val="6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6" descr="http://lcweb2.loc.gov/service/pnp/cph/3b00000/3b05000/3b05900/3b05952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00" y="900047"/>
            <a:ext cx="2728688" cy="399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46820" y="335204"/>
            <a:ext cx="5321324" cy="893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3600" b="1" u="none" dirty="0" smtClean="0">
                <a:solidFill>
                  <a:srgbClr val="FF0000"/>
                </a:solidFill>
                <a:latin typeface="Arial" pitchFamily="34" charset="0"/>
              </a:rPr>
              <a:t>‘Sinners against God’</a:t>
            </a:r>
            <a:endParaRPr lang="en-US" sz="3200" b="1" u="none" dirty="0">
              <a:solidFill>
                <a:srgbClr val="FF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712363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123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 rot="871650">
            <a:off x="606202" y="2429499"/>
            <a:ext cx="8280401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7700" b="1" u="none" dirty="0" smtClean="0">
                <a:solidFill>
                  <a:srgbClr val="FFFF00"/>
                </a:solidFill>
                <a:latin typeface="Calibri" pitchFamily="34" charset="0"/>
              </a:rPr>
              <a:t>Converting the ‘Heathens’</a:t>
            </a:r>
            <a:endParaRPr lang="en-US" sz="7700" b="1" u="none" dirty="0">
              <a:solidFill>
                <a:srgbClr val="FFFF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48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ChangeArrowheads="1"/>
          </p:cNvSpPr>
          <p:nvPr/>
        </p:nvSpPr>
        <p:spPr bwMode="auto">
          <a:xfrm>
            <a:off x="363538" y="920750"/>
            <a:ext cx="8280400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3600" b="1" u="none" dirty="0">
                <a:solidFill>
                  <a:srgbClr val="FF9900"/>
                </a:solidFill>
                <a:latin typeface="Arial" pitchFamily="34" charset="0"/>
              </a:rPr>
              <a:t>$ 2</a:t>
            </a:r>
            <a:r>
              <a:rPr lang="en-US" sz="3600" b="1" u="none" dirty="0" smtClean="0">
                <a:solidFill>
                  <a:srgbClr val="FF9900"/>
                </a:solidFill>
                <a:latin typeface="Arial" pitchFamily="34" charset="0"/>
              </a:rPr>
              <a:t>,000</a:t>
            </a:r>
            <a:endParaRPr lang="en-US" sz="3200" b="1" u="none" dirty="0">
              <a:solidFill>
                <a:srgbClr val="FF9900"/>
              </a:solidFill>
              <a:latin typeface="Arial" pitchFamily="34" charset="0"/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2063750"/>
            <a:ext cx="885825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800" b="1" u="none" dirty="0">
                <a:solidFill>
                  <a:schemeClr val="bg1"/>
                </a:solidFill>
                <a:latin typeface="Arial" pitchFamily="34" charset="0"/>
              </a:rPr>
              <a:t>Between 1646 and 1675, the Puritans tried to </a:t>
            </a:r>
            <a:r>
              <a:rPr lang="en-US" sz="2800" b="1" u="none" dirty="0">
                <a:solidFill>
                  <a:srgbClr val="FF00FF"/>
                </a:solidFill>
                <a:latin typeface="Arial" pitchFamily="34" charset="0"/>
              </a:rPr>
              <a:t>convert</a:t>
            </a:r>
            <a:r>
              <a:rPr lang="en-US" sz="2800" b="1" u="none" dirty="0">
                <a:solidFill>
                  <a:schemeClr val="bg1"/>
                </a:solidFill>
                <a:latin typeface="Arial" pitchFamily="34" charset="0"/>
              </a:rPr>
              <a:t> Indians to Christians in so-called …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857250" y="3714750"/>
            <a:ext cx="32146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b="1" u="none">
                <a:solidFill>
                  <a:schemeClr val="bg1"/>
                </a:solidFill>
                <a:latin typeface="Arial" pitchFamily="34" charset="0"/>
              </a:rPr>
              <a:t>A: “Confirmation Courses”“</a:t>
            </a:r>
            <a:endParaRPr lang="en-US" sz="1800" b="1" u="none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786313" y="3714750"/>
            <a:ext cx="40005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b="1" u="none">
                <a:solidFill>
                  <a:schemeClr val="bg1"/>
                </a:solidFill>
                <a:latin typeface="Arial" pitchFamily="34" charset="0"/>
              </a:rPr>
              <a:t>B: “Dianetic Workshops”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71500" y="5143500"/>
            <a:ext cx="407193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b="1" u="none">
                <a:solidFill>
                  <a:schemeClr val="bg1"/>
                </a:solidFill>
                <a:latin typeface="Arial" pitchFamily="34" charset="0"/>
              </a:rPr>
              <a:t>C: “Evangelical Circles”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214938" y="5143500"/>
            <a:ext cx="328612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b="1" u="none" dirty="0">
                <a:solidFill>
                  <a:schemeClr val="bg1"/>
                </a:solidFill>
                <a:latin typeface="Arial" pitchFamily="34" charset="0"/>
              </a:rPr>
              <a:t>D: “Praying Towns”</a:t>
            </a:r>
            <a:endParaRPr lang="en-US" sz="1800" b="1" u="none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1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6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3396481" y="1357313"/>
            <a:ext cx="5395093" cy="1495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200" b="1" u="none" dirty="0" smtClean="0">
                <a:solidFill>
                  <a:schemeClr val="bg1"/>
                </a:solidFill>
                <a:latin typeface="Calibri" pitchFamily="34" charset="0"/>
              </a:rPr>
              <a:t>	The </a:t>
            </a:r>
            <a:r>
              <a:rPr lang="en-US" sz="2200" b="1" u="none" dirty="0">
                <a:solidFill>
                  <a:schemeClr val="bg1"/>
                </a:solidFill>
                <a:latin typeface="Calibri" pitchFamily="34" charset="0"/>
              </a:rPr>
              <a:t>so-called “</a:t>
            </a:r>
            <a:r>
              <a:rPr lang="en-US" sz="2200" b="1" u="none" dirty="0">
                <a:latin typeface="Calibri" pitchFamily="34" charset="0"/>
              </a:rPr>
              <a:t>praying towns” </a:t>
            </a:r>
            <a:r>
              <a:rPr lang="en-US" sz="2200" b="1" u="none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itchFamily="34" charset="0"/>
              </a:rPr>
              <a:t>(1646-1674) </a:t>
            </a:r>
            <a:r>
              <a:rPr lang="en-US" sz="2200" b="1" u="none" dirty="0" smtClean="0">
                <a:latin typeface="Calibri" pitchFamily="34" charset="0"/>
              </a:rPr>
              <a:t>were </a:t>
            </a:r>
            <a:r>
              <a:rPr lang="en-US" sz="2200" b="1" u="none" dirty="0" smtClean="0">
                <a:solidFill>
                  <a:srgbClr val="66FF33"/>
                </a:solidFill>
                <a:latin typeface="Calibri" pitchFamily="34" charset="0"/>
              </a:rPr>
              <a:t>little </a:t>
            </a:r>
            <a:r>
              <a:rPr lang="en-US" sz="2200" b="1" u="none" dirty="0">
                <a:solidFill>
                  <a:srgbClr val="66FF33"/>
                </a:solidFill>
                <a:latin typeface="Calibri" pitchFamily="34" charset="0"/>
              </a:rPr>
              <a:t>villages with church </a:t>
            </a:r>
            <a:r>
              <a:rPr lang="en-US" sz="2200" b="1" u="none" dirty="0" smtClean="0">
                <a:solidFill>
                  <a:srgbClr val="66FF33"/>
                </a:solidFill>
                <a:latin typeface="Calibri" pitchFamily="34" charset="0"/>
              </a:rPr>
              <a:t>service</a:t>
            </a:r>
            <a:r>
              <a:rPr lang="en-US" sz="2200" b="1" u="none" dirty="0" smtClean="0">
                <a:latin typeface="Calibri" pitchFamily="34" charset="0"/>
              </a:rPr>
              <a:t>. They </a:t>
            </a:r>
            <a:r>
              <a:rPr lang="en-US" sz="2200" b="1" u="none" dirty="0">
                <a:latin typeface="Calibri" pitchFamily="34" charset="0"/>
              </a:rPr>
              <a:t>were built by the Puritans to </a:t>
            </a:r>
            <a:r>
              <a:rPr lang="en-US" sz="2200" b="1" u="none" dirty="0">
                <a:solidFill>
                  <a:srgbClr val="FF00FF"/>
                </a:solidFill>
                <a:latin typeface="Calibri" pitchFamily="34" charset="0"/>
              </a:rPr>
              <a:t>convert local native tribes</a:t>
            </a:r>
            <a:r>
              <a:rPr lang="en-US" sz="2200" b="1" u="none" dirty="0">
                <a:latin typeface="Calibri" pitchFamily="34" charset="0"/>
              </a:rPr>
              <a:t> to Christianity </a:t>
            </a:r>
            <a:endParaRPr lang="en-US" sz="2200" b="1" u="none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6247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3429000"/>
            <a:ext cx="214312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28600" y="334963"/>
            <a:ext cx="7924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u="none" dirty="0">
                <a:solidFill>
                  <a:srgbClr val="FFC000"/>
                </a:solidFill>
                <a:latin typeface="Calibri" pitchFamily="34" charset="0"/>
              </a:rPr>
              <a:t>PRAYING TOWNS</a:t>
            </a:r>
            <a:endParaRPr lang="de-DE" sz="4000" b="1" u="none" dirty="0">
              <a:solidFill>
                <a:srgbClr val="FFC000"/>
              </a:solidFill>
              <a:latin typeface="Calibri" pitchFamily="34" charset="0"/>
            </a:endParaRPr>
          </a:p>
        </p:txBody>
      </p:sp>
      <p:pic>
        <p:nvPicPr>
          <p:cNvPr id="62471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00163"/>
            <a:ext cx="2928937" cy="255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28600" y="4643439"/>
            <a:ext cx="5639544" cy="178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200" b="1" u="none" dirty="0">
                <a:solidFill>
                  <a:schemeClr val="bg1"/>
                </a:solidFill>
                <a:latin typeface="Calibri" pitchFamily="34" charset="0"/>
              </a:rPr>
              <a:t>	Many Puritans thought that the Indians represented the </a:t>
            </a:r>
            <a:r>
              <a:rPr lang="en-US" sz="2200" b="1" u="none" dirty="0">
                <a:solidFill>
                  <a:srgbClr val="FF99CC"/>
                </a:solidFill>
                <a:latin typeface="Calibri" pitchFamily="34" charset="0"/>
              </a:rPr>
              <a:t>“Lost Tribes of Israel.”</a:t>
            </a:r>
          </a:p>
        </p:txBody>
      </p:sp>
    </p:spTree>
    <p:extLst>
      <p:ext uri="{BB962C8B-B14F-4D97-AF65-F5344CB8AC3E}">
        <p14:creationId xmlns:p14="http://schemas.microsoft.com/office/powerpoint/2010/main" val="270941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5500" b="1" dirty="0" smtClean="0">
                <a:solidFill>
                  <a:srgbClr val="FF33CC"/>
                </a:solidFill>
                <a:latin typeface="Lincoln" panose="020B7200000000000000" pitchFamily="34" charset="0"/>
              </a:rPr>
              <a:t>The </a:t>
            </a:r>
            <a:r>
              <a:rPr lang="de-AT" sz="5500" b="1" dirty="0" err="1" smtClean="0">
                <a:solidFill>
                  <a:srgbClr val="FF33CC"/>
                </a:solidFill>
                <a:latin typeface="Lincoln" panose="020B7200000000000000" pitchFamily="34" charset="0"/>
              </a:rPr>
              <a:t>Puritan</a:t>
            </a:r>
            <a:r>
              <a:rPr lang="de-AT" sz="5500" b="1" dirty="0" smtClean="0">
                <a:solidFill>
                  <a:srgbClr val="FF33CC"/>
                </a:solidFill>
                <a:latin typeface="Lincoln" panose="020B7200000000000000" pitchFamily="34" charset="0"/>
              </a:rPr>
              <a:t> </a:t>
            </a:r>
            <a:r>
              <a:rPr lang="de-AT" sz="5500" b="1" dirty="0" err="1" smtClean="0">
                <a:solidFill>
                  <a:srgbClr val="FF33CC"/>
                </a:solidFill>
                <a:latin typeface="Lincoln" panose="020B7200000000000000" pitchFamily="34" charset="0"/>
              </a:rPr>
              <a:t>Mind</a:t>
            </a:r>
            <a:endParaRPr lang="de-AT" sz="5500" b="1" dirty="0">
              <a:solidFill>
                <a:srgbClr val="FF33CC"/>
              </a:solidFill>
              <a:latin typeface="Lincoln" panose="020B7200000000000000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41716" y="5051211"/>
            <a:ext cx="7992887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b="1" u="none" dirty="0" smtClean="0">
                <a:latin typeface="Calibri" panose="020F0502020204030204" pitchFamily="34" charset="0"/>
              </a:rPr>
              <a:t>“Puritans had a particularly clear, an almost abnormally </a:t>
            </a:r>
            <a:r>
              <a:rPr lang="en-US" b="1" u="none" dirty="0" smtClean="0">
                <a:solidFill>
                  <a:srgbClr val="66FF33"/>
                </a:solidFill>
                <a:latin typeface="Calibri" panose="020F0502020204030204" pitchFamily="34" charset="0"/>
              </a:rPr>
              <a:t>intense vision </a:t>
            </a:r>
            <a:r>
              <a:rPr lang="en-US" b="1" u="none" dirty="0" smtClean="0">
                <a:latin typeface="Calibri" panose="020F0502020204030204" pitchFamily="34" charset="0"/>
              </a:rPr>
              <a:t>of </a:t>
            </a:r>
            <a:r>
              <a:rPr lang="en-US" b="1" u="none" dirty="0" smtClean="0">
                <a:solidFill>
                  <a:srgbClr val="FF9900"/>
                </a:solidFill>
                <a:latin typeface="Calibri" panose="020F0502020204030204" pitchFamily="34" charset="0"/>
              </a:rPr>
              <a:t>man hemmed in between God and nature</a:t>
            </a:r>
            <a:r>
              <a:rPr lang="en-US" b="1" u="none" dirty="0" smtClean="0">
                <a:latin typeface="Calibri" panose="020F0502020204030204" pitchFamily="34" charset="0"/>
              </a:rPr>
              <a:t>, at the mercy of malevolent forces and crushing objects.” </a:t>
            </a:r>
            <a:r>
              <a:rPr lang="en-US" sz="2000" u="none" dirty="0">
                <a:latin typeface="Calibri" panose="020F0502020204030204" pitchFamily="34" charset="0"/>
              </a:rPr>
              <a:t>			   </a:t>
            </a:r>
            <a:r>
              <a:rPr lang="en-US" sz="2000" u="none" dirty="0" smtClean="0">
                <a:latin typeface="Calibri" panose="020F0502020204030204" pitchFamily="34" charset="0"/>
              </a:rPr>
              <a:t>	</a:t>
            </a:r>
            <a:r>
              <a:rPr lang="en-US" sz="2000" u="none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      Perry Miller, </a:t>
            </a:r>
            <a:r>
              <a:rPr lang="en-US" sz="2000" i="1" u="none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The New England Mind </a:t>
            </a:r>
            <a:r>
              <a:rPr lang="en-US" sz="2000" u="none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(1939) </a:t>
            </a:r>
            <a:endParaRPr lang="de-DE" sz="2000" u="none" dirty="0">
              <a:solidFill>
                <a:schemeClr val="bg2">
                  <a:lumMod val="40000"/>
                  <a:lumOff val="6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 descr="http://www.endtimepilgrim.org/purita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84784"/>
            <a:ext cx="3810000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 rot="376464">
            <a:off x="368308" y="4059009"/>
            <a:ext cx="8280401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4400" b="1" u="none" dirty="0" smtClean="0">
                <a:solidFill>
                  <a:srgbClr val="99FF99"/>
                </a:solidFill>
                <a:latin typeface="Mufferaw" panose="03080602050302020201" pitchFamily="66" charset="0"/>
              </a:rPr>
              <a:t>Strong Mission</a:t>
            </a:r>
            <a:endParaRPr lang="en-US" sz="4400" b="1" u="none" dirty="0">
              <a:solidFill>
                <a:srgbClr val="99FF99"/>
              </a:solidFill>
              <a:latin typeface="Mufferaw" panose="030806020503020202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633672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 rot="376464">
            <a:off x="298462" y="4311159"/>
            <a:ext cx="8280401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7700" b="1" u="none" dirty="0" smtClean="0">
                <a:solidFill>
                  <a:srgbClr val="FF0000"/>
                </a:solidFill>
                <a:latin typeface="Lincoln" panose="020B7200000000000000" pitchFamily="34" charset="0"/>
              </a:rPr>
              <a:t>Sermons</a:t>
            </a:r>
            <a:endParaRPr lang="en-US" sz="7700" b="1" u="none" dirty="0">
              <a:solidFill>
                <a:srgbClr val="FF0000"/>
              </a:solidFill>
              <a:latin typeface="Lincoln" panose="020B7200000000000000" pitchFamily="34" charset="0"/>
            </a:endParaRPr>
          </a:p>
        </p:txBody>
      </p:sp>
      <p:pic>
        <p:nvPicPr>
          <p:cNvPr id="3" name="Picture 2" descr="http://www.endtimepilgrim.org/puritan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84784"/>
            <a:ext cx="3810000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09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96055" y="2492896"/>
            <a:ext cx="8280401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4400" b="1" u="none" dirty="0" smtClean="0">
                <a:solidFill>
                  <a:srgbClr val="FFC000"/>
                </a:solidFill>
                <a:latin typeface="Calibri" pitchFamily="34" charset="0"/>
              </a:rPr>
              <a:t>One of the first influential sermons of the Puritan era 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4400" b="1" u="none" dirty="0" smtClean="0">
                <a:solidFill>
                  <a:srgbClr val="FFC000"/>
                </a:solidFill>
                <a:latin typeface="Calibri" pitchFamily="34" charset="0"/>
              </a:rPr>
              <a:t>was held by…</a:t>
            </a:r>
            <a:endParaRPr lang="en-US" sz="4400" b="1" u="none" dirty="0">
              <a:solidFill>
                <a:srgbClr val="FFC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0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://mysteriesexplored.files.wordpress.com/2011/08/worldmap_14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640" y="1412777"/>
            <a:ext cx="3807879" cy="28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80" name="Picture 4" descr="http://mysteriesexplored.files.wordpress.com/2011/08/498px-christopher_columbus_.png?w=249&amp;h=30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1972610" cy="237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308217" y="398714"/>
            <a:ext cx="4251279" cy="684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de-DE" sz="2000" b="1" u="none" dirty="0" smtClean="0">
                <a:solidFill>
                  <a:srgbClr val="92D050"/>
                </a:solidFill>
                <a:latin typeface="Arial" pitchFamily="34" charset="0"/>
              </a:rPr>
              <a:t>Christopher Columbus</a:t>
            </a:r>
            <a:r>
              <a:rPr lang="de-DE" sz="1800" b="1" u="none" dirty="0" smtClean="0">
                <a:solidFill>
                  <a:srgbClr val="92D050"/>
                </a:solidFill>
                <a:latin typeface="Arial" pitchFamily="34" charset="0"/>
              </a:rPr>
              <a:t> </a:t>
            </a:r>
            <a:r>
              <a:rPr lang="de-DE" sz="1600" b="1" u="none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</a:rPr>
              <a:t>(1451-1506)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700" b="1" u="none" dirty="0">
                <a:solidFill>
                  <a:srgbClr val="FFFF99"/>
                </a:solidFill>
                <a:latin typeface="Arial" pitchFamily="34" charset="0"/>
              </a:rPr>
              <a:t>Italian navigator and explorer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de-DE" sz="1700" b="1" u="none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</a:rPr>
              <a:t> </a:t>
            </a:r>
            <a:endParaRPr lang="de-DE" sz="1700" b="1" u="none" dirty="0">
              <a:solidFill>
                <a:schemeClr val="bg2">
                  <a:lumMod val="40000"/>
                  <a:lumOff val="60000"/>
                </a:schemeClr>
              </a:solidFill>
              <a:latin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 rot="21364599">
            <a:off x="2906102" y="5553621"/>
            <a:ext cx="5296737" cy="684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de-DE" sz="2200" b="1" u="none" dirty="0" err="1" smtClean="0">
                <a:solidFill>
                  <a:srgbClr val="33CCFF"/>
                </a:solidFill>
                <a:latin typeface="Mufferaw" panose="03080602050302020201" pitchFamily="66" charset="0"/>
              </a:rPr>
              <a:t>Obsessed</a:t>
            </a:r>
            <a:r>
              <a:rPr lang="de-DE" sz="2200" b="1" u="none" dirty="0" smtClean="0">
                <a:solidFill>
                  <a:srgbClr val="33CCFF"/>
                </a:solidFill>
                <a:latin typeface="Mufferaw" panose="03080602050302020201" pitchFamily="66" charset="0"/>
              </a:rPr>
              <a:t> with </a:t>
            </a:r>
            <a:r>
              <a:rPr lang="de-DE" sz="2200" b="1" u="none" dirty="0" err="1" smtClean="0">
                <a:solidFill>
                  <a:srgbClr val="33CCFF"/>
                </a:solidFill>
                <a:latin typeface="Mufferaw" panose="03080602050302020201" pitchFamily="66" charset="0"/>
              </a:rPr>
              <a:t>finding</a:t>
            </a:r>
            <a:r>
              <a:rPr lang="de-DE" sz="2200" b="1" u="none" dirty="0" smtClean="0">
                <a:solidFill>
                  <a:srgbClr val="33CCFF"/>
                </a:solidFill>
                <a:latin typeface="Mufferaw" panose="03080602050302020201" pitchFamily="66" charset="0"/>
              </a:rPr>
              <a:t> </a:t>
            </a:r>
            <a:r>
              <a:rPr lang="de-DE" sz="2200" b="1" u="none" dirty="0" err="1" smtClean="0">
                <a:solidFill>
                  <a:srgbClr val="33CCFF"/>
                </a:solidFill>
                <a:latin typeface="Mufferaw" panose="03080602050302020201" pitchFamily="66" charset="0"/>
              </a:rPr>
              <a:t>India</a:t>
            </a:r>
            <a:r>
              <a:rPr lang="de-DE" sz="2200" b="1" u="none" dirty="0" smtClean="0">
                <a:solidFill>
                  <a:srgbClr val="33CCFF"/>
                </a:solidFill>
                <a:latin typeface="Mufferaw" panose="03080602050302020201" pitchFamily="66" charset="0"/>
              </a:rPr>
              <a:t> in the West</a:t>
            </a:r>
            <a:endParaRPr lang="de-DE" sz="2200" b="1" u="none" dirty="0">
              <a:solidFill>
                <a:srgbClr val="33CCFF"/>
              </a:solidFill>
              <a:latin typeface="Mufferaw" panose="03080602050302020201" pitchFamily="66" charset="0"/>
            </a:endParaRPr>
          </a:p>
        </p:txBody>
      </p:sp>
      <p:pic>
        <p:nvPicPr>
          <p:cNvPr id="75782" name="Picture 6" descr="http://mysteriesexplored.files.wordpress.com/2011/08/the-santa-mari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97468"/>
            <a:ext cx="2488232" cy="180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915816" y="4509120"/>
            <a:ext cx="2216249" cy="684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de-DE" sz="1800" b="1" u="none" dirty="0" smtClean="0">
                <a:solidFill>
                  <a:srgbClr val="FF3300"/>
                </a:solidFill>
                <a:latin typeface="Arial" pitchFamily="34" charset="0"/>
              </a:rPr>
              <a:t>Santa Maria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de-DE" sz="1500" b="1" u="none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</a:rPr>
              <a:t>(</a:t>
            </a:r>
            <a:r>
              <a:rPr lang="de-DE" sz="1500" b="1" u="none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</a:rPr>
              <a:t>Columbus‘s</a:t>
            </a:r>
            <a:r>
              <a:rPr lang="de-DE" sz="1500" b="1" u="none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</a:rPr>
              <a:t> </a:t>
            </a:r>
            <a:r>
              <a:rPr lang="de-DE" sz="1500" b="1" u="none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</a:rPr>
              <a:t>ship</a:t>
            </a:r>
            <a:r>
              <a:rPr lang="de-DE" sz="1500" b="1" u="none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</a:rPr>
              <a:t>)</a:t>
            </a:r>
            <a:endParaRPr lang="de-DE" sz="1500" b="1" u="none" dirty="0">
              <a:solidFill>
                <a:schemeClr val="bg2">
                  <a:lumMod val="60000"/>
                  <a:lumOff val="40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66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"/>
          <a:stretch>
            <a:fillRect/>
          </a:stretch>
        </p:blipFill>
        <p:spPr bwMode="auto">
          <a:xfrm>
            <a:off x="0" y="1133475"/>
            <a:ext cx="3571875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3851920" y="1700808"/>
            <a:ext cx="4870754" cy="143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u="none" dirty="0" smtClean="0">
                <a:solidFill>
                  <a:schemeClr val="bg1"/>
                </a:solidFill>
                <a:latin typeface="Old English Text MT" panose="03040902040508030806" pitchFamily="66" charset="0"/>
              </a:rPr>
              <a:t>“We </a:t>
            </a:r>
            <a:r>
              <a:rPr lang="en-US" b="1" u="none" dirty="0">
                <a:solidFill>
                  <a:schemeClr val="bg1"/>
                </a:solidFill>
                <a:latin typeface="Old English Text MT" panose="03040902040508030806" pitchFamily="66" charset="0"/>
              </a:rPr>
              <a:t>shall be as a </a:t>
            </a:r>
            <a:r>
              <a:rPr lang="en-US" b="1" u="none" dirty="0">
                <a:solidFill>
                  <a:srgbClr val="FFFF00"/>
                </a:solidFill>
                <a:latin typeface="Old English Text MT" panose="03040902040508030806" pitchFamily="66" charset="0"/>
              </a:rPr>
              <a:t>city upon a hill</a:t>
            </a:r>
            <a:r>
              <a:rPr lang="en-US" b="1" u="none" dirty="0">
                <a:solidFill>
                  <a:schemeClr val="bg1"/>
                </a:solidFill>
                <a:latin typeface="Old English Text MT" panose="03040902040508030806" pitchFamily="66" charset="0"/>
              </a:rPr>
              <a:t>. The eyes of all people are </a:t>
            </a:r>
            <a:r>
              <a:rPr lang="en-US" b="1" u="none" dirty="0" smtClean="0">
                <a:solidFill>
                  <a:schemeClr val="bg1"/>
                </a:solidFill>
                <a:latin typeface="Old English Text MT" panose="03040902040508030806" pitchFamily="66" charset="0"/>
              </a:rPr>
              <a:t>upon us.” </a:t>
            </a:r>
          </a:p>
          <a:p>
            <a:pPr algn="r">
              <a:defRPr/>
            </a:pPr>
            <a:r>
              <a:rPr lang="en-US" b="1" u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		</a:t>
            </a:r>
            <a:r>
              <a:rPr lang="en-US" sz="1500" b="1" u="none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                                                          (John </a:t>
            </a:r>
            <a:r>
              <a:rPr lang="en-US" sz="1500" b="1" u="none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Winthrop, </a:t>
            </a:r>
            <a:r>
              <a:rPr lang="en-US" sz="1500" b="1" u="none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“A Model </a:t>
            </a:r>
            <a:r>
              <a:rPr lang="en-US" sz="1500" b="1" u="none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of Christian Charity”, 1630)</a:t>
            </a:r>
          </a:p>
        </p:txBody>
      </p:sp>
      <p:sp>
        <p:nvSpPr>
          <p:cNvPr id="4" name="Rectangle 10"/>
          <p:cNvSpPr txBox="1">
            <a:spLocks noChangeArrowheads="1"/>
          </p:cNvSpPr>
          <p:nvPr/>
        </p:nvSpPr>
        <p:spPr>
          <a:xfrm>
            <a:off x="400050" y="285750"/>
            <a:ext cx="77724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de-DE" sz="3600" b="1" u="none" kern="0" dirty="0">
                <a:solidFill>
                  <a:srgbClr val="66FF33"/>
                </a:solidFill>
                <a:latin typeface="Old English Text MT" panose="03040902040508030806" pitchFamily="66" charset="0"/>
                <a:ea typeface="+mj-ea"/>
                <a:cs typeface="+mj-cs"/>
              </a:rPr>
              <a:t>John Winthrop </a:t>
            </a:r>
            <a:r>
              <a:rPr lang="de-DE" sz="2800" b="1" u="none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Old English Text MT" panose="03040902040508030806" pitchFamily="66" charset="0"/>
                <a:ea typeface="+mj-ea"/>
                <a:cs typeface="+mj-cs"/>
              </a:rPr>
              <a:t>(1588-1649)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851920" y="3645024"/>
            <a:ext cx="511256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u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The sermon was held in 1630 aboard the ship </a:t>
            </a:r>
            <a:r>
              <a:rPr lang="en-US" sz="2200" b="1" u="none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Arbella</a:t>
            </a:r>
            <a:r>
              <a:rPr lang="en-US" sz="2200" b="1" u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 on its way to the New World.</a:t>
            </a:r>
            <a:endParaRPr lang="en-US" sz="2200" b="1" u="none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 rot="21131526">
            <a:off x="3639142" y="5434255"/>
            <a:ext cx="51704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u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But it was NOT printed until the </a:t>
            </a:r>
            <a:r>
              <a:rPr lang="en-US" b="1" u="none" dirty="0" smtClean="0">
                <a:solidFill>
                  <a:srgbClr val="FFC000"/>
                </a:solidFill>
                <a:latin typeface="Calibri" panose="020F0502020204030204" pitchFamily="34" charset="0"/>
              </a:rPr>
              <a:t>1830s</a:t>
            </a:r>
            <a:r>
              <a:rPr lang="en-US" b="1" u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!</a:t>
            </a:r>
            <a:endParaRPr lang="en-US" sz="1600" b="1" u="none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43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"/>
          <a:stretch>
            <a:fillRect/>
          </a:stretch>
        </p:blipFill>
        <p:spPr bwMode="auto">
          <a:xfrm>
            <a:off x="0" y="1133475"/>
            <a:ext cx="3571875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4057650" y="1357313"/>
            <a:ext cx="45148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de-DE" b="1" u="none" dirty="0" err="1" smtClean="0">
                <a:solidFill>
                  <a:schemeClr val="bg1"/>
                </a:solidFill>
                <a:latin typeface="+mn-lt"/>
              </a:rPr>
              <a:t>Governor</a:t>
            </a:r>
            <a:r>
              <a:rPr lang="de-DE" b="1" u="none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de-DE" b="1" u="none" dirty="0">
                <a:solidFill>
                  <a:schemeClr val="bg1"/>
                </a:solidFill>
                <a:latin typeface="+mn-lt"/>
              </a:rPr>
              <a:t>of the Massachusetts Bay Company (1629)</a:t>
            </a: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4071938" y="4286250"/>
            <a:ext cx="451008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de-DE" b="1" u="none" dirty="0" smtClean="0">
                <a:solidFill>
                  <a:schemeClr val="bg1"/>
                </a:solidFill>
                <a:latin typeface="+mn-lt"/>
              </a:rPr>
              <a:t>Winthrop </a:t>
            </a:r>
            <a:r>
              <a:rPr lang="de-DE" b="1" u="none" dirty="0" err="1">
                <a:solidFill>
                  <a:schemeClr val="bg1"/>
                </a:solidFill>
                <a:latin typeface="+mn-lt"/>
              </a:rPr>
              <a:t>symbolizes</a:t>
            </a:r>
            <a:r>
              <a:rPr lang="de-DE" b="1" u="none" dirty="0">
                <a:solidFill>
                  <a:schemeClr val="bg1"/>
                </a:solidFill>
                <a:latin typeface="+mn-lt"/>
              </a:rPr>
              <a:t> the  </a:t>
            </a:r>
            <a:r>
              <a:rPr lang="de-DE" b="1" u="none" dirty="0">
                <a:solidFill>
                  <a:srgbClr val="CCFF33"/>
                </a:solidFill>
                <a:latin typeface="+mn-lt"/>
              </a:rPr>
              <a:t>Christian </a:t>
            </a:r>
            <a:r>
              <a:rPr lang="de-DE" b="1" u="none" dirty="0" err="1">
                <a:solidFill>
                  <a:srgbClr val="CCFF33"/>
                </a:solidFill>
                <a:latin typeface="+mn-lt"/>
              </a:rPr>
              <a:t>mission</a:t>
            </a:r>
            <a:r>
              <a:rPr lang="de-DE" b="1" u="none" dirty="0">
                <a:solidFill>
                  <a:srgbClr val="CCFF33"/>
                </a:solidFill>
                <a:latin typeface="+mn-lt"/>
              </a:rPr>
              <a:t>  </a:t>
            </a:r>
            <a:r>
              <a:rPr lang="de-DE" b="1" u="none" dirty="0" smtClean="0">
                <a:solidFill>
                  <a:srgbClr val="CCFF33"/>
                </a:solidFill>
                <a:latin typeface="+mn-lt"/>
              </a:rPr>
              <a:t>     </a:t>
            </a:r>
            <a:r>
              <a:rPr lang="de-DE" sz="2000" b="1" u="none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(</a:t>
            </a:r>
            <a:r>
              <a:rPr lang="de-DE" sz="2000" b="1" u="none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evangelization</a:t>
            </a:r>
            <a:r>
              <a:rPr lang="de-DE" sz="2000" b="1" u="none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 of the </a:t>
            </a:r>
            <a:r>
              <a:rPr lang="de-DE" sz="2000" b="1" u="none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heathens</a:t>
            </a:r>
            <a:r>
              <a:rPr lang="de-DE" sz="2000" b="1" u="none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)</a:t>
            </a:r>
          </a:p>
        </p:txBody>
      </p:sp>
      <p:sp>
        <p:nvSpPr>
          <p:cNvPr id="7" name="Rectangle 10"/>
          <p:cNvSpPr txBox="1">
            <a:spLocks noChangeArrowheads="1"/>
          </p:cNvSpPr>
          <p:nvPr/>
        </p:nvSpPr>
        <p:spPr>
          <a:xfrm>
            <a:off x="400050" y="285750"/>
            <a:ext cx="77724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de-DE" sz="3600" b="1" u="none" kern="0" dirty="0">
                <a:solidFill>
                  <a:srgbClr val="66FF33"/>
                </a:solidFill>
                <a:latin typeface="Old English Text MT" panose="03040902040508030806" pitchFamily="66" charset="0"/>
                <a:ea typeface="+mj-ea"/>
                <a:cs typeface="+mj-cs"/>
              </a:rPr>
              <a:t>John Winthrop </a:t>
            </a:r>
            <a:r>
              <a:rPr lang="de-DE" sz="2800" b="1" u="none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Old English Text MT" panose="03040902040508030806" pitchFamily="66" charset="0"/>
                <a:ea typeface="+mj-ea"/>
                <a:cs typeface="+mj-cs"/>
              </a:rPr>
              <a:t>(1588-1649)</a:t>
            </a:r>
          </a:p>
        </p:txBody>
      </p:sp>
    </p:spTree>
    <p:extLst>
      <p:ext uri="{BB962C8B-B14F-4D97-AF65-F5344CB8AC3E}">
        <p14:creationId xmlns:p14="http://schemas.microsoft.com/office/powerpoint/2010/main" val="422086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5500" b="1" dirty="0" smtClean="0">
                <a:solidFill>
                  <a:srgbClr val="FF00FF"/>
                </a:solidFill>
                <a:latin typeface="Mufferaw" panose="03080602050302020201" pitchFamily="66" charset="0"/>
              </a:rPr>
              <a:t>COVENANT WITH GOD</a:t>
            </a:r>
          </a:p>
        </p:txBody>
      </p:sp>
      <p:pic>
        <p:nvPicPr>
          <p:cNvPr id="24579" name="Picture 4" descr="johnwinthro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"/>
          <a:stretch>
            <a:fillRect/>
          </a:stretch>
        </p:blipFill>
        <p:spPr bwMode="auto">
          <a:xfrm>
            <a:off x="381000" y="1922463"/>
            <a:ext cx="2825750" cy="379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3206751" y="1940152"/>
            <a:ext cx="54371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b="1" u="none" dirty="0">
                <a:solidFill>
                  <a:schemeClr val="bg1"/>
                </a:solidFill>
                <a:latin typeface="Calibri" pitchFamily="34" charset="0"/>
              </a:rPr>
              <a:t>God has entered into a </a:t>
            </a:r>
            <a:r>
              <a:rPr lang="en-US" b="1" u="none" dirty="0" smtClean="0">
                <a:solidFill>
                  <a:srgbClr val="FF0000"/>
                </a:solidFill>
                <a:latin typeface="Calibri" pitchFamily="34" charset="0"/>
              </a:rPr>
              <a:t>‘contract’ </a:t>
            </a:r>
            <a:r>
              <a:rPr lang="en-US" b="1" u="none" dirty="0">
                <a:solidFill>
                  <a:schemeClr val="bg1"/>
                </a:solidFill>
                <a:latin typeface="Calibri" pitchFamily="34" charset="0"/>
              </a:rPr>
              <a:t>not </a:t>
            </a:r>
            <a:r>
              <a:rPr lang="en-US" b="1" u="none" dirty="0" smtClean="0">
                <a:solidFill>
                  <a:schemeClr val="bg1"/>
                </a:solidFill>
                <a:latin typeface="Calibri" pitchFamily="34" charset="0"/>
              </a:rPr>
              <a:t>only </a:t>
            </a:r>
            <a:r>
              <a:rPr lang="en-US" b="1" u="none" dirty="0">
                <a:solidFill>
                  <a:schemeClr val="bg1"/>
                </a:solidFill>
                <a:latin typeface="Calibri" pitchFamily="34" charset="0"/>
              </a:rPr>
              <a:t>with individuals, but </a:t>
            </a:r>
            <a:r>
              <a:rPr lang="en-US" b="1" u="none" dirty="0">
                <a:solidFill>
                  <a:srgbClr val="66FF33"/>
                </a:solidFill>
                <a:latin typeface="Calibri" pitchFamily="34" charset="0"/>
              </a:rPr>
              <a:t>with a people</a:t>
            </a:r>
            <a:r>
              <a:rPr lang="en-US" b="1" u="none" dirty="0">
                <a:solidFill>
                  <a:schemeClr val="bg1"/>
                </a:solidFill>
                <a:latin typeface="Calibri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9845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ChangeArrowheads="1"/>
          </p:cNvSpPr>
          <p:nvPr/>
        </p:nvSpPr>
        <p:spPr bwMode="auto">
          <a:xfrm>
            <a:off x="506413" y="706438"/>
            <a:ext cx="8280400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de-DE" sz="3600" b="1" u="none" dirty="0">
                <a:solidFill>
                  <a:srgbClr val="FF9900"/>
                </a:solidFill>
                <a:latin typeface="Arial" pitchFamily="34" charset="0"/>
              </a:rPr>
              <a:t>$ </a:t>
            </a:r>
            <a:r>
              <a:rPr lang="de-DE" sz="3600" b="1" u="none" dirty="0" smtClean="0">
                <a:solidFill>
                  <a:srgbClr val="FF9900"/>
                </a:solidFill>
                <a:latin typeface="Arial" pitchFamily="34" charset="0"/>
              </a:rPr>
              <a:t>4,000</a:t>
            </a:r>
            <a:endParaRPr lang="de-DE" sz="3200" b="1" u="none" dirty="0">
              <a:solidFill>
                <a:srgbClr val="FF9900"/>
              </a:solidFill>
              <a:latin typeface="Arial" pitchFamily="34" charset="0"/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428625" y="1993900"/>
            <a:ext cx="8001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800" b="1" u="none" dirty="0">
                <a:solidFill>
                  <a:schemeClr val="bg1"/>
                </a:solidFill>
                <a:latin typeface="Arial" pitchFamily="34" charset="0"/>
              </a:rPr>
              <a:t>	</a:t>
            </a:r>
            <a:r>
              <a:rPr lang="en-US" sz="2800" b="1" u="none" dirty="0" smtClean="0">
                <a:solidFill>
                  <a:schemeClr val="bg1"/>
                </a:solidFill>
                <a:latin typeface="Arial" pitchFamily="34" charset="0"/>
              </a:rPr>
              <a:t>Which religious book from 1662 is usually considered the first American bestseller?</a:t>
            </a:r>
            <a:endParaRPr lang="en-US" sz="2800" b="1" u="none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900113" y="3925888"/>
            <a:ext cx="266382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de-DE" b="1" u="none" dirty="0">
                <a:solidFill>
                  <a:schemeClr val="bg1"/>
                </a:solidFill>
                <a:latin typeface="Arial" pitchFamily="34" charset="0"/>
              </a:rPr>
              <a:t>A: </a:t>
            </a:r>
            <a:r>
              <a:rPr lang="de-DE" b="1" i="1" u="none" dirty="0" smtClean="0">
                <a:solidFill>
                  <a:schemeClr val="bg1"/>
                </a:solidFill>
                <a:latin typeface="Arial" pitchFamily="34" charset="0"/>
              </a:rPr>
              <a:t>The Day After Tomorrow</a:t>
            </a:r>
            <a:endParaRPr lang="de-DE" sz="1800" b="1" i="1" u="none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787900" y="5473927"/>
            <a:ext cx="3355975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de-DE" b="1" u="none" dirty="0" smtClean="0">
                <a:solidFill>
                  <a:schemeClr val="bg1"/>
                </a:solidFill>
                <a:latin typeface="Arial" pitchFamily="34" charset="0"/>
              </a:rPr>
              <a:t>D: </a:t>
            </a:r>
            <a:r>
              <a:rPr lang="de-DE" b="1" i="1" u="none" dirty="0" smtClean="0">
                <a:solidFill>
                  <a:schemeClr val="bg1"/>
                </a:solidFill>
                <a:latin typeface="Arial" pitchFamily="34" charset="0"/>
              </a:rPr>
              <a:t>The Day the Earth </a:t>
            </a:r>
            <a:r>
              <a:rPr lang="de-DE" b="1" i="1" u="none" dirty="0" err="1" smtClean="0">
                <a:solidFill>
                  <a:schemeClr val="bg1"/>
                </a:solidFill>
                <a:latin typeface="Arial" pitchFamily="34" charset="0"/>
              </a:rPr>
              <a:t>Stood</a:t>
            </a:r>
            <a:r>
              <a:rPr lang="de-DE" b="1" i="1" u="none" dirty="0" smtClean="0">
                <a:solidFill>
                  <a:schemeClr val="bg1"/>
                </a:solidFill>
                <a:latin typeface="Arial" pitchFamily="34" charset="0"/>
              </a:rPr>
              <a:t> Still</a:t>
            </a:r>
            <a:endParaRPr lang="de-DE" b="1" i="1" u="none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24124" y="5445125"/>
            <a:ext cx="307181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de-DE" b="1" u="none" dirty="0">
                <a:solidFill>
                  <a:schemeClr val="bg1"/>
                </a:solidFill>
                <a:latin typeface="Arial" pitchFamily="34" charset="0"/>
              </a:rPr>
              <a:t>C: </a:t>
            </a:r>
            <a:r>
              <a:rPr lang="de-DE" b="1" i="1" u="none" dirty="0" smtClean="0">
                <a:solidFill>
                  <a:schemeClr val="bg1"/>
                </a:solidFill>
                <a:latin typeface="Arial" pitchFamily="34" charset="0"/>
              </a:rPr>
              <a:t>The Day of the </a:t>
            </a:r>
            <a:r>
              <a:rPr lang="de-DE" b="1" i="1" u="none" dirty="0" err="1" smtClean="0">
                <a:solidFill>
                  <a:schemeClr val="bg1"/>
                </a:solidFill>
                <a:latin typeface="Arial" pitchFamily="34" charset="0"/>
              </a:rPr>
              <a:t>Locust</a:t>
            </a:r>
            <a:endParaRPr lang="de-DE" sz="1800" b="1" i="1" u="none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644008" y="3933056"/>
            <a:ext cx="36004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de-DE" b="1" u="none" dirty="0" smtClean="0">
                <a:solidFill>
                  <a:schemeClr val="bg1"/>
                </a:solidFill>
                <a:latin typeface="Arial" pitchFamily="34" charset="0"/>
              </a:rPr>
              <a:t>B: </a:t>
            </a:r>
            <a:r>
              <a:rPr lang="de-DE" b="1" i="1" u="none" dirty="0" smtClean="0">
                <a:solidFill>
                  <a:schemeClr val="bg1"/>
                </a:solidFill>
                <a:latin typeface="Arial" pitchFamily="34" charset="0"/>
              </a:rPr>
              <a:t>The Day of </a:t>
            </a:r>
            <a:r>
              <a:rPr lang="de-DE" b="1" i="1" u="none" dirty="0" err="1" smtClean="0">
                <a:solidFill>
                  <a:schemeClr val="bg1"/>
                </a:solidFill>
                <a:latin typeface="Arial" pitchFamily="34" charset="0"/>
              </a:rPr>
              <a:t>Doom</a:t>
            </a:r>
            <a:endParaRPr lang="de-DE" sz="1800" b="1" i="1" u="none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27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6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/>
          <p:cNvSpPr txBox="1">
            <a:spLocks/>
          </p:cNvSpPr>
          <p:nvPr/>
        </p:nvSpPr>
        <p:spPr>
          <a:xfrm>
            <a:off x="405830" y="404664"/>
            <a:ext cx="8229600" cy="223224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de-DE" sz="6700" b="1" u="none" kern="0" dirty="0" smtClean="0">
                <a:solidFill>
                  <a:srgbClr val="FFC000"/>
                </a:solidFill>
              </a:rPr>
              <a:t>The First American Bestseller</a:t>
            </a:r>
            <a:endParaRPr lang="de-DE" sz="6700" b="1" u="none" kern="0" dirty="0">
              <a:solidFill>
                <a:srgbClr val="FFC000"/>
              </a:solidFill>
            </a:endParaRPr>
          </a:p>
        </p:txBody>
      </p:sp>
      <p:pic>
        <p:nvPicPr>
          <p:cNvPr id="18436" name="Picture 4" descr="http://farm9.staticflickr.com/8044/8082661477_31744ab66a_z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92895"/>
            <a:ext cx="4417471" cy="342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mage2.findagrave.com/photos250/photos/2011/221/18784172_1313038112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392145"/>
            <a:ext cx="238125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0"/>
          <p:cNvSpPr txBox="1">
            <a:spLocks noChangeArrowheads="1"/>
          </p:cNvSpPr>
          <p:nvPr/>
        </p:nvSpPr>
        <p:spPr>
          <a:xfrm>
            <a:off x="4788024" y="5200457"/>
            <a:ext cx="4195192" cy="748823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de-DE" sz="2200" b="1" u="none" kern="0" dirty="0" smtClean="0">
                <a:solidFill>
                  <a:srgbClr val="00B0F0"/>
                </a:solidFill>
                <a:latin typeface="Calibri" pitchFamily="34" charset="0"/>
                <a:ea typeface="+mj-ea"/>
                <a:cs typeface="+mj-cs"/>
              </a:rPr>
              <a:t>Michael Wigglesworth </a:t>
            </a:r>
          </a:p>
          <a:p>
            <a:pPr algn="r">
              <a:defRPr/>
            </a:pPr>
            <a:r>
              <a:rPr lang="de-DE" sz="2200" b="1" u="none" kern="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1631-1705</a:t>
            </a:r>
          </a:p>
          <a:p>
            <a:pPr algn="r">
              <a:defRPr/>
            </a:pPr>
            <a:r>
              <a:rPr lang="de-DE" sz="2200" b="1" u="none" kern="0" dirty="0" err="1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Theologian</a:t>
            </a:r>
            <a:r>
              <a:rPr lang="de-DE" sz="2200" b="1" u="none" kern="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, </a:t>
            </a:r>
            <a:r>
              <a:rPr lang="de-DE" sz="2200" b="1" u="none" kern="0" dirty="0" err="1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preacher</a:t>
            </a:r>
            <a:r>
              <a:rPr lang="de-DE" sz="2200" b="1" u="none" kern="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, </a:t>
            </a:r>
            <a:r>
              <a:rPr lang="de-DE" sz="2200" b="1" u="none" kern="0" dirty="0" err="1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poet</a:t>
            </a:r>
            <a:endParaRPr lang="de-DE" sz="2200" b="1" u="none" kern="0" dirty="0">
              <a:solidFill>
                <a:schemeClr val="bg1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7" name="Rectangle 10"/>
          <p:cNvSpPr txBox="1">
            <a:spLocks noChangeArrowheads="1"/>
          </p:cNvSpPr>
          <p:nvPr/>
        </p:nvSpPr>
        <p:spPr>
          <a:xfrm>
            <a:off x="794707" y="5949281"/>
            <a:ext cx="4195192" cy="43204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de-DE" sz="2200" b="1" i="1" u="none" kern="0" dirty="0" smtClean="0">
                <a:solidFill>
                  <a:srgbClr val="FF3300"/>
                </a:solidFill>
                <a:latin typeface="Calibri" pitchFamily="34" charset="0"/>
                <a:ea typeface="+mj-ea"/>
                <a:cs typeface="+mj-cs"/>
              </a:rPr>
              <a:t>The Day of </a:t>
            </a:r>
            <a:r>
              <a:rPr lang="de-DE" sz="2200" b="1" i="1" u="none" kern="0" dirty="0" err="1" smtClean="0">
                <a:solidFill>
                  <a:srgbClr val="FF3300"/>
                </a:solidFill>
                <a:latin typeface="Calibri" pitchFamily="34" charset="0"/>
                <a:ea typeface="+mj-ea"/>
                <a:cs typeface="+mj-cs"/>
              </a:rPr>
              <a:t>Doom</a:t>
            </a:r>
            <a:r>
              <a:rPr lang="de-DE" sz="2200" b="1" u="none" kern="0" dirty="0" smtClean="0">
                <a:solidFill>
                  <a:srgbClr val="FF3300"/>
                </a:solidFill>
                <a:latin typeface="Calibri" pitchFamily="34" charset="0"/>
                <a:ea typeface="+mj-ea"/>
                <a:cs typeface="+mj-cs"/>
              </a:rPr>
              <a:t> (1662)</a:t>
            </a:r>
            <a:endParaRPr lang="de-DE" sz="2200" b="1" i="1" u="none" kern="0" dirty="0">
              <a:solidFill>
                <a:srgbClr val="FF3300"/>
              </a:solidFill>
              <a:latin typeface="Calibr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0564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876800" y="1828800"/>
            <a:ext cx="4114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4000" b="1" baseline="0" dirty="0">
              <a:solidFill>
                <a:schemeClr val="tx2"/>
              </a:solidFill>
              <a:latin typeface="Admiral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28600" y="304800"/>
            <a:ext cx="8610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300" b="1" u="none" baseline="0" dirty="0" smtClean="0">
                <a:solidFill>
                  <a:srgbClr val="33CCFF"/>
                </a:solidFill>
                <a:latin typeface="Juice ITC" panose="04040403040A02020202" pitchFamily="82" charset="0"/>
              </a:rPr>
              <a:t>“God’s Controversy with New England” </a:t>
            </a:r>
          </a:p>
          <a:p>
            <a:pPr algn="ctr"/>
            <a:r>
              <a:rPr lang="en-US" sz="2500" b="1" u="none" dirty="0" smtClean="0">
                <a:solidFill>
                  <a:srgbClr val="FFFF66"/>
                </a:solidFill>
                <a:latin typeface="Juice ITC" panose="04040403040A02020202" pitchFamily="82" charset="0"/>
              </a:rPr>
              <a:t>(Opening poem of </a:t>
            </a:r>
            <a:r>
              <a:rPr lang="en-US" sz="2500" b="1" i="1" u="none" dirty="0" smtClean="0">
                <a:solidFill>
                  <a:srgbClr val="FFFF66"/>
                </a:solidFill>
                <a:latin typeface="Juice ITC" panose="04040403040A02020202" pitchFamily="82" charset="0"/>
              </a:rPr>
              <a:t>The Day of Doom, </a:t>
            </a:r>
            <a:r>
              <a:rPr lang="en-US" sz="2500" b="1" u="none" dirty="0" smtClean="0">
                <a:solidFill>
                  <a:srgbClr val="FFFF66"/>
                </a:solidFill>
                <a:latin typeface="Juice ITC" panose="04040403040A02020202" pitchFamily="82" charset="0"/>
              </a:rPr>
              <a:t>1662)</a:t>
            </a:r>
          </a:p>
          <a:p>
            <a:pPr algn="ctr"/>
            <a:endParaRPr lang="en-US" sz="2800" b="1" u="none" baseline="0" dirty="0">
              <a:solidFill>
                <a:schemeClr val="bg1"/>
              </a:solidFill>
              <a:latin typeface="Admiral"/>
            </a:endParaRPr>
          </a:p>
        </p:txBody>
      </p:sp>
      <p:sp>
        <p:nvSpPr>
          <p:cNvPr id="104454" name="Rectangle 6"/>
          <p:cNvSpPr>
            <a:spLocks noChangeArrowheads="1"/>
          </p:cNvSpPr>
          <p:nvPr/>
        </p:nvSpPr>
        <p:spPr bwMode="auto">
          <a:xfrm>
            <a:off x="457200" y="1594535"/>
            <a:ext cx="423944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b="1" u="none" dirty="0" smtClean="0">
                <a:solidFill>
                  <a:schemeClr val="bg1"/>
                </a:solidFill>
                <a:latin typeface="Calibri" pitchFamily="34" charset="0"/>
              </a:rPr>
              <a:t>“Beyond the great </a:t>
            </a:r>
            <a:r>
              <a:rPr lang="en-US" sz="2000" b="1" u="none" dirty="0" err="1" smtClean="0">
                <a:solidFill>
                  <a:schemeClr val="bg1"/>
                </a:solidFill>
                <a:latin typeface="Calibri" pitchFamily="34" charset="0"/>
              </a:rPr>
              <a:t>Atlantick</a:t>
            </a:r>
            <a:r>
              <a:rPr lang="en-US" sz="2000" b="1" u="none" dirty="0" smtClean="0">
                <a:solidFill>
                  <a:schemeClr val="bg1"/>
                </a:solidFill>
                <a:latin typeface="Calibri" pitchFamily="34" charset="0"/>
              </a:rPr>
              <a:t> flood</a:t>
            </a:r>
          </a:p>
          <a:p>
            <a:r>
              <a:rPr lang="en-US" sz="2000" b="1" u="none" dirty="0" smtClean="0">
                <a:solidFill>
                  <a:schemeClr val="bg1"/>
                </a:solidFill>
                <a:latin typeface="Calibri" pitchFamily="34" charset="0"/>
              </a:rPr>
              <a:t>There is a region vast,</a:t>
            </a:r>
          </a:p>
          <a:p>
            <a:r>
              <a:rPr lang="en-US" sz="2000" b="1" u="none" dirty="0" smtClean="0">
                <a:solidFill>
                  <a:schemeClr val="bg1"/>
                </a:solidFill>
                <a:latin typeface="Calibri" pitchFamily="34" charset="0"/>
              </a:rPr>
              <a:t>A country where no English foot</a:t>
            </a:r>
          </a:p>
          <a:p>
            <a:r>
              <a:rPr lang="en-US" sz="2000" b="1" u="none" dirty="0" smtClean="0">
                <a:solidFill>
                  <a:schemeClr val="bg1"/>
                </a:solidFill>
                <a:latin typeface="Calibri" pitchFamily="34" charset="0"/>
              </a:rPr>
              <a:t>In former ages past:</a:t>
            </a:r>
          </a:p>
          <a:p>
            <a:r>
              <a:rPr lang="en-US" sz="2000" b="1" u="none" dirty="0" smtClean="0">
                <a:solidFill>
                  <a:schemeClr val="bg1"/>
                </a:solidFill>
                <a:latin typeface="Calibri" pitchFamily="34" charset="0"/>
              </a:rPr>
              <a:t>A </a:t>
            </a:r>
            <a:r>
              <a:rPr lang="en-US" sz="2000" b="1" u="none" dirty="0" smtClean="0">
                <a:solidFill>
                  <a:srgbClr val="CC6600"/>
                </a:solidFill>
                <a:latin typeface="Calibri" pitchFamily="34" charset="0"/>
              </a:rPr>
              <a:t>waste and howling wilderness</a:t>
            </a:r>
            <a:r>
              <a:rPr lang="en-US" sz="2000" b="1" u="none" dirty="0" smtClean="0">
                <a:solidFill>
                  <a:schemeClr val="bg1"/>
                </a:solidFill>
                <a:latin typeface="Calibri" pitchFamily="34" charset="0"/>
              </a:rPr>
              <a:t>,  </a:t>
            </a:r>
          </a:p>
          <a:p>
            <a:r>
              <a:rPr lang="en-US" sz="2000" b="1" u="none" dirty="0" smtClean="0">
                <a:solidFill>
                  <a:schemeClr val="bg1"/>
                </a:solidFill>
                <a:latin typeface="Calibri" pitchFamily="34" charset="0"/>
              </a:rPr>
              <a:t>Where none inhabited</a:t>
            </a:r>
          </a:p>
          <a:p>
            <a:r>
              <a:rPr lang="en-US" sz="2000" b="1" u="none" dirty="0" smtClean="0">
                <a:solidFill>
                  <a:schemeClr val="bg1"/>
                </a:solidFill>
                <a:latin typeface="Calibri" pitchFamily="34" charset="0"/>
              </a:rPr>
              <a:t>But hellish fiends, and brutish men</a:t>
            </a:r>
          </a:p>
          <a:p>
            <a:r>
              <a:rPr lang="en-US" sz="2000" b="1" u="none" dirty="0" smtClean="0">
                <a:solidFill>
                  <a:schemeClr val="bg1"/>
                </a:solidFill>
                <a:latin typeface="Calibri" pitchFamily="34" charset="0"/>
              </a:rPr>
              <a:t>That </a:t>
            </a:r>
            <a:r>
              <a:rPr lang="en-US" sz="2000" b="1" u="none" dirty="0" smtClean="0">
                <a:solidFill>
                  <a:srgbClr val="FF0000"/>
                </a:solidFill>
                <a:latin typeface="Calibri" pitchFamily="34" charset="0"/>
              </a:rPr>
              <a:t>Devils worshiped</a:t>
            </a:r>
            <a:r>
              <a:rPr lang="en-US" sz="2000" b="1" u="none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  <a:endParaRPr lang="en-US" sz="2000" b="1" baseline="0" dirty="0">
              <a:solidFill>
                <a:schemeClr val="bg2">
                  <a:lumMod val="40000"/>
                  <a:lumOff val="60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67544" y="3990543"/>
            <a:ext cx="4824536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en-US" sz="2000" b="1" u="none" baseline="0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2000" b="1" u="none" dirty="0" smtClean="0">
                <a:solidFill>
                  <a:schemeClr val="bg1"/>
                </a:solidFill>
                <a:latin typeface="Calibri" pitchFamily="34" charset="0"/>
              </a:rPr>
              <a:t>This region was in darkness </a:t>
            </a:r>
            <a:r>
              <a:rPr lang="en-US" sz="2000" b="1" u="none" dirty="0" err="1" smtClean="0">
                <a:solidFill>
                  <a:schemeClr val="bg1"/>
                </a:solidFill>
                <a:latin typeface="Calibri" pitchFamily="34" charset="0"/>
              </a:rPr>
              <a:t>plac’t</a:t>
            </a:r>
            <a:endParaRPr lang="en-US" sz="2000" b="1" u="none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2000" b="1" u="none" dirty="0" smtClean="0">
                <a:solidFill>
                  <a:srgbClr val="FFFF66"/>
                </a:solidFill>
                <a:latin typeface="Calibri" pitchFamily="34" charset="0"/>
              </a:rPr>
              <a:t>Far off from heavens light</a:t>
            </a:r>
            <a:r>
              <a:rPr lang="en-US" sz="2000" b="1" u="none" dirty="0" smtClean="0">
                <a:solidFill>
                  <a:schemeClr val="bg1"/>
                </a:solidFill>
                <a:latin typeface="Calibri" pitchFamily="34" charset="0"/>
              </a:rPr>
              <a:t>, </a:t>
            </a:r>
          </a:p>
          <a:p>
            <a:r>
              <a:rPr lang="en-US" sz="2000" b="1" u="none" dirty="0" smtClean="0">
                <a:solidFill>
                  <a:srgbClr val="FF9900"/>
                </a:solidFill>
                <a:latin typeface="Calibri" pitchFamily="34" charset="0"/>
              </a:rPr>
              <a:t>Amidst</a:t>
            </a:r>
            <a:r>
              <a:rPr lang="en-US" sz="2000" b="1" u="none" dirty="0" smtClean="0">
                <a:solidFill>
                  <a:schemeClr val="bg1"/>
                </a:solidFill>
                <a:latin typeface="Calibri" pitchFamily="34" charset="0"/>
              </a:rPr>
              <a:t> the </a:t>
            </a:r>
            <a:r>
              <a:rPr lang="en-US" sz="2000" b="1" u="none" dirty="0" err="1" smtClean="0">
                <a:solidFill>
                  <a:srgbClr val="FF9900"/>
                </a:solidFill>
                <a:latin typeface="Calibri" pitchFamily="34" charset="0"/>
              </a:rPr>
              <a:t>shaddows</a:t>
            </a:r>
            <a:r>
              <a:rPr lang="en-US" sz="2000" b="1" u="none" dirty="0" smtClean="0">
                <a:solidFill>
                  <a:srgbClr val="FF9900"/>
                </a:solidFill>
                <a:latin typeface="Calibri" pitchFamily="34" charset="0"/>
              </a:rPr>
              <a:t> of grim death</a:t>
            </a:r>
          </a:p>
          <a:p>
            <a:r>
              <a:rPr lang="en-US" sz="2000" b="1" u="none" dirty="0" smtClean="0">
                <a:solidFill>
                  <a:schemeClr val="bg1"/>
                </a:solidFill>
                <a:latin typeface="Calibri" pitchFamily="34" charset="0"/>
              </a:rPr>
              <a:t>And of </a:t>
            </a:r>
            <a:r>
              <a:rPr lang="en-US" sz="2000" b="1" u="none" dirty="0" smtClean="0">
                <a:solidFill>
                  <a:srgbClr val="0070C0"/>
                </a:solidFill>
                <a:latin typeface="Calibri" pitchFamily="34" charset="0"/>
              </a:rPr>
              <a:t>eternal night</a:t>
            </a:r>
            <a:r>
              <a:rPr lang="en-US" sz="2000" b="1" u="none" dirty="0" smtClean="0">
                <a:solidFill>
                  <a:schemeClr val="bg1"/>
                </a:solidFill>
                <a:latin typeface="Calibri" pitchFamily="34" charset="0"/>
              </a:rPr>
              <a:t>.”</a:t>
            </a:r>
          </a:p>
          <a:p>
            <a:endParaRPr lang="en-US" sz="2000" b="1" u="none" baseline="0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r"/>
            <a:r>
              <a:rPr lang="en-US" sz="2000" b="1" u="none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alibri" pitchFamily="34" charset="0"/>
              </a:rPr>
              <a:t>(Lines 21-32)</a:t>
            </a:r>
            <a:endParaRPr lang="en-US" sz="2000" b="1" baseline="0" dirty="0">
              <a:solidFill>
                <a:schemeClr val="bg2">
                  <a:lumMod val="40000"/>
                  <a:lumOff val="60000"/>
                </a:schemeClr>
              </a:solidFill>
              <a:latin typeface="Calibri" pitchFamily="34" charset="0"/>
            </a:endParaRPr>
          </a:p>
        </p:txBody>
      </p:sp>
      <p:pic>
        <p:nvPicPr>
          <p:cNvPr id="2050" name="Picture 2" descr="http://3.bp.blogspot.com/_YcsRkF6yBLI/SxKU1ATSfUI/AAAAAAAAIQc/-XxWiBD2dcs/s320/wigglesworth+day+of+do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94535"/>
            <a:ext cx="2599724" cy="382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899274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4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4" grpId="0"/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71685" y="905508"/>
            <a:ext cx="8280401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4500" b="1" u="none" dirty="0" smtClean="0">
                <a:solidFill>
                  <a:srgbClr val="FFC000"/>
                </a:solidFill>
                <a:latin typeface="Mufferaw" panose="03080602050302020201" pitchFamily="66" charset="0"/>
              </a:rPr>
              <a:t>Wigglesworth book belongs to the Genre of…</a:t>
            </a:r>
            <a:endParaRPr lang="en-US" sz="4500" b="1" u="none" dirty="0">
              <a:solidFill>
                <a:srgbClr val="FFC000"/>
              </a:solidFill>
              <a:latin typeface="Mufferaw" panose="03080602050302020201" pitchFamily="66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-324544" y="3587747"/>
            <a:ext cx="8115275" cy="669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de-DE" sz="3400" b="1" u="none" dirty="0" smtClean="0">
                <a:solidFill>
                  <a:srgbClr val="CCFF33"/>
                </a:solidFill>
                <a:latin typeface="Mufferaw" panose="03080602050302020201" pitchFamily="66" charset="0"/>
              </a:rPr>
              <a:t>The </a:t>
            </a:r>
            <a:r>
              <a:rPr lang="de-DE" sz="3400" b="1" u="none" dirty="0" err="1" smtClean="0">
                <a:solidFill>
                  <a:srgbClr val="CCFF33"/>
                </a:solidFill>
                <a:latin typeface="Mufferaw" panose="03080602050302020201" pitchFamily="66" charset="0"/>
              </a:rPr>
              <a:t>Jeremiad</a:t>
            </a:r>
            <a:endParaRPr lang="de-DE" sz="3400" b="1" u="none" dirty="0">
              <a:solidFill>
                <a:srgbClr val="CCFF33"/>
              </a:solidFill>
              <a:latin typeface="Mufferaw" panose="03080602050302020201" pitchFamily="66" charset="0"/>
            </a:endParaRPr>
          </a:p>
        </p:txBody>
      </p:sp>
      <p:pic>
        <p:nvPicPr>
          <p:cNvPr id="4" name="Picture 6" descr="http://www.sjsu.edu/faculty/wooda/s149/149syllabus5puritanguy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852936"/>
            <a:ext cx="2736304" cy="298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86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-5206" y="979615"/>
            <a:ext cx="8115275" cy="669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de-DE" sz="3900" b="1" u="none" dirty="0" smtClean="0">
                <a:solidFill>
                  <a:srgbClr val="FFC000"/>
                </a:solidFill>
                <a:latin typeface="Mufferaw" panose="03080602050302020201" pitchFamily="66" charset="0"/>
              </a:rPr>
              <a:t>What is a </a:t>
            </a:r>
            <a:r>
              <a:rPr lang="de-DE" sz="3900" b="1" u="none" dirty="0" err="1">
                <a:solidFill>
                  <a:srgbClr val="FFC000"/>
                </a:solidFill>
                <a:latin typeface="Mufferaw" panose="03080602050302020201" pitchFamily="66" charset="0"/>
              </a:rPr>
              <a:t>J</a:t>
            </a:r>
            <a:r>
              <a:rPr lang="de-DE" sz="3900" b="1" u="none" dirty="0" err="1" smtClean="0">
                <a:solidFill>
                  <a:srgbClr val="FFC000"/>
                </a:solidFill>
                <a:latin typeface="Mufferaw" panose="03080602050302020201" pitchFamily="66" charset="0"/>
              </a:rPr>
              <a:t>eremiad</a:t>
            </a:r>
            <a:r>
              <a:rPr lang="de-DE" sz="3900" b="1" u="none" dirty="0" smtClean="0">
                <a:solidFill>
                  <a:srgbClr val="FFC000"/>
                </a:solidFill>
                <a:latin typeface="Mufferaw" panose="03080602050302020201" pitchFamily="66" charset="0"/>
              </a:rPr>
              <a:t>?</a:t>
            </a:r>
            <a:endParaRPr lang="de-DE" sz="3900" b="1" u="none" dirty="0">
              <a:solidFill>
                <a:srgbClr val="FFC000"/>
              </a:solidFill>
              <a:latin typeface="Mufferaw" panose="03080602050302020201" pitchFamily="66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623618" y="1749247"/>
            <a:ext cx="48576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200" b="1" u="none" dirty="0" smtClean="0">
                <a:latin typeface="Calibri" panose="020F0502020204030204" pitchFamily="34" charset="0"/>
              </a:rPr>
              <a:t>A longer epic of lamentation, written in prose or verse. 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623618" y="2671088"/>
            <a:ext cx="48576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200" b="1" u="none" dirty="0" smtClean="0">
                <a:latin typeface="Calibri" panose="020F0502020204030204" pitchFamily="34" charset="0"/>
              </a:rPr>
              <a:t>The term ‘Jeremiad’ comes from the Biblical prophet Jeremiah.</a:t>
            </a:r>
          </a:p>
        </p:txBody>
      </p:sp>
      <p:pic>
        <p:nvPicPr>
          <p:cNvPr id="7" name="Picture 6" descr="http://www.sjsu.edu/faculty/wooda/s149/149syllabus5puritanguy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780" y="1314317"/>
            <a:ext cx="1640750" cy="178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92628" y="5085184"/>
            <a:ext cx="791405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</a:pPr>
            <a:r>
              <a:rPr lang="de-DE" sz="2200" b="1" u="none" dirty="0" smtClean="0">
                <a:solidFill>
                  <a:schemeClr val="bg1"/>
                </a:solidFill>
                <a:latin typeface="Arial" pitchFamily="34" charset="0"/>
              </a:rPr>
              <a:t>	Next to the </a:t>
            </a:r>
            <a:r>
              <a:rPr lang="de-DE" sz="2200" b="1" u="none" dirty="0" err="1" smtClean="0">
                <a:solidFill>
                  <a:srgbClr val="00B050"/>
                </a:solidFill>
                <a:latin typeface="Arial" pitchFamily="34" charset="0"/>
              </a:rPr>
              <a:t>sermon</a:t>
            </a:r>
            <a:r>
              <a:rPr lang="de-DE" sz="2200" b="1" u="none" dirty="0" smtClean="0">
                <a:solidFill>
                  <a:schemeClr val="bg1"/>
                </a:solidFill>
                <a:latin typeface="Arial" pitchFamily="34" charset="0"/>
              </a:rPr>
              <a:t>, the </a:t>
            </a:r>
            <a:r>
              <a:rPr lang="de-DE" sz="2200" b="1" u="none" dirty="0" err="1" smtClean="0">
                <a:solidFill>
                  <a:schemeClr val="bg1"/>
                </a:solidFill>
                <a:latin typeface="Arial" pitchFamily="34" charset="0"/>
              </a:rPr>
              <a:t>Jeremiad</a:t>
            </a:r>
            <a:r>
              <a:rPr lang="de-DE" sz="2200" b="1" u="none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sz="2200" b="1" u="none" dirty="0" err="1" smtClean="0">
                <a:solidFill>
                  <a:schemeClr val="bg1"/>
                </a:solidFill>
                <a:latin typeface="Arial" pitchFamily="34" charset="0"/>
              </a:rPr>
              <a:t>is</a:t>
            </a:r>
            <a:r>
              <a:rPr lang="de-DE" sz="2200" b="1" u="none" dirty="0" smtClean="0">
                <a:solidFill>
                  <a:schemeClr val="bg1"/>
                </a:solidFill>
                <a:latin typeface="Arial" pitchFamily="34" charset="0"/>
              </a:rPr>
              <a:t> the </a:t>
            </a:r>
            <a:r>
              <a:rPr lang="de-DE" sz="2200" b="1" u="none" dirty="0" err="1" smtClean="0">
                <a:solidFill>
                  <a:schemeClr val="bg1"/>
                </a:solidFill>
                <a:latin typeface="Arial" pitchFamily="34" charset="0"/>
              </a:rPr>
              <a:t>second</a:t>
            </a:r>
            <a:r>
              <a:rPr lang="de-DE" sz="2200" b="1" u="none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sz="2200" b="1" u="none" dirty="0" err="1" smtClean="0">
                <a:solidFill>
                  <a:schemeClr val="bg1"/>
                </a:solidFill>
                <a:latin typeface="Arial" pitchFamily="34" charset="0"/>
              </a:rPr>
              <a:t>most</a:t>
            </a:r>
            <a:r>
              <a:rPr lang="de-DE" sz="2200" b="1" u="none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sz="2200" b="1" u="none" dirty="0" err="1" smtClean="0">
                <a:solidFill>
                  <a:schemeClr val="bg1"/>
                </a:solidFill>
                <a:latin typeface="Arial" pitchFamily="34" charset="0"/>
              </a:rPr>
              <a:t>important</a:t>
            </a:r>
            <a:r>
              <a:rPr lang="de-DE" sz="2200" b="1" u="none" dirty="0" smtClean="0">
                <a:solidFill>
                  <a:schemeClr val="bg1"/>
                </a:solidFill>
                <a:latin typeface="Arial" pitchFamily="34" charset="0"/>
              </a:rPr>
              <a:t> type of </a:t>
            </a:r>
            <a:r>
              <a:rPr lang="de-DE" sz="2200" b="1" u="none" dirty="0" err="1">
                <a:solidFill>
                  <a:schemeClr val="bg1"/>
                </a:solidFill>
                <a:latin typeface="Arial" pitchFamily="34" charset="0"/>
              </a:rPr>
              <a:t>C</a:t>
            </a:r>
            <a:r>
              <a:rPr lang="de-DE" sz="2200" b="1" u="none" dirty="0" err="1" smtClean="0">
                <a:solidFill>
                  <a:schemeClr val="bg1"/>
                </a:solidFill>
                <a:latin typeface="Arial" pitchFamily="34" charset="0"/>
              </a:rPr>
              <a:t>olonial</a:t>
            </a:r>
            <a:r>
              <a:rPr lang="de-DE" sz="2200" b="1" u="none" dirty="0" smtClean="0">
                <a:solidFill>
                  <a:schemeClr val="bg1"/>
                </a:solidFill>
                <a:latin typeface="Arial" pitchFamily="34" charset="0"/>
              </a:rPr>
              <a:t> Literature </a:t>
            </a:r>
            <a:endParaRPr lang="de-DE" sz="2200" b="1" u="none" dirty="0">
              <a:solidFill>
                <a:schemeClr val="bg2">
                  <a:lumMod val="40000"/>
                  <a:lumOff val="60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8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500063" y="777875"/>
            <a:ext cx="8280400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 u="sng">
                <a:solidFill>
                  <a:schemeClr val="tx1"/>
                </a:solidFill>
                <a:latin typeface="Square721 BT" pitchFamily="34" charset="0"/>
                <a:cs typeface="Arial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Square721 BT" pitchFamily="34" charset="0"/>
                <a:cs typeface="Arial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Square721 BT" pitchFamily="34" charset="0"/>
                <a:cs typeface="Arial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Square721 BT" pitchFamily="34" charset="0"/>
                <a:cs typeface="Arial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Square721 B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Square721 B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Square721 B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Square721 B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Square721 BT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de-DE" altLang="de-DE" sz="3600" b="1" u="none" dirty="0">
                <a:solidFill>
                  <a:srgbClr val="FF9900"/>
                </a:solidFill>
                <a:latin typeface="Arial" pitchFamily="34" charset="0"/>
              </a:rPr>
              <a:t>$ </a:t>
            </a:r>
            <a:r>
              <a:rPr lang="de-DE" altLang="de-DE" sz="3600" b="1" u="none" dirty="0" smtClean="0">
                <a:solidFill>
                  <a:srgbClr val="FF9900"/>
                </a:solidFill>
                <a:latin typeface="Arial" pitchFamily="34" charset="0"/>
              </a:rPr>
              <a:t>8,000</a:t>
            </a:r>
            <a:endParaRPr lang="de-DE" altLang="de-DE" sz="3200" b="1" u="none" dirty="0">
              <a:solidFill>
                <a:srgbClr val="FF9900"/>
              </a:solidFill>
              <a:latin typeface="Arial" pitchFamily="34" charset="0"/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71438" y="1785938"/>
            <a:ext cx="8786812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 u="sng">
                <a:solidFill>
                  <a:schemeClr val="tx1"/>
                </a:solidFill>
                <a:latin typeface="Square721 BT" pitchFamily="34" charset="0"/>
                <a:cs typeface="Arial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Square721 BT" pitchFamily="34" charset="0"/>
                <a:cs typeface="Arial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Square721 BT" pitchFamily="34" charset="0"/>
                <a:cs typeface="Arial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Square721 BT" pitchFamily="34" charset="0"/>
                <a:cs typeface="Arial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Square721 B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Square721 B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Square721 B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Square721 B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Square721 BT" pitchFamily="34" charset="0"/>
                <a:cs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de-DE" altLang="de-DE" sz="2800" b="1" u="none" dirty="0">
                <a:solidFill>
                  <a:schemeClr val="bg1"/>
                </a:solidFill>
                <a:latin typeface="Arial" pitchFamily="34" charset="0"/>
              </a:rPr>
              <a:t>	</a:t>
            </a:r>
            <a:r>
              <a:rPr lang="de-DE" altLang="de-DE" sz="2800" b="1" u="none" dirty="0" smtClean="0">
                <a:solidFill>
                  <a:schemeClr val="bg1"/>
                </a:solidFill>
                <a:latin typeface="Arial" pitchFamily="34" charset="0"/>
              </a:rPr>
              <a:t>The </a:t>
            </a:r>
            <a:r>
              <a:rPr lang="de-DE" altLang="de-DE" sz="2800" b="1" u="none" dirty="0" err="1" smtClean="0">
                <a:solidFill>
                  <a:schemeClr val="bg1"/>
                </a:solidFill>
                <a:latin typeface="Arial" pitchFamily="34" charset="0"/>
              </a:rPr>
              <a:t>third</a:t>
            </a:r>
            <a:r>
              <a:rPr lang="de-DE" altLang="de-DE" sz="2800" b="1" u="none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altLang="de-DE" sz="2800" b="1" u="none" dirty="0" err="1" smtClean="0">
                <a:solidFill>
                  <a:schemeClr val="bg1"/>
                </a:solidFill>
                <a:latin typeface="Arial" pitchFamily="34" charset="0"/>
              </a:rPr>
              <a:t>important</a:t>
            </a:r>
            <a:r>
              <a:rPr lang="de-DE" altLang="de-DE" sz="2800" b="1" u="none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altLang="de-DE" sz="2800" b="1" u="none" dirty="0" err="1" smtClean="0">
                <a:solidFill>
                  <a:schemeClr val="bg1"/>
                </a:solidFill>
                <a:latin typeface="Arial" pitchFamily="34" charset="0"/>
              </a:rPr>
              <a:t>literary</a:t>
            </a:r>
            <a:r>
              <a:rPr lang="de-DE" altLang="de-DE" sz="2800" b="1" u="none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altLang="de-DE" sz="2800" b="1" u="none" dirty="0" err="1">
                <a:solidFill>
                  <a:schemeClr val="bg1"/>
                </a:solidFill>
                <a:latin typeface="Arial" pitchFamily="34" charset="0"/>
              </a:rPr>
              <a:t>genre</a:t>
            </a:r>
            <a:r>
              <a:rPr lang="de-DE" altLang="de-DE" sz="2800" b="1" u="none" dirty="0">
                <a:solidFill>
                  <a:schemeClr val="bg1"/>
                </a:solidFill>
                <a:latin typeface="Arial" pitchFamily="34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de-DE" altLang="de-DE" sz="2800" b="1" u="none" dirty="0">
                <a:solidFill>
                  <a:schemeClr val="bg1"/>
                </a:solidFill>
                <a:latin typeface="Arial" pitchFamily="34" charset="0"/>
              </a:rPr>
              <a:t>			in </a:t>
            </a:r>
            <a:r>
              <a:rPr lang="de-DE" altLang="de-DE" sz="2800" b="1" u="none" dirty="0" err="1">
                <a:solidFill>
                  <a:schemeClr val="bg1"/>
                </a:solidFill>
                <a:latin typeface="Arial" pitchFamily="34" charset="0"/>
              </a:rPr>
              <a:t>colonial</a:t>
            </a:r>
            <a:r>
              <a:rPr lang="de-DE" altLang="de-DE" sz="2800" b="1" u="none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altLang="de-DE" sz="2800" b="1" u="none" dirty="0" err="1">
                <a:solidFill>
                  <a:schemeClr val="bg1"/>
                </a:solidFill>
                <a:latin typeface="Arial" pitchFamily="34" charset="0"/>
              </a:rPr>
              <a:t>America</a:t>
            </a:r>
            <a:r>
              <a:rPr lang="de-DE" altLang="de-DE" sz="2800" b="1" u="none" dirty="0">
                <a:solidFill>
                  <a:schemeClr val="bg1"/>
                </a:solidFill>
                <a:latin typeface="Arial" pitchFamily="34" charset="0"/>
              </a:rPr>
              <a:t> was the …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4375" y="3643313"/>
            <a:ext cx="3071813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 u="sng">
                <a:solidFill>
                  <a:schemeClr val="tx1"/>
                </a:solidFill>
                <a:latin typeface="Square721 BT" pitchFamily="34" charset="0"/>
                <a:cs typeface="Arial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Square721 BT" pitchFamily="34" charset="0"/>
                <a:cs typeface="Arial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Square721 BT" pitchFamily="34" charset="0"/>
                <a:cs typeface="Arial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Square721 BT" pitchFamily="34" charset="0"/>
                <a:cs typeface="Arial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Square721 B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Square721 B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Square721 B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Square721 B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Square721 BT" pitchFamily="34" charset="0"/>
                <a:cs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de-DE" altLang="de-DE" b="1" u="none" dirty="0">
                <a:solidFill>
                  <a:schemeClr val="bg1"/>
                </a:solidFill>
                <a:latin typeface="Arial" pitchFamily="34" charset="0"/>
              </a:rPr>
              <a:t>A: </a:t>
            </a:r>
            <a:r>
              <a:rPr lang="de-DE" altLang="de-DE" b="1" u="none" dirty="0" err="1" smtClean="0">
                <a:solidFill>
                  <a:schemeClr val="bg1"/>
                </a:solidFill>
                <a:latin typeface="Arial" pitchFamily="34" charset="0"/>
              </a:rPr>
              <a:t>Pirate</a:t>
            </a:r>
            <a:r>
              <a:rPr lang="de-DE" altLang="de-DE" b="1" u="none" dirty="0" smtClean="0">
                <a:solidFill>
                  <a:schemeClr val="bg1"/>
                </a:solidFill>
                <a:latin typeface="Arial" pitchFamily="34" charset="0"/>
              </a:rPr>
              <a:t> Tale</a:t>
            </a:r>
            <a:endParaRPr lang="de-DE" altLang="de-DE" sz="1800" b="1" u="none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143500" y="3643313"/>
            <a:ext cx="357187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 u="sng">
                <a:solidFill>
                  <a:schemeClr val="tx1"/>
                </a:solidFill>
                <a:latin typeface="Square721 BT" pitchFamily="34" charset="0"/>
                <a:cs typeface="Arial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Square721 BT" pitchFamily="34" charset="0"/>
                <a:cs typeface="Arial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Square721 BT" pitchFamily="34" charset="0"/>
                <a:cs typeface="Arial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Square721 BT" pitchFamily="34" charset="0"/>
                <a:cs typeface="Arial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Square721 B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Square721 B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Square721 B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Square721 B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Square721 BT" pitchFamily="34" charset="0"/>
                <a:cs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de-DE" altLang="de-DE" b="1" u="none" dirty="0">
                <a:solidFill>
                  <a:schemeClr val="bg1"/>
                </a:solidFill>
                <a:latin typeface="Arial" pitchFamily="34" charset="0"/>
              </a:rPr>
              <a:t>B: </a:t>
            </a:r>
            <a:r>
              <a:rPr lang="de-DE" altLang="de-DE" b="1" u="none" dirty="0" err="1">
                <a:solidFill>
                  <a:schemeClr val="bg1"/>
                </a:solidFill>
                <a:latin typeface="Arial" pitchFamily="34" charset="0"/>
              </a:rPr>
              <a:t>Captivity</a:t>
            </a:r>
            <a:r>
              <a:rPr lang="de-DE" altLang="de-DE" b="1" u="none" dirty="0">
                <a:solidFill>
                  <a:schemeClr val="bg1"/>
                </a:solidFill>
                <a:latin typeface="Arial" pitchFamily="34" charset="0"/>
              </a:rPr>
              <a:t> Narrative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42938" y="5286375"/>
            <a:ext cx="3357562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 u="sng">
                <a:solidFill>
                  <a:schemeClr val="tx1"/>
                </a:solidFill>
                <a:latin typeface="Square721 BT" pitchFamily="34" charset="0"/>
                <a:cs typeface="Arial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Square721 BT" pitchFamily="34" charset="0"/>
                <a:cs typeface="Arial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Square721 BT" pitchFamily="34" charset="0"/>
                <a:cs typeface="Arial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Square721 BT" pitchFamily="34" charset="0"/>
                <a:cs typeface="Arial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Square721 B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Square721 B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Square721 B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Square721 B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Square721 BT" pitchFamily="34" charset="0"/>
                <a:cs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de-DE" altLang="de-DE" b="1" u="none" dirty="0">
                <a:solidFill>
                  <a:schemeClr val="bg1"/>
                </a:solidFill>
                <a:latin typeface="Arial" pitchFamily="34" charset="0"/>
              </a:rPr>
              <a:t>C: </a:t>
            </a:r>
            <a:r>
              <a:rPr lang="de-DE" altLang="de-DE" b="1" u="none" dirty="0" smtClean="0">
                <a:solidFill>
                  <a:schemeClr val="bg1"/>
                </a:solidFill>
                <a:latin typeface="Arial" pitchFamily="34" charset="0"/>
              </a:rPr>
              <a:t>Sentimental </a:t>
            </a:r>
            <a:r>
              <a:rPr lang="de-DE" altLang="de-DE" b="1" u="none" dirty="0" err="1" smtClean="0">
                <a:solidFill>
                  <a:schemeClr val="bg1"/>
                </a:solidFill>
                <a:latin typeface="Arial" pitchFamily="34" charset="0"/>
              </a:rPr>
              <a:t>Novel</a:t>
            </a:r>
            <a:endParaRPr lang="de-DE" altLang="de-DE" sz="1800" b="1" u="none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214938" y="5286375"/>
            <a:ext cx="34290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 u="sng">
                <a:solidFill>
                  <a:schemeClr val="tx1"/>
                </a:solidFill>
                <a:latin typeface="Square721 BT" pitchFamily="34" charset="0"/>
                <a:cs typeface="Arial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Square721 BT" pitchFamily="34" charset="0"/>
                <a:cs typeface="Arial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Square721 BT" pitchFamily="34" charset="0"/>
                <a:cs typeface="Arial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Square721 BT" pitchFamily="34" charset="0"/>
                <a:cs typeface="Arial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Square721 B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Square721 B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Square721 B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Square721 B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Square721 BT" pitchFamily="34" charset="0"/>
                <a:cs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de-DE" altLang="de-DE" b="1" u="none" dirty="0">
                <a:solidFill>
                  <a:schemeClr val="bg1"/>
                </a:solidFill>
                <a:latin typeface="Arial" pitchFamily="34" charset="0"/>
              </a:rPr>
              <a:t>D: </a:t>
            </a:r>
            <a:r>
              <a:rPr lang="de-DE" altLang="de-DE" b="1" i="1" u="none" dirty="0" smtClean="0">
                <a:solidFill>
                  <a:schemeClr val="bg1"/>
                </a:solidFill>
                <a:latin typeface="Arial" pitchFamily="34" charset="0"/>
              </a:rPr>
              <a:t>Bildungsroman</a:t>
            </a:r>
            <a:endParaRPr lang="de-DE" altLang="de-DE" sz="1800" b="1" i="1" u="none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779991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4" grpId="1"/>
      <p:bldP spid="5" grpId="0"/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14213" y="3785593"/>
            <a:ext cx="8115275" cy="669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de-DE" sz="3400" b="1" u="none" dirty="0" smtClean="0">
                <a:solidFill>
                  <a:srgbClr val="FFC000"/>
                </a:solidFill>
                <a:latin typeface="Arial" pitchFamily="34" charset="0"/>
              </a:rPr>
              <a:t>What is a </a:t>
            </a:r>
            <a:r>
              <a:rPr lang="de-DE" sz="3400" b="1" u="none" dirty="0" err="1" smtClean="0">
                <a:solidFill>
                  <a:srgbClr val="FFC000"/>
                </a:solidFill>
                <a:latin typeface="Arial" pitchFamily="34" charset="0"/>
              </a:rPr>
              <a:t>Captivity</a:t>
            </a:r>
            <a:r>
              <a:rPr lang="de-DE" sz="3400" b="1" u="none" dirty="0" smtClean="0">
                <a:solidFill>
                  <a:srgbClr val="FFC000"/>
                </a:solidFill>
                <a:latin typeface="Arial" pitchFamily="34" charset="0"/>
              </a:rPr>
              <a:t> Narrative?</a:t>
            </a:r>
            <a:endParaRPr lang="de-DE" sz="3400" b="1" u="none" dirty="0">
              <a:solidFill>
                <a:srgbClr val="FFC000"/>
              </a:solidFill>
              <a:latin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227038" y="4653136"/>
            <a:ext cx="485762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200" b="1" u="none" dirty="0" smtClean="0">
                <a:latin typeface="Calibri" pitchFamily="34" charset="0"/>
              </a:rPr>
              <a:t>A presumably truthful account of a white settler taken captive by ‘uncivilized’ natives. </a:t>
            </a:r>
          </a:p>
        </p:txBody>
      </p:sp>
      <p:pic>
        <p:nvPicPr>
          <p:cNvPr id="6" name="Picture 4" descr="http://upload.wikimedia.org/wikipedia/commons/thumb/d/d0/Boone_abduction.jpg/400px-Boone_abduc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72504"/>
            <a:ext cx="3810000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34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459931" y="1108401"/>
            <a:ext cx="5928493" cy="1461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500" b="1" u="none" dirty="0" smtClean="0">
                <a:latin typeface="Arial" panose="020B0604020202020204" pitchFamily="34" charset="0"/>
              </a:rPr>
              <a:t>	Sets out for an </a:t>
            </a:r>
            <a:r>
              <a:rPr lang="en-US" sz="1500" b="1" u="none" dirty="0" smtClean="0">
                <a:solidFill>
                  <a:srgbClr val="FF9900"/>
                </a:solidFill>
                <a:latin typeface="Arial" pitchFamily="34" charset="0"/>
              </a:rPr>
              <a:t>expedition</a:t>
            </a:r>
            <a:r>
              <a:rPr lang="en-US" sz="1500" b="1" u="none" dirty="0" smtClean="0">
                <a:latin typeface="Arial" pitchFamily="34" charset="0"/>
              </a:rPr>
              <a:t> into the </a:t>
            </a:r>
            <a:r>
              <a:rPr lang="en-US" sz="1500" b="1" u="none" dirty="0" smtClean="0">
                <a:solidFill>
                  <a:srgbClr val="33CCFF"/>
                </a:solidFill>
                <a:latin typeface="Arial" pitchFamily="34" charset="0"/>
              </a:rPr>
              <a:t>“New World” </a:t>
            </a:r>
            <a:r>
              <a:rPr lang="en-US" sz="1500" b="1" u="none" dirty="0" smtClean="0">
                <a:latin typeface="Arial" pitchFamily="34" charset="0"/>
              </a:rPr>
              <a:t>in 1492, financed by Queen Isabella</a:t>
            </a:r>
            <a:r>
              <a:rPr lang="en-US" sz="1500" b="1" u="none" dirty="0">
                <a:latin typeface="Arial" pitchFamily="34" charset="0"/>
              </a:rPr>
              <a:t> </a:t>
            </a:r>
            <a:r>
              <a:rPr lang="en-US" sz="1500" b="1" u="none" dirty="0" smtClean="0">
                <a:latin typeface="Arial" pitchFamily="34" charset="0"/>
              </a:rPr>
              <a:t>of Spain </a:t>
            </a:r>
            <a:r>
              <a:rPr lang="en-US" sz="1500" b="1" u="none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itchFamily="34" charset="0"/>
              </a:rPr>
              <a:t>(Queen of Castile and León) </a:t>
            </a:r>
            <a:r>
              <a:rPr lang="en-US" sz="1500" b="1" u="none" dirty="0" smtClean="0">
                <a:latin typeface="Arial" pitchFamily="34" charset="0"/>
              </a:rPr>
              <a:t>and her husband, Ferdinand II </a:t>
            </a:r>
            <a:r>
              <a:rPr lang="en-US" sz="1500" b="1" u="none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itchFamily="34" charset="0"/>
              </a:rPr>
              <a:t>(King of Aragon), </a:t>
            </a:r>
            <a:r>
              <a:rPr lang="en-US" sz="1500" b="1" u="none" dirty="0">
                <a:latin typeface="Arial" pitchFamily="34" charset="0"/>
              </a:rPr>
              <a:t>determined to find a </a:t>
            </a:r>
            <a:r>
              <a:rPr lang="en-US" sz="1500" b="1" u="none" dirty="0">
                <a:solidFill>
                  <a:srgbClr val="66FF33"/>
                </a:solidFill>
                <a:latin typeface="Arial" pitchFamily="34" charset="0"/>
              </a:rPr>
              <a:t>new route to India</a:t>
            </a:r>
            <a:r>
              <a:rPr lang="en-US" sz="1500" b="1" u="none" dirty="0">
                <a:latin typeface="Arial" pitchFamily="34" charset="0"/>
              </a:rPr>
              <a:t>.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</a:pPr>
            <a:endParaRPr lang="en-US" sz="1500" b="1" u="none" dirty="0">
              <a:latin typeface="Arial" pitchFamily="34" charset="0"/>
            </a:endParaRPr>
          </a:p>
        </p:txBody>
      </p:sp>
      <p:pic>
        <p:nvPicPr>
          <p:cNvPr id="75784" name="Picture 8" descr="http://mysteriesexplored.files.wordpress.com/2011/08/20070118033857landing_of_columbus_2.jpg?w=59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561" y="4569053"/>
            <a:ext cx="2495063" cy="168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411759" y="5007029"/>
            <a:ext cx="3744416" cy="684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500" b="1" u="none" dirty="0" smtClean="0">
                <a:solidFill>
                  <a:srgbClr val="FFFF99"/>
                </a:solidFill>
                <a:latin typeface="Arial" panose="020B0604020202020204" pitchFamily="34" charset="0"/>
              </a:rPr>
              <a:t>	Lands at the </a:t>
            </a:r>
            <a:r>
              <a:rPr lang="en-US" sz="1500" b="1" u="none" dirty="0" smtClean="0">
                <a:solidFill>
                  <a:srgbClr val="FF3300"/>
                </a:solidFill>
                <a:latin typeface="Arial" pitchFamily="34" charset="0"/>
              </a:rPr>
              <a:t>Bahamas</a:t>
            </a:r>
            <a:r>
              <a:rPr lang="en-US" sz="1500" b="1" u="none" dirty="0" smtClean="0">
                <a:solidFill>
                  <a:srgbClr val="FFFF99"/>
                </a:solidFill>
                <a:latin typeface="Arial" pitchFamily="34" charset="0"/>
              </a:rPr>
              <a:t> in the Caribbean on Oct. 12, 1492 </a:t>
            </a:r>
            <a:endParaRPr lang="en-US" sz="1500" b="1" u="none" dirty="0">
              <a:solidFill>
                <a:srgbClr val="FFFF99"/>
              </a:solidFill>
              <a:latin typeface="Arial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267743" y="5757186"/>
            <a:ext cx="3878882" cy="684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500" b="1" u="none" dirty="0" smtClean="0">
                <a:solidFill>
                  <a:srgbClr val="FFFF99"/>
                </a:solidFill>
                <a:latin typeface="Arial" panose="020B0604020202020204" pitchFamily="34" charset="0"/>
              </a:rPr>
              <a:t>Calls the region the </a:t>
            </a:r>
            <a:r>
              <a:rPr lang="en-US" sz="1500" b="1" u="none" dirty="0" smtClean="0">
                <a:solidFill>
                  <a:srgbClr val="33CCFF"/>
                </a:solidFill>
                <a:latin typeface="Arial" pitchFamily="34" charset="0"/>
              </a:rPr>
              <a:t>“Indies” </a:t>
            </a:r>
            <a:r>
              <a:rPr lang="en-US" sz="1500" b="1" u="none" dirty="0" smtClean="0">
                <a:solidFill>
                  <a:srgbClr val="FFFF99"/>
                </a:solidFill>
                <a:latin typeface="Arial" pitchFamily="34" charset="0"/>
              </a:rPr>
              <a:t>and the island “San Salvador”</a:t>
            </a:r>
            <a:endParaRPr lang="en-US" sz="1500" b="1" u="none" dirty="0">
              <a:solidFill>
                <a:srgbClr val="FFFF99"/>
              </a:solidFill>
              <a:latin typeface="Arial" pitchFamily="34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735709" y="3497616"/>
            <a:ext cx="7049937" cy="684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500" b="1" u="none" dirty="0" smtClean="0">
                <a:solidFill>
                  <a:srgbClr val="FFFF99"/>
                </a:solidFill>
                <a:latin typeface="Arial" panose="020B0604020202020204" pitchFamily="34" charset="0"/>
              </a:rPr>
              <a:t>	Starts his </a:t>
            </a:r>
            <a:r>
              <a:rPr lang="en-US" sz="1500" b="1" u="none" dirty="0" smtClean="0">
                <a:solidFill>
                  <a:srgbClr val="FF9900"/>
                </a:solidFill>
                <a:latin typeface="Arial" panose="020B0604020202020204" pitchFamily="34" charset="0"/>
              </a:rPr>
              <a:t>first journey </a:t>
            </a:r>
            <a:r>
              <a:rPr lang="en-US" sz="1500" b="1" u="none" dirty="0" smtClean="0">
                <a:solidFill>
                  <a:srgbClr val="FFFF99"/>
                </a:solidFill>
                <a:latin typeface="Arial" panose="020B0604020202020204" pitchFamily="34" charset="0"/>
              </a:rPr>
              <a:t>from Spain on Aug. 3, 1492 with three ships </a:t>
            </a:r>
            <a:r>
              <a:rPr lang="en-US" sz="1500" b="1" u="none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(Niña, </a:t>
            </a:r>
            <a:r>
              <a:rPr lang="en-US" sz="1500" b="1" u="none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Pinta</a:t>
            </a:r>
            <a:r>
              <a:rPr lang="en-US" sz="1500" b="1" u="none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, and Santa Maria) </a:t>
            </a:r>
            <a:r>
              <a:rPr lang="en-US" sz="15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 </a:t>
            </a:r>
            <a:endParaRPr lang="en-US" sz="1500" b="1" u="none" dirty="0">
              <a:solidFill>
                <a:schemeClr val="bg2">
                  <a:lumMod val="40000"/>
                  <a:lumOff val="60000"/>
                </a:schemeClr>
              </a:solidFill>
              <a:latin typeface="Arial" pitchFamily="34" charset="0"/>
            </a:endParaRPr>
          </a:p>
        </p:txBody>
      </p:sp>
      <p:pic>
        <p:nvPicPr>
          <p:cNvPr id="2" name="Picture 2" descr="http://www.threes.com/cms/images/stories/history/pinta_and_santa_maria_nin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4" y="3099420"/>
            <a:ext cx="19050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mysteriesexplored.files.wordpress.com/2011/08/498px-christopher_columbus_.png?w=249&amp;h=30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1972610" cy="237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308217" y="398714"/>
            <a:ext cx="4251279" cy="684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de-DE" sz="2000" b="1" u="none" dirty="0" smtClean="0">
                <a:solidFill>
                  <a:srgbClr val="92D050"/>
                </a:solidFill>
                <a:latin typeface="Arial" pitchFamily="34" charset="0"/>
              </a:rPr>
              <a:t>Christopher Columbus</a:t>
            </a:r>
            <a:r>
              <a:rPr lang="de-DE" sz="1800" b="1" u="none" dirty="0" smtClean="0">
                <a:solidFill>
                  <a:srgbClr val="92D050"/>
                </a:solidFill>
                <a:latin typeface="Arial" pitchFamily="34" charset="0"/>
              </a:rPr>
              <a:t> </a:t>
            </a:r>
            <a:r>
              <a:rPr lang="de-DE" sz="1600" b="1" u="none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</a:rPr>
              <a:t>(1451-1506)</a:t>
            </a:r>
            <a:endParaRPr lang="en-US" sz="1700" b="1" u="none" dirty="0">
              <a:solidFill>
                <a:srgbClr val="FFFF99"/>
              </a:solidFill>
              <a:latin typeface="Arial" pitchFamily="34" charset="0"/>
            </a:endParaRP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de-DE" sz="1700" b="1" u="none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</a:rPr>
              <a:t> </a:t>
            </a:r>
            <a:endParaRPr lang="de-DE" sz="1700" b="1" u="none" dirty="0">
              <a:solidFill>
                <a:schemeClr val="bg2">
                  <a:lumMod val="40000"/>
                  <a:lumOff val="60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18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 rot="782480">
            <a:off x="571284" y="2979909"/>
            <a:ext cx="8115275" cy="669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de-DE" sz="3400" b="1" u="none" dirty="0" err="1" smtClean="0">
                <a:solidFill>
                  <a:srgbClr val="92D050"/>
                </a:solidFill>
                <a:latin typeface="Arial" pitchFamily="34" charset="0"/>
              </a:rPr>
              <a:t>Which</a:t>
            </a:r>
            <a:r>
              <a:rPr lang="de-DE" sz="3400" b="1" u="none" dirty="0" smtClean="0">
                <a:solidFill>
                  <a:srgbClr val="92D050"/>
                </a:solidFill>
                <a:latin typeface="Arial" pitchFamily="34" charset="0"/>
              </a:rPr>
              <a:t> is the best-</a:t>
            </a:r>
            <a:r>
              <a:rPr lang="de-DE" sz="3400" b="1" u="none" dirty="0" err="1" smtClean="0">
                <a:solidFill>
                  <a:srgbClr val="92D050"/>
                </a:solidFill>
                <a:latin typeface="Arial" pitchFamily="34" charset="0"/>
              </a:rPr>
              <a:t>known</a:t>
            </a:r>
            <a:r>
              <a:rPr lang="de-DE" sz="3400" b="1" u="none" dirty="0" smtClean="0">
                <a:solidFill>
                  <a:srgbClr val="92D050"/>
                </a:solidFill>
                <a:latin typeface="Arial" pitchFamily="34" charset="0"/>
              </a:rPr>
              <a:t> </a:t>
            </a:r>
            <a:r>
              <a:rPr lang="de-DE" sz="3400" b="1" u="none" dirty="0" err="1" smtClean="0">
                <a:solidFill>
                  <a:srgbClr val="92D050"/>
                </a:solidFill>
                <a:latin typeface="Arial" pitchFamily="34" charset="0"/>
              </a:rPr>
              <a:t>captivity</a:t>
            </a:r>
            <a:r>
              <a:rPr lang="de-DE" sz="3400" b="1" u="none" dirty="0" smtClean="0">
                <a:solidFill>
                  <a:srgbClr val="92D050"/>
                </a:solidFill>
                <a:latin typeface="Arial" pitchFamily="34" charset="0"/>
              </a:rPr>
              <a:t> narrative of the 17th </a:t>
            </a:r>
            <a:r>
              <a:rPr lang="de-DE" sz="3400" b="1" u="none" dirty="0" err="1" smtClean="0">
                <a:solidFill>
                  <a:srgbClr val="92D050"/>
                </a:solidFill>
                <a:latin typeface="Arial" pitchFamily="34" charset="0"/>
              </a:rPr>
              <a:t>century</a:t>
            </a:r>
            <a:r>
              <a:rPr lang="de-DE" sz="3400" b="1" u="none" dirty="0" smtClean="0">
                <a:solidFill>
                  <a:srgbClr val="92D050"/>
                </a:solidFill>
                <a:latin typeface="Arial" pitchFamily="34" charset="0"/>
              </a:rPr>
              <a:t>?</a:t>
            </a:r>
            <a:endParaRPr lang="de-DE" sz="3400" b="1" u="none" dirty="0">
              <a:solidFill>
                <a:srgbClr val="92D05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62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Rowlandson_Captivity"/>
          <p:cNvPicPr>
            <a:picLocks noChangeAspect="1" noChangeArrowheads="1"/>
          </p:cNvPicPr>
          <p:nvPr/>
        </p:nvPicPr>
        <p:blipFill>
          <a:blip r:embed="rId2" cstate="email">
            <a:lum bright="2000" contrast="-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94855"/>
            <a:ext cx="2481977" cy="4080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Picture 2" descr="http://3.bp.blogspot.com/_0eArB3--U9g/TVMYKYBwKiI/AAAAAAAAAKM/1MKpTf3iffY/s1600/Rowlandson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376" y="1556792"/>
            <a:ext cx="2018700" cy="338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0"/>
          <p:cNvSpPr txBox="1">
            <a:spLocks noChangeArrowheads="1"/>
          </p:cNvSpPr>
          <p:nvPr/>
        </p:nvSpPr>
        <p:spPr>
          <a:xfrm>
            <a:off x="4553272" y="4953943"/>
            <a:ext cx="4195192" cy="74882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de-DE" sz="2200" b="1" u="none" kern="0" dirty="0" smtClean="0">
                <a:solidFill>
                  <a:srgbClr val="FFC000"/>
                </a:solidFill>
                <a:latin typeface="Calibri" pitchFamily="34" charset="0"/>
                <a:ea typeface="+mj-ea"/>
                <a:cs typeface="+mj-cs"/>
              </a:rPr>
              <a:t>Mary Rowlandson</a:t>
            </a:r>
          </a:p>
          <a:p>
            <a:pPr algn="ctr">
              <a:defRPr/>
            </a:pPr>
            <a:r>
              <a:rPr lang="de-DE" sz="1900" b="1" u="none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libri" pitchFamily="34" charset="0"/>
                <a:ea typeface="+mj-ea"/>
                <a:cs typeface="+mj-cs"/>
              </a:rPr>
              <a:t>(1637-1711)</a:t>
            </a:r>
          </a:p>
          <a:p>
            <a:pPr algn="ctr">
              <a:defRPr/>
            </a:pPr>
            <a:r>
              <a:rPr lang="de-DE" sz="1900" b="1" u="none" kern="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Author of the </a:t>
            </a:r>
            <a:r>
              <a:rPr lang="de-DE" sz="1900" b="1" u="none" kern="0" dirty="0" err="1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most</a:t>
            </a:r>
            <a:r>
              <a:rPr lang="de-DE" sz="1900" b="1" u="none" kern="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de-DE" sz="1900" b="1" u="none" kern="0" dirty="0" err="1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influential</a:t>
            </a:r>
            <a:r>
              <a:rPr lang="de-DE" sz="1900" b="1" u="none" kern="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de-DE" sz="1900" b="1" u="none" kern="0" dirty="0" err="1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captivity</a:t>
            </a:r>
            <a:r>
              <a:rPr lang="de-DE" sz="1900" b="1" u="none" kern="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 narrative</a:t>
            </a:r>
            <a:endParaRPr lang="de-DE" sz="1900" b="1" u="none" kern="0" dirty="0">
              <a:solidFill>
                <a:schemeClr val="bg1"/>
              </a:solidFill>
              <a:latin typeface="Calibr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41821786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214813" y="2214563"/>
            <a:ext cx="4186237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b="1" u="none" dirty="0">
                <a:latin typeface="Calibri" panose="020F0502020204030204" pitchFamily="34" charset="0"/>
              </a:rPr>
              <a:t>“Yet the Lord still showed </a:t>
            </a:r>
            <a:r>
              <a:rPr lang="en-US" b="1" u="none" dirty="0">
                <a:solidFill>
                  <a:srgbClr val="FFCCCC"/>
                </a:solidFill>
                <a:latin typeface="Calibri" panose="020F0502020204030204" pitchFamily="34" charset="0"/>
              </a:rPr>
              <a:t>mercy</a:t>
            </a:r>
            <a:r>
              <a:rPr lang="en-US" b="1" u="none" dirty="0">
                <a:latin typeface="Calibri" panose="020F0502020204030204" pitchFamily="34" charset="0"/>
              </a:rPr>
              <a:t> to me, and upheld me; and as soon as he </a:t>
            </a:r>
            <a:r>
              <a:rPr lang="en-US" b="1" u="none" dirty="0">
                <a:solidFill>
                  <a:srgbClr val="CCFF33"/>
                </a:solidFill>
                <a:latin typeface="Calibri" panose="020F0502020204030204" pitchFamily="34" charset="0"/>
              </a:rPr>
              <a:t>wounded</a:t>
            </a:r>
            <a:r>
              <a:rPr lang="en-US" b="1" u="none" dirty="0">
                <a:latin typeface="Calibri" panose="020F0502020204030204" pitchFamily="34" charset="0"/>
              </a:rPr>
              <a:t> me with one hand, so he </a:t>
            </a:r>
            <a:r>
              <a:rPr lang="en-US" b="1" i="1" u="none" dirty="0">
                <a:solidFill>
                  <a:srgbClr val="33CCFF"/>
                </a:solidFill>
                <a:latin typeface="Calibri" panose="020F0502020204030204" pitchFamily="34" charset="0"/>
              </a:rPr>
              <a:t>healed</a:t>
            </a:r>
            <a:r>
              <a:rPr lang="en-US" b="1" u="none" dirty="0">
                <a:latin typeface="Calibri" panose="020F0502020204030204" pitchFamily="34" charset="0"/>
              </a:rPr>
              <a:t> me with the other.” </a:t>
            </a:r>
            <a:r>
              <a:rPr lang="en-US" sz="2000" u="none" dirty="0">
                <a:latin typeface="Calibri" panose="020F0502020204030204" pitchFamily="34" charset="0"/>
              </a:rPr>
              <a:t>			   Mary Rowlandson (1682) </a:t>
            </a:r>
            <a:endParaRPr lang="de-DE" sz="2000" u="none" dirty="0">
              <a:latin typeface="Calibri" panose="020F0502020204030204" pitchFamily="34" charset="0"/>
            </a:endParaRP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143000"/>
            <a:ext cx="31432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8350138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 rot="627495">
            <a:off x="571284" y="2776638"/>
            <a:ext cx="8115275" cy="669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de-DE" sz="3400" b="1" u="none" dirty="0" err="1">
                <a:solidFill>
                  <a:srgbClr val="92D050"/>
                </a:solidFill>
                <a:latin typeface="Arial" pitchFamily="34" charset="0"/>
              </a:rPr>
              <a:t>T</a:t>
            </a:r>
            <a:r>
              <a:rPr lang="de-DE" sz="3400" b="1" u="none" dirty="0" err="1" smtClean="0">
                <a:solidFill>
                  <a:srgbClr val="92D050"/>
                </a:solidFill>
                <a:latin typeface="Arial" pitchFamily="34" charset="0"/>
              </a:rPr>
              <a:t>hemes</a:t>
            </a:r>
            <a:r>
              <a:rPr lang="de-DE" sz="3400" b="1" u="none" dirty="0" smtClean="0">
                <a:solidFill>
                  <a:srgbClr val="92D050"/>
                </a:solidFill>
                <a:latin typeface="Arial" pitchFamily="34" charset="0"/>
              </a:rPr>
              <a:t> and </a:t>
            </a:r>
            <a:r>
              <a:rPr lang="de-DE" sz="3400" b="1" u="none" dirty="0" err="1">
                <a:solidFill>
                  <a:srgbClr val="92D050"/>
                </a:solidFill>
                <a:latin typeface="Arial" pitchFamily="34" charset="0"/>
              </a:rPr>
              <a:t>C</a:t>
            </a:r>
            <a:r>
              <a:rPr lang="de-DE" sz="3400" b="1" u="none" dirty="0" err="1" smtClean="0">
                <a:solidFill>
                  <a:srgbClr val="92D050"/>
                </a:solidFill>
                <a:latin typeface="Arial" pitchFamily="34" charset="0"/>
              </a:rPr>
              <a:t>haracteristics</a:t>
            </a:r>
            <a:r>
              <a:rPr lang="de-DE" sz="3400" b="1" u="none" dirty="0" smtClean="0">
                <a:solidFill>
                  <a:srgbClr val="92D050"/>
                </a:solidFill>
                <a:latin typeface="Arial" pitchFamily="34" charset="0"/>
              </a:rPr>
              <a:t> 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de-DE" sz="3400" b="1" u="none" dirty="0" smtClean="0">
                <a:solidFill>
                  <a:srgbClr val="92D050"/>
                </a:solidFill>
                <a:latin typeface="Arial" pitchFamily="34" charset="0"/>
              </a:rPr>
              <a:t>of the 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de-DE" sz="3400" b="1" u="none" dirty="0" err="1" smtClean="0">
                <a:solidFill>
                  <a:srgbClr val="FF9900"/>
                </a:solidFill>
                <a:latin typeface="Arial" pitchFamily="34" charset="0"/>
              </a:rPr>
              <a:t>Captivity</a:t>
            </a:r>
            <a:r>
              <a:rPr lang="de-DE" sz="3400" b="1" u="none" dirty="0" smtClean="0">
                <a:solidFill>
                  <a:srgbClr val="FF9900"/>
                </a:solidFill>
                <a:latin typeface="Arial" pitchFamily="34" charset="0"/>
              </a:rPr>
              <a:t> Narrative</a:t>
            </a:r>
            <a:endParaRPr lang="de-DE" sz="3400" b="1" u="none" dirty="0">
              <a:solidFill>
                <a:srgbClr val="92D05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57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37" name="Rectangle 13"/>
          <p:cNvSpPr>
            <a:spLocks noChangeArrowheads="1"/>
          </p:cNvSpPr>
          <p:nvPr/>
        </p:nvSpPr>
        <p:spPr bwMode="auto">
          <a:xfrm>
            <a:off x="4251340" y="1438082"/>
            <a:ext cx="417589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b="1" u="none" dirty="0" smtClean="0">
                <a:latin typeface="Calibri" pitchFamily="34" charset="0"/>
              </a:rPr>
              <a:t>The captivity is seen as </a:t>
            </a:r>
            <a:r>
              <a:rPr lang="en-GB" sz="2000" b="1" u="none" dirty="0">
                <a:solidFill>
                  <a:srgbClr val="FFFF66"/>
                </a:solidFill>
                <a:latin typeface="Calibri" pitchFamily="34" charset="0"/>
              </a:rPr>
              <a:t>God’s test </a:t>
            </a:r>
            <a:r>
              <a:rPr lang="en-GB" sz="2000" b="1" u="none" dirty="0">
                <a:latin typeface="Calibri" pitchFamily="34" charset="0"/>
              </a:rPr>
              <a:t>for the believers (</a:t>
            </a:r>
            <a:r>
              <a:rPr lang="en-GB" sz="2000" b="1" u="none" dirty="0" smtClean="0">
                <a:latin typeface="Calibri" pitchFamily="34" charset="0"/>
              </a:rPr>
              <a:t>and, simultaneously, </a:t>
            </a:r>
            <a:r>
              <a:rPr lang="en-GB" sz="2000" b="1" u="none" dirty="0">
                <a:latin typeface="Calibri" pitchFamily="34" charset="0"/>
              </a:rPr>
              <a:t>as </a:t>
            </a:r>
            <a:r>
              <a:rPr lang="en-GB" sz="2000" b="1" u="none" dirty="0" smtClean="0">
                <a:latin typeface="Calibri" pitchFamily="34" charset="0"/>
              </a:rPr>
              <a:t>a </a:t>
            </a:r>
            <a:r>
              <a:rPr lang="en-GB" sz="2000" b="1" u="none" dirty="0" smtClean="0">
                <a:solidFill>
                  <a:srgbClr val="FFC000"/>
                </a:solidFill>
                <a:latin typeface="Calibri" pitchFamily="34" charset="0"/>
              </a:rPr>
              <a:t>punishment</a:t>
            </a:r>
            <a:r>
              <a:rPr lang="en-GB" sz="2000" b="1" u="none" dirty="0" smtClean="0">
                <a:latin typeface="Calibri" pitchFamily="34" charset="0"/>
              </a:rPr>
              <a:t> for potential wrongdoing).</a:t>
            </a:r>
            <a:endParaRPr lang="de-DE" sz="2000" u="none" dirty="0">
              <a:latin typeface="Calibri" pitchFamily="34" charset="0"/>
            </a:endParaRPr>
          </a:p>
        </p:txBody>
      </p:sp>
      <p:sp>
        <p:nvSpPr>
          <p:cNvPr id="129044" name="Rectangle 20"/>
          <p:cNvSpPr>
            <a:spLocks noChangeArrowheads="1"/>
          </p:cNvSpPr>
          <p:nvPr/>
        </p:nvSpPr>
        <p:spPr bwMode="auto">
          <a:xfrm>
            <a:off x="4561114" y="3092927"/>
            <a:ext cx="4343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000" b="1" u="none" dirty="0" smtClean="0">
                <a:latin typeface="Calibri" pitchFamily="34" charset="0"/>
              </a:rPr>
              <a:t>Typically,  these narratives end with a notion of </a:t>
            </a:r>
            <a:r>
              <a:rPr lang="en-GB" sz="2000" b="1" u="none" dirty="0" smtClean="0">
                <a:solidFill>
                  <a:srgbClr val="FF0000"/>
                </a:solidFill>
                <a:latin typeface="Calibri" pitchFamily="34" charset="0"/>
              </a:rPr>
              <a:t>redemption.</a:t>
            </a:r>
            <a:endParaRPr lang="de-DE" sz="2000" u="none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29046" name="Rectangle 22"/>
          <p:cNvSpPr>
            <a:spLocks noChangeArrowheads="1"/>
          </p:cNvSpPr>
          <p:nvPr/>
        </p:nvSpPr>
        <p:spPr bwMode="auto">
          <a:xfrm>
            <a:off x="4561114" y="4174386"/>
            <a:ext cx="434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000" b="1" u="none" dirty="0" smtClean="0">
                <a:latin typeface="Calibri" pitchFamily="34" charset="0"/>
              </a:rPr>
              <a:t>The protagonist is saved </a:t>
            </a:r>
            <a:r>
              <a:rPr lang="en-GB" sz="2000" b="1" u="none" dirty="0">
                <a:latin typeface="Calibri" pitchFamily="34" charset="0"/>
              </a:rPr>
              <a:t>from </a:t>
            </a:r>
            <a:r>
              <a:rPr lang="en-GB" sz="2000" b="1" u="none" dirty="0">
                <a:solidFill>
                  <a:srgbClr val="92D050"/>
                </a:solidFill>
                <a:latin typeface="Calibri" pitchFamily="34" charset="0"/>
              </a:rPr>
              <a:t>evil</a:t>
            </a:r>
            <a:endParaRPr lang="de-DE" sz="2000" u="none" dirty="0">
              <a:solidFill>
                <a:srgbClr val="92D050"/>
              </a:solidFill>
              <a:latin typeface="Calibri" pitchFamily="34" charset="0"/>
            </a:endParaRPr>
          </a:p>
        </p:txBody>
      </p:sp>
      <p:sp>
        <p:nvSpPr>
          <p:cNvPr id="129047" name="Rectangle 23"/>
          <p:cNvSpPr>
            <a:spLocks noChangeArrowheads="1"/>
          </p:cNvSpPr>
          <p:nvPr/>
        </p:nvSpPr>
        <p:spPr bwMode="auto">
          <a:xfrm>
            <a:off x="4837112" y="4541118"/>
            <a:ext cx="434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000" b="1" u="none" dirty="0" smtClean="0">
                <a:latin typeface="Calibri" pitchFamily="34" charset="0"/>
              </a:rPr>
              <a:t>and delivered </a:t>
            </a:r>
            <a:r>
              <a:rPr lang="en-GB" sz="2000" b="1" u="none" dirty="0">
                <a:latin typeface="Calibri" pitchFamily="34" charset="0"/>
              </a:rPr>
              <a:t>from </a:t>
            </a:r>
            <a:r>
              <a:rPr lang="en-GB" sz="2000" b="1" u="none" dirty="0" smtClean="0">
                <a:solidFill>
                  <a:srgbClr val="CC6600"/>
                </a:solidFill>
                <a:latin typeface="Calibri" pitchFamily="34" charset="0"/>
              </a:rPr>
              <a:t>sin.</a:t>
            </a:r>
            <a:endParaRPr lang="de-DE" sz="2000" u="none" dirty="0">
              <a:solidFill>
                <a:srgbClr val="CC6600"/>
              </a:solidFill>
              <a:latin typeface="Calibri" pitchFamily="34" charset="0"/>
            </a:endParaRPr>
          </a:p>
        </p:txBody>
      </p:sp>
      <p:pic>
        <p:nvPicPr>
          <p:cNvPr id="5223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928813"/>
            <a:ext cx="3881438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76783" y="476300"/>
            <a:ext cx="8115275" cy="669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de-DE" sz="3400" b="1" u="none" dirty="0" smtClean="0">
                <a:solidFill>
                  <a:srgbClr val="FF9900"/>
                </a:solidFill>
                <a:latin typeface="Calibri" pitchFamily="34" charset="0"/>
              </a:rPr>
              <a:t>The </a:t>
            </a:r>
            <a:r>
              <a:rPr lang="de-DE" sz="3400" b="1" u="none" dirty="0" err="1" smtClean="0">
                <a:solidFill>
                  <a:srgbClr val="FF9900"/>
                </a:solidFill>
                <a:latin typeface="Calibri" pitchFamily="34" charset="0"/>
              </a:rPr>
              <a:t>Captivity</a:t>
            </a:r>
            <a:r>
              <a:rPr lang="de-DE" sz="3400" b="1" u="none" dirty="0" smtClean="0">
                <a:solidFill>
                  <a:srgbClr val="FF9900"/>
                </a:solidFill>
                <a:latin typeface="Calibri" pitchFamily="34" charset="0"/>
              </a:rPr>
              <a:t> Narrative</a:t>
            </a:r>
            <a:endParaRPr lang="de-DE" sz="3400" b="1" u="none" dirty="0">
              <a:solidFill>
                <a:srgbClr val="FF99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985630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9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9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9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9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9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9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9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9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9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9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7" grpId="0" build="p" autoUpdateAnimBg="0"/>
      <p:bldP spid="129044" grpId="0"/>
      <p:bldP spid="129046" grpId="0"/>
      <p:bldP spid="12904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 rot="1033886">
            <a:off x="350756" y="2115692"/>
            <a:ext cx="8115275" cy="669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de-DE" sz="6600" b="1" u="none" dirty="0" err="1" smtClean="0">
                <a:solidFill>
                  <a:srgbClr val="FF9966"/>
                </a:solidFill>
                <a:latin typeface="Mufferaw" panose="03080602050302020201" pitchFamily="66" charset="0"/>
              </a:rPr>
              <a:t>Puritan</a:t>
            </a:r>
            <a:r>
              <a:rPr lang="de-DE" sz="6600" b="1" u="none" dirty="0" smtClean="0">
                <a:solidFill>
                  <a:srgbClr val="FF9966"/>
                </a:solidFill>
                <a:latin typeface="Mufferaw" panose="03080602050302020201" pitchFamily="66" charset="0"/>
              </a:rPr>
              <a:t> </a:t>
            </a:r>
            <a:r>
              <a:rPr lang="de-DE" sz="6600" b="1" u="none" dirty="0" err="1" smtClean="0">
                <a:solidFill>
                  <a:srgbClr val="FF9966"/>
                </a:solidFill>
                <a:latin typeface="Mufferaw" panose="03080602050302020201" pitchFamily="66" charset="0"/>
              </a:rPr>
              <a:t>Poetry</a:t>
            </a:r>
            <a:endParaRPr lang="de-DE" sz="6600" b="1" u="none" dirty="0">
              <a:solidFill>
                <a:srgbClr val="FF9966"/>
              </a:solidFill>
              <a:latin typeface="Mufferaw" panose="03080602050302020201" pitchFamily="66" charset="0"/>
            </a:endParaRPr>
          </a:p>
        </p:txBody>
      </p:sp>
      <p:pic>
        <p:nvPicPr>
          <p:cNvPr id="2050" name="Picture 2" descr="AnneBradstreet-15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928713"/>
            <a:ext cx="1419225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0"/>
          <p:cNvSpPr txBox="1">
            <a:spLocks noChangeArrowheads="1"/>
          </p:cNvSpPr>
          <p:nvPr/>
        </p:nvSpPr>
        <p:spPr>
          <a:xfrm>
            <a:off x="2627784" y="948706"/>
            <a:ext cx="4195192" cy="748823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de-DE" sz="2200" b="1" u="none" kern="0" dirty="0" smtClean="0">
                <a:solidFill>
                  <a:srgbClr val="FFC000"/>
                </a:solidFill>
                <a:latin typeface="Calibri" pitchFamily="34" charset="0"/>
                <a:ea typeface="+mj-ea"/>
                <a:cs typeface="+mj-cs"/>
              </a:rPr>
              <a:t>Anne Bradstreet</a:t>
            </a:r>
          </a:p>
          <a:p>
            <a:pPr algn="r">
              <a:defRPr/>
            </a:pPr>
            <a:r>
              <a:rPr lang="de-DE" sz="1900" b="1" u="none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libri" pitchFamily="34" charset="0"/>
                <a:ea typeface="+mj-ea"/>
                <a:cs typeface="+mj-cs"/>
              </a:rPr>
              <a:t>(1612-1672)</a:t>
            </a:r>
          </a:p>
        </p:txBody>
      </p:sp>
      <p:sp>
        <p:nvSpPr>
          <p:cNvPr id="7" name="Rectangle 10"/>
          <p:cNvSpPr txBox="1">
            <a:spLocks noChangeArrowheads="1"/>
          </p:cNvSpPr>
          <p:nvPr/>
        </p:nvSpPr>
        <p:spPr>
          <a:xfrm>
            <a:off x="3419872" y="3789040"/>
            <a:ext cx="4195192" cy="74882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de-DE" sz="1900" b="1" u="none" kern="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First </a:t>
            </a:r>
            <a:r>
              <a:rPr lang="de-DE" sz="1900" b="1" u="none" kern="0" dirty="0" err="1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poet</a:t>
            </a:r>
            <a:r>
              <a:rPr lang="de-DE" sz="1900" b="1" u="none" kern="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 and </a:t>
            </a:r>
            <a:r>
              <a:rPr lang="de-DE" sz="1900" b="1" u="none" kern="0" dirty="0" err="1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first</a:t>
            </a:r>
            <a:r>
              <a:rPr lang="de-DE" sz="1900" b="1" u="none" kern="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de-DE" sz="1900" b="1" u="none" kern="0" dirty="0" err="1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female</a:t>
            </a:r>
            <a:r>
              <a:rPr lang="de-DE" sz="1900" b="1" u="none" kern="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de-DE" sz="1900" b="1" u="none" kern="0" dirty="0" err="1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writer</a:t>
            </a:r>
            <a:r>
              <a:rPr lang="de-DE" sz="1900" b="1" u="none" kern="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 in the British </a:t>
            </a:r>
            <a:r>
              <a:rPr lang="de-DE" sz="1900" b="1" u="none" kern="0" dirty="0" err="1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colonies</a:t>
            </a:r>
            <a:r>
              <a:rPr lang="de-DE" sz="1900" b="1" u="none" kern="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 to be </a:t>
            </a:r>
            <a:r>
              <a:rPr lang="de-DE" sz="1900" b="1" u="none" kern="0" dirty="0" err="1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published</a:t>
            </a:r>
            <a:r>
              <a:rPr lang="de-DE" sz="1900" b="1" u="none" kern="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.</a:t>
            </a:r>
            <a:endParaRPr lang="de-DE" sz="1900" b="1" u="none" kern="0" dirty="0">
              <a:solidFill>
                <a:schemeClr val="bg1"/>
              </a:solidFill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2052" name="Picture 4" descr="http://media.web.britannica.com/eb-media/53/93253-004-39E1928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91630"/>
            <a:ext cx="1751400" cy="269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0"/>
          <p:cNvSpPr txBox="1">
            <a:spLocks noChangeArrowheads="1"/>
          </p:cNvSpPr>
          <p:nvPr/>
        </p:nvSpPr>
        <p:spPr>
          <a:xfrm>
            <a:off x="2146708" y="5157192"/>
            <a:ext cx="5305611" cy="74882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sz="1600" b="1" i="1" u="none" kern="0" dirty="0" smtClean="0">
                <a:solidFill>
                  <a:srgbClr val="FF9900"/>
                </a:solidFill>
                <a:latin typeface="Calibri" pitchFamily="34" charset="0"/>
                <a:ea typeface="+mj-ea"/>
                <a:cs typeface="+mj-cs"/>
              </a:rPr>
              <a:t>The </a:t>
            </a:r>
            <a:r>
              <a:rPr lang="de-DE" sz="1600" b="1" i="1" u="none" kern="0" dirty="0" err="1" smtClean="0">
                <a:solidFill>
                  <a:srgbClr val="FF9900"/>
                </a:solidFill>
                <a:latin typeface="Calibri" pitchFamily="34" charset="0"/>
                <a:ea typeface="+mj-ea"/>
                <a:cs typeface="+mj-cs"/>
              </a:rPr>
              <a:t>Tenth</a:t>
            </a:r>
            <a:r>
              <a:rPr lang="de-DE" sz="1600" b="1" i="1" u="none" kern="0" dirty="0" smtClean="0">
                <a:solidFill>
                  <a:srgbClr val="FF9900"/>
                </a:solidFill>
                <a:latin typeface="Calibri" pitchFamily="34" charset="0"/>
                <a:ea typeface="+mj-ea"/>
                <a:cs typeface="+mj-cs"/>
              </a:rPr>
              <a:t> Muse </a:t>
            </a:r>
            <a:r>
              <a:rPr lang="de-DE" sz="1600" b="1" i="1" u="none" kern="0" dirty="0" err="1" smtClean="0">
                <a:solidFill>
                  <a:srgbClr val="FF9900"/>
                </a:solidFill>
                <a:latin typeface="Calibri" pitchFamily="34" charset="0"/>
                <a:ea typeface="+mj-ea"/>
                <a:cs typeface="+mj-cs"/>
              </a:rPr>
              <a:t>Lately</a:t>
            </a:r>
            <a:r>
              <a:rPr lang="de-DE" sz="1600" b="1" i="1" u="none" kern="0" dirty="0" smtClean="0">
                <a:solidFill>
                  <a:srgbClr val="FF9900"/>
                </a:solidFill>
                <a:latin typeface="Calibri" pitchFamily="34" charset="0"/>
                <a:ea typeface="+mj-ea"/>
                <a:cs typeface="+mj-cs"/>
              </a:rPr>
              <a:t> Sprung </a:t>
            </a:r>
            <a:r>
              <a:rPr lang="de-DE" sz="1600" b="1" i="1" u="none" kern="0" dirty="0" err="1" smtClean="0">
                <a:solidFill>
                  <a:srgbClr val="FF9900"/>
                </a:solidFill>
                <a:latin typeface="Calibri" pitchFamily="34" charset="0"/>
                <a:ea typeface="+mj-ea"/>
                <a:cs typeface="+mj-cs"/>
              </a:rPr>
              <a:t>Up</a:t>
            </a:r>
            <a:r>
              <a:rPr lang="de-DE" sz="1600" b="1" i="1" u="none" kern="0" dirty="0" smtClean="0">
                <a:solidFill>
                  <a:srgbClr val="FF9900"/>
                </a:solidFill>
                <a:latin typeface="Calibri" pitchFamily="34" charset="0"/>
                <a:ea typeface="+mj-ea"/>
                <a:cs typeface="+mj-cs"/>
              </a:rPr>
              <a:t> in </a:t>
            </a:r>
            <a:r>
              <a:rPr lang="de-DE" sz="1600" b="1" i="1" u="none" kern="0" dirty="0" err="1" smtClean="0">
                <a:solidFill>
                  <a:srgbClr val="FF9900"/>
                </a:solidFill>
                <a:latin typeface="Calibri" pitchFamily="34" charset="0"/>
                <a:ea typeface="+mj-ea"/>
                <a:cs typeface="+mj-cs"/>
              </a:rPr>
              <a:t>America</a:t>
            </a:r>
            <a:r>
              <a:rPr lang="de-DE" sz="1600" b="1" u="none" kern="0" dirty="0" smtClean="0">
                <a:solidFill>
                  <a:srgbClr val="FF9900"/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de-DE" sz="1600" b="1" u="none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libri" pitchFamily="34" charset="0"/>
                <a:ea typeface="+mj-ea"/>
                <a:cs typeface="+mj-cs"/>
              </a:rPr>
              <a:t>(1850)</a:t>
            </a:r>
            <a:endParaRPr lang="de-DE" sz="1500" b="1" u="none" kern="0" dirty="0" smtClean="0">
              <a:solidFill>
                <a:srgbClr val="FFCCCC"/>
              </a:solidFill>
              <a:latin typeface="Calibri" pitchFamily="34" charset="0"/>
              <a:ea typeface="+mj-ea"/>
              <a:cs typeface="+mj-cs"/>
            </a:endParaRPr>
          </a:p>
          <a:p>
            <a:pPr>
              <a:defRPr/>
            </a:pPr>
            <a:r>
              <a:rPr lang="de-DE" sz="1500" b="1" u="none" kern="0" dirty="0" smtClean="0">
                <a:solidFill>
                  <a:srgbClr val="FFCCCC"/>
                </a:solidFill>
                <a:latin typeface="Calibri" pitchFamily="34" charset="0"/>
                <a:ea typeface="+mj-ea"/>
                <a:cs typeface="+mj-cs"/>
              </a:rPr>
              <a:t>Collection of </a:t>
            </a:r>
            <a:r>
              <a:rPr lang="de-DE" sz="1500" b="1" u="none" kern="0" dirty="0" err="1" smtClean="0">
                <a:solidFill>
                  <a:srgbClr val="FFCCCC"/>
                </a:solidFill>
                <a:latin typeface="Calibri" pitchFamily="34" charset="0"/>
                <a:ea typeface="+mj-ea"/>
                <a:cs typeface="+mj-cs"/>
              </a:rPr>
              <a:t>poems</a:t>
            </a:r>
            <a:r>
              <a:rPr lang="de-DE" sz="1500" b="1" u="none" kern="0" dirty="0" smtClean="0">
                <a:solidFill>
                  <a:srgbClr val="FFCCCC"/>
                </a:solidFill>
                <a:latin typeface="Calibri" pitchFamily="34" charset="0"/>
                <a:ea typeface="+mj-ea"/>
                <a:cs typeface="+mj-cs"/>
              </a:rPr>
              <a:t>, </a:t>
            </a:r>
            <a:r>
              <a:rPr lang="de-DE" sz="1500" b="1" u="none" kern="0" dirty="0" err="1" smtClean="0">
                <a:solidFill>
                  <a:srgbClr val="FFCCCC"/>
                </a:solidFill>
                <a:latin typeface="Calibri" pitchFamily="34" charset="0"/>
                <a:ea typeface="+mj-ea"/>
                <a:cs typeface="+mj-cs"/>
              </a:rPr>
              <a:t>mostly</a:t>
            </a:r>
            <a:r>
              <a:rPr lang="de-DE" sz="1500" b="1" u="none" kern="0" dirty="0" smtClean="0">
                <a:solidFill>
                  <a:srgbClr val="FFCCCC"/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de-DE" sz="1500" b="1" u="none" kern="0" dirty="0" err="1" smtClean="0">
                <a:solidFill>
                  <a:srgbClr val="FFCCCC"/>
                </a:solidFill>
                <a:latin typeface="Calibri" pitchFamily="34" charset="0"/>
                <a:ea typeface="+mj-ea"/>
                <a:cs typeface="+mj-cs"/>
              </a:rPr>
              <a:t>dealing</a:t>
            </a:r>
            <a:r>
              <a:rPr lang="de-DE" sz="1500" b="1" u="none" kern="0" dirty="0" smtClean="0">
                <a:solidFill>
                  <a:srgbClr val="FFCCCC"/>
                </a:solidFill>
                <a:latin typeface="Calibri" pitchFamily="34" charset="0"/>
                <a:ea typeface="+mj-ea"/>
                <a:cs typeface="+mj-cs"/>
              </a:rPr>
              <a:t> with </a:t>
            </a:r>
            <a:r>
              <a:rPr lang="de-DE" sz="1500" b="1" u="none" kern="0" dirty="0" err="1" smtClean="0">
                <a:solidFill>
                  <a:srgbClr val="FFCCCC"/>
                </a:solidFill>
                <a:latin typeface="Calibri" pitchFamily="34" charset="0"/>
                <a:ea typeface="+mj-ea"/>
                <a:cs typeface="+mj-cs"/>
              </a:rPr>
              <a:t>Puritan</a:t>
            </a:r>
            <a:r>
              <a:rPr lang="de-DE" sz="1500" b="1" u="none" kern="0" dirty="0" smtClean="0">
                <a:solidFill>
                  <a:srgbClr val="FFCCCC"/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de-DE" sz="1500" b="1" u="none" kern="0" dirty="0" err="1" smtClean="0">
                <a:solidFill>
                  <a:srgbClr val="FFCCCC"/>
                </a:solidFill>
                <a:latin typeface="Calibri" pitchFamily="34" charset="0"/>
                <a:ea typeface="+mj-ea"/>
                <a:cs typeface="+mj-cs"/>
              </a:rPr>
              <a:t>family</a:t>
            </a:r>
            <a:r>
              <a:rPr lang="de-DE" sz="1500" b="1" u="none" kern="0" dirty="0" smtClean="0">
                <a:solidFill>
                  <a:srgbClr val="FFCCCC"/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de-DE" sz="1500" b="1" u="none" kern="0" dirty="0" err="1" smtClean="0">
                <a:solidFill>
                  <a:srgbClr val="FFCCCC"/>
                </a:solidFill>
                <a:latin typeface="Calibri" pitchFamily="34" charset="0"/>
                <a:ea typeface="+mj-ea"/>
                <a:cs typeface="+mj-cs"/>
              </a:rPr>
              <a:t>life</a:t>
            </a:r>
            <a:r>
              <a:rPr lang="de-DE" sz="1500" b="1" u="none" kern="0" dirty="0" smtClean="0">
                <a:solidFill>
                  <a:srgbClr val="FFCCCC"/>
                </a:solidFill>
                <a:latin typeface="Calibri" pitchFamily="34" charset="0"/>
                <a:ea typeface="+mj-ea"/>
                <a:cs typeface="+mj-cs"/>
              </a:rPr>
              <a:t>.</a:t>
            </a:r>
            <a:endParaRPr lang="de-DE" sz="1500" b="1" u="none" kern="0" dirty="0">
              <a:solidFill>
                <a:srgbClr val="FFCCCC"/>
              </a:solidFill>
              <a:latin typeface="Calibr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81178170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428625" y="785813"/>
            <a:ext cx="8280400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de-DE" sz="3600" b="1" u="none" dirty="0" smtClean="0">
                <a:solidFill>
                  <a:srgbClr val="FF9900"/>
                </a:solidFill>
                <a:latin typeface="Arial" pitchFamily="34" charset="0"/>
              </a:rPr>
              <a:t>$ 16,000</a:t>
            </a:r>
            <a:endParaRPr lang="de-DE" sz="3200" b="1" u="none" dirty="0">
              <a:solidFill>
                <a:srgbClr val="FF9900"/>
              </a:solidFill>
              <a:latin typeface="Arial" pitchFamily="34" charset="0"/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428625" y="1847850"/>
            <a:ext cx="8208963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de-DE" sz="2800" b="1" u="none">
                <a:solidFill>
                  <a:schemeClr val="bg1"/>
                </a:solidFill>
                <a:latin typeface="Arial" pitchFamily="34" charset="0"/>
              </a:rPr>
              <a:t>	Which community was founded by the English cleric Roger Williams in 1636?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928688" y="3286125"/>
            <a:ext cx="26638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de-DE" b="1" u="none">
                <a:solidFill>
                  <a:schemeClr val="bg1"/>
                </a:solidFill>
                <a:latin typeface="Arial" pitchFamily="34" charset="0"/>
              </a:rPr>
              <a:t>A: Fate</a:t>
            </a:r>
            <a:endParaRPr lang="de-DE" sz="1800" b="1" u="none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786313" y="3286125"/>
            <a:ext cx="3641725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de-DE" b="1" u="none">
                <a:solidFill>
                  <a:schemeClr val="bg1"/>
                </a:solidFill>
                <a:latin typeface="Arial" pitchFamily="34" charset="0"/>
              </a:rPr>
              <a:t>B: Destiny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28688" y="5072063"/>
            <a:ext cx="266382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de-DE" b="1" u="none">
                <a:solidFill>
                  <a:schemeClr val="bg1"/>
                </a:solidFill>
                <a:latin typeface="Arial" pitchFamily="34" charset="0"/>
              </a:rPr>
              <a:t>C: Providence</a:t>
            </a:r>
            <a:endParaRPr lang="de-DE" sz="1800" b="1" u="none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786313" y="5072063"/>
            <a:ext cx="3856037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de-DE" b="1" u="none">
                <a:solidFill>
                  <a:schemeClr val="bg1"/>
                </a:solidFill>
                <a:latin typeface="Arial" pitchFamily="34" charset="0"/>
              </a:rPr>
              <a:t>D: God‘s Will</a:t>
            </a:r>
            <a:endParaRPr lang="de-DE" sz="1800" b="1" u="none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23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5" grpId="1"/>
      <p:bldP spid="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571875"/>
            <a:ext cx="3786188" cy="297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643063"/>
            <a:ext cx="35718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1"/>
          <p:cNvSpPr txBox="1">
            <a:spLocks/>
          </p:cNvSpPr>
          <p:nvPr/>
        </p:nvSpPr>
        <p:spPr bwMode="auto">
          <a:xfrm>
            <a:off x="457200" y="357188"/>
            <a:ext cx="8229600" cy="1000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de-DE" sz="4400" b="1" u="none" kern="0" dirty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Providence, Rhode Island (1636)</a:t>
            </a:r>
          </a:p>
        </p:txBody>
      </p:sp>
      <p:pic>
        <p:nvPicPr>
          <p:cNvPr id="7373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1643063"/>
            <a:ext cx="2971800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729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1500188"/>
            <a:ext cx="3814762" cy="485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el 1"/>
          <p:cNvSpPr txBox="1">
            <a:spLocks/>
          </p:cNvSpPr>
          <p:nvPr/>
        </p:nvSpPr>
        <p:spPr bwMode="auto">
          <a:xfrm>
            <a:off x="500063" y="357188"/>
            <a:ext cx="8229600" cy="1000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de-DE" sz="4400" b="1" u="none" kern="0" dirty="0">
                <a:solidFill>
                  <a:srgbClr val="FFC000"/>
                </a:solidFill>
                <a:latin typeface="Calibri" pitchFamily="34" charset="0"/>
                <a:ea typeface="+mj-ea"/>
                <a:cs typeface="+mj-cs"/>
              </a:rPr>
              <a:t>Roger Williams </a:t>
            </a:r>
            <a:r>
              <a:rPr lang="de-DE" sz="3700" b="1" u="none" kern="0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 pitchFamily="34" charset="0"/>
                <a:ea typeface="+mj-ea"/>
                <a:cs typeface="+mj-cs"/>
              </a:rPr>
              <a:t>(1603-1683)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 rot="21034891">
            <a:off x="224132" y="1356751"/>
            <a:ext cx="378618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de-DE" sz="2000" b="1" u="none" dirty="0" err="1">
                <a:solidFill>
                  <a:srgbClr val="CCFF33"/>
                </a:solidFill>
                <a:latin typeface="Mufferaw" panose="03080602050302020201" pitchFamily="66" charset="0"/>
              </a:rPr>
              <a:t>Father</a:t>
            </a:r>
            <a:r>
              <a:rPr lang="de-DE" sz="2000" b="1" u="none" dirty="0">
                <a:solidFill>
                  <a:srgbClr val="CCFF33"/>
                </a:solidFill>
                <a:latin typeface="Mufferaw" panose="03080602050302020201" pitchFamily="66" charset="0"/>
              </a:rPr>
              <a:t> of  American </a:t>
            </a:r>
            <a:r>
              <a:rPr lang="de-DE" sz="2000" b="1" u="none" dirty="0" err="1">
                <a:solidFill>
                  <a:srgbClr val="CCFF33"/>
                </a:solidFill>
                <a:latin typeface="Mufferaw" panose="03080602050302020201" pitchFamily="66" charset="0"/>
              </a:rPr>
              <a:t>Baptism</a:t>
            </a:r>
            <a:endParaRPr lang="de-DE" sz="2000" b="1" u="none" dirty="0">
              <a:solidFill>
                <a:srgbClr val="CCFF33"/>
              </a:solidFill>
              <a:latin typeface="Mufferaw" panose="03080602050302020201" pitchFamily="66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85813" y="4656559"/>
            <a:ext cx="378618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de-DE" sz="2000" b="1" u="none" dirty="0">
                <a:solidFill>
                  <a:srgbClr val="33CCFF"/>
                </a:solidFill>
                <a:latin typeface="Calibri" pitchFamily="34" charset="0"/>
              </a:rPr>
              <a:t>Fighter for </a:t>
            </a:r>
            <a:r>
              <a:rPr lang="de-DE" sz="2000" b="1" u="none" dirty="0" err="1">
                <a:solidFill>
                  <a:srgbClr val="33CCFF"/>
                </a:solidFill>
                <a:latin typeface="Calibri" pitchFamily="34" charset="0"/>
              </a:rPr>
              <a:t>religious</a:t>
            </a:r>
            <a:r>
              <a:rPr lang="de-DE" sz="2000" b="1" u="none" dirty="0">
                <a:solidFill>
                  <a:srgbClr val="33CCFF"/>
                </a:solidFill>
                <a:latin typeface="Calibri" pitchFamily="34" charset="0"/>
              </a:rPr>
              <a:t> </a:t>
            </a:r>
            <a:r>
              <a:rPr lang="de-DE" sz="2000" b="1" u="none" dirty="0" err="1" smtClean="0">
                <a:solidFill>
                  <a:srgbClr val="33CCFF"/>
                </a:solidFill>
                <a:latin typeface="Calibri" pitchFamily="34" charset="0"/>
              </a:rPr>
              <a:t>freedom</a:t>
            </a:r>
            <a:endParaRPr lang="de-DE" sz="2000" b="1" u="none" dirty="0" smtClean="0">
              <a:solidFill>
                <a:srgbClr val="33CCFF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de-DE" sz="1700" b="1" u="none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alibri" pitchFamily="34" charset="0"/>
              </a:rPr>
              <a:t>(</a:t>
            </a:r>
            <a:r>
              <a:rPr lang="de-DE" sz="1700" b="1" u="none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Calibri" pitchFamily="34" charset="0"/>
              </a:rPr>
              <a:t>separation</a:t>
            </a:r>
            <a:r>
              <a:rPr lang="de-DE" sz="1700" b="1" u="none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alibri" pitchFamily="34" charset="0"/>
              </a:rPr>
              <a:t> of State and Church)</a:t>
            </a:r>
            <a:endParaRPr lang="de-DE" sz="1700" b="1" u="none" dirty="0">
              <a:solidFill>
                <a:schemeClr val="bg2">
                  <a:lumMod val="40000"/>
                  <a:lumOff val="60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08708" y="5502275"/>
            <a:ext cx="378618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de-DE" sz="2000" b="1" u="none" dirty="0" err="1" smtClean="0">
                <a:solidFill>
                  <a:schemeClr val="bg1"/>
                </a:solidFill>
                <a:latin typeface="Calibri" pitchFamily="34" charset="0"/>
              </a:rPr>
              <a:t>Banned</a:t>
            </a:r>
            <a:r>
              <a:rPr lang="de-DE" sz="2000" b="1" u="none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de-DE" sz="2000" b="1" u="none" dirty="0" err="1" smtClean="0">
                <a:solidFill>
                  <a:schemeClr val="bg1"/>
                </a:solidFill>
                <a:latin typeface="Calibri" pitchFamily="34" charset="0"/>
              </a:rPr>
              <a:t>from</a:t>
            </a:r>
            <a:r>
              <a:rPr lang="de-DE" sz="2000" b="1" u="none" dirty="0" smtClean="0">
                <a:solidFill>
                  <a:schemeClr val="bg1"/>
                </a:solidFill>
                <a:latin typeface="Calibri" pitchFamily="34" charset="0"/>
              </a:rPr>
              <a:t> Massachusetts, </a:t>
            </a:r>
            <a:r>
              <a:rPr lang="de-DE" sz="2000" b="1" u="none" dirty="0" err="1" smtClean="0">
                <a:solidFill>
                  <a:schemeClr val="bg1"/>
                </a:solidFill>
                <a:latin typeface="Calibri" pitchFamily="34" charset="0"/>
              </a:rPr>
              <a:t>then</a:t>
            </a:r>
            <a:r>
              <a:rPr lang="de-DE" sz="2000" b="1" u="none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de-DE" sz="2000" b="1" u="none" dirty="0" err="1" smtClean="0">
                <a:solidFill>
                  <a:schemeClr val="bg1"/>
                </a:solidFill>
                <a:latin typeface="Calibri" pitchFamily="34" charset="0"/>
              </a:rPr>
              <a:t>fled</a:t>
            </a:r>
            <a:r>
              <a:rPr lang="de-DE" sz="2000" b="1" u="none" dirty="0" smtClean="0">
                <a:solidFill>
                  <a:schemeClr val="bg1"/>
                </a:solidFill>
                <a:latin typeface="Calibri" pitchFamily="34" charset="0"/>
              </a:rPr>
              <a:t> to Rhode Island</a:t>
            </a:r>
            <a:endParaRPr lang="de-DE" sz="2000" b="1" u="none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026" name="Picture 2" descr="http://sphotos-d.ak.fbcdn.net/hphotos-ak-prn1/522570_635024719844542_117049147_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208" y="2276872"/>
            <a:ext cx="2999185" cy="205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92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ChangeArrowheads="1"/>
          </p:cNvSpPr>
          <p:nvPr/>
        </p:nvSpPr>
        <p:spPr bwMode="auto">
          <a:xfrm>
            <a:off x="506413" y="706438"/>
            <a:ext cx="8280400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de-DE" sz="3600" b="1" u="none" dirty="0">
                <a:solidFill>
                  <a:srgbClr val="FF9900"/>
                </a:solidFill>
                <a:latin typeface="Arial" pitchFamily="34" charset="0"/>
              </a:rPr>
              <a:t>$ </a:t>
            </a:r>
            <a:r>
              <a:rPr lang="de-DE" sz="3600" b="1" u="none" dirty="0" smtClean="0">
                <a:solidFill>
                  <a:srgbClr val="FF9900"/>
                </a:solidFill>
                <a:latin typeface="Arial" pitchFamily="34" charset="0"/>
              </a:rPr>
              <a:t>32,000</a:t>
            </a:r>
            <a:endParaRPr lang="de-DE" sz="3200" b="1" u="none" dirty="0">
              <a:solidFill>
                <a:srgbClr val="FF9900"/>
              </a:solidFill>
              <a:latin typeface="Arial" pitchFamily="34" charset="0"/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95536" y="1993900"/>
            <a:ext cx="792956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800" b="1" u="none" dirty="0" smtClean="0">
                <a:solidFill>
                  <a:schemeClr val="bg1"/>
                </a:solidFill>
                <a:latin typeface="Arial" pitchFamily="34" charset="0"/>
              </a:rPr>
              <a:t>	Which Puritan minister first used the image of the colonies as </a:t>
            </a:r>
            <a:r>
              <a:rPr lang="en-US" sz="2800" b="1" u="none" dirty="0" smtClean="0">
                <a:solidFill>
                  <a:srgbClr val="99FF66"/>
                </a:solidFill>
                <a:latin typeface="Arial" pitchFamily="34" charset="0"/>
              </a:rPr>
              <a:t>“God‘s plantation”</a:t>
            </a:r>
            <a:r>
              <a:rPr lang="en-US" sz="2800" b="1" u="none" dirty="0" smtClean="0">
                <a:solidFill>
                  <a:schemeClr val="bg1"/>
                </a:solidFill>
                <a:latin typeface="Arial" pitchFamily="34" charset="0"/>
              </a:rPr>
              <a:t>?</a:t>
            </a:r>
            <a:endParaRPr lang="en-US" sz="2800" b="1" u="none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900113" y="3925888"/>
            <a:ext cx="266382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de-DE" b="1" u="none">
                <a:solidFill>
                  <a:schemeClr val="bg1"/>
                </a:solidFill>
                <a:latin typeface="Arial" pitchFamily="34" charset="0"/>
              </a:rPr>
              <a:t>A: Jack Wool</a:t>
            </a:r>
            <a:endParaRPr lang="de-DE" sz="1800" b="1" u="none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787900" y="3933825"/>
            <a:ext cx="3355975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de-DE" b="1" u="none">
                <a:solidFill>
                  <a:schemeClr val="bg1"/>
                </a:solidFill>
                <a:latin typeface="Arial" pitchFamily="34" charset="0"/>
              </a:rPr>
              <a:t>B: John Cotton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85813" y="5445125"/>
            <a:ext cx="307181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de-DE" b="1" u="none" dirty="0">
                <a:solidFill>
                  <a:schemeClr val="bg1"/>
                </a:solidFill>
                <a:latin typeface="Arial" pitchFamily="34" charset="0"/>
              </a:rPr>
              <a:t>C: Jerome </a:t>
            </a:r>
            <a:r>
              <a:rPr lang="de-DE" b="1" u="none" dirty="0" err="1" smtClean="0">
                <a:solidFill>
                  <a:schemeClr val="bg1"/>
                </a:solidFill>
                <a:latin typeface="Arial" pitchFamily="34" charset="0"/>
              </a:rPr>
              <a:t>Fur</a:t>
            </a:r>
            <a:endParaRPr lang="de-DE" sz="1800" b="1" u="none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787900" y="5445125"/>
            <a:ext cx="36004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de-DE" b="1" u="none" dirty="0">
                <a:solidFill>
                  <a:schemeClr val="bg1"/>
                </a:solidFill>
                <a:latin typeface="Arial" pitchFamily="34" charset="0"/>
              </a:rPr>
              <a:t>D: Jerry </a:t>
            </a:r>
            <a:r>
              <a:rPr lang="de-DE" b="1" u="none" dirty="0" err="1" smtClean="0">
                <a:solidFill>
                  <a:schemeClr val="bg1"/>
                </a:solidFill>
                <a:latin typeface="Arial" pitchFamily="34" charset="0"/>
              </a:rPr>
              <a:t>Yarn</a:t>
            </a:r>
            <a:endParaRPr lang="de-DE" sz="1800" b="1" u="none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32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4" grpId="1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-396552" y="433718"/>
            <a:ext cx="6156176" cy="105132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de-AT" sz="4800" b="1" u="none" kern="0" dirty="0" err="1" smtClean="0">
                <a:solidFill>
                  <a:srgbClr val="FFC000"/>
                </a:solidFill>
                <a:latin typeface="Juice ITC" panose="04040403040A02020202" pitchFamily="82" charset="0"/>
              </a:rPr>
              <a:t>Terrestrial</a:t>
            </a:r>
            <a:r>
              <a:rPr lang="de-AT" sz="4800" b="1" u="none" kern="0" dirty="0" smtClean="0">
                <a:solidFill>
                  <a:srgbClr val="FFC000"/>
                </a:solidFill>
                <a:latin typeface="Juice ITC" panose="04040403040A02020202" pitchFamily="82" charset="0"/>
              </a:rPr>
              <a:t> Paradise</a:t>
            </a:r>
            <a:endParaRPr lang="en-GB" sz="4800" b="1" u="none" kern="0" dirty="0">
              <a:solidFill>
                <a:srgbClr val="FFC000"/>
              </a:solidFill>
              <a:latin typeface="Juice ITC" panose="04040403040A02020202" pitchFamily="82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358307" y="3293959"/>
            <a:ext cx="5246141" cy="216024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150000"/>
              </a:lnSpc>
              <a:buFont typeface="Wingdings" pitchFamily="2" charset="2"/>
              <a:buNone/>
            </a:pPr>
            <a:endParaRPr lang="en-GB" sz="1000" b="1" u="none" kern="0" dirty="0" smtClean="0">
              <a:latin typeface="Calibri" pitchFamily="34" charset="0"/>
            </a:endParaRPr>
          </a:p>
          <a:p>
            <a:pPr algn="just">
              <a:buFont typeface="Wingdings" pitchFamily="2" charset="2"/>
              <a:buNone/>
            </a:pPr>
            <a:r>
              <a:rPr lang="en-GB" sz="2000" b="1" u="none" kern="0" dirty="0" smtClean="0">
                <a:latin typeface="Calibri" pitchFamily="34" charset="0"/>
              </a:rPr>
              <a:t>	“I believe that the </a:t>
            </a:r>
            <a:r>
              <a:rPr lang="en-GB" sz="2000" b="1" u="none" kern="0" dirty="0" smtClean="0">
                <a:solidFill>
                  <a:srgbClr val="33CCFF"/>
                </a:solidFill>
                <a:latin typeface="Calibri" pitchFamily="34" charset="0"/>
              </a:rPr>
              <a:t>earthly Paradise </a:t>
            </a:r>
            <a:r>
              <a:rPr lang="en-GB" sz="2000" b="1" u="none" kern="0" dirty="0" smtClean="0">
                <a:latin typeface="Calibri" pitchFamily="34" charset="0"/>
              </a:rPr>
              <a:t>lies here, which no one can enter except by </a:t>
            </a:r>
            <a:r>
              <a:rPr lang="en-GB" sz="2000" b="1" u="none" kern="0" dirty="0" smtClean="0">
                <a:solidFill>
                  <a:srgbClr val="CCFF33"/>
                </a:solidFill>
                <a:latin typeface="Calibri" pitchFamily="34" charset="0"/>
              </a:rPr>
              <a:t>God’s leave</a:t>
            </a:r>
            <a:r>
              <a:rPr lang="en-GB" sz="2000" b="1" u="none" kern="0" dirty="0" smtClean="0">
                <a:latin typeface="Calibri" pitchFamily="34" charset="0"/>
              </a:rPr>
              <a:t>.” </a:t>
            </a:r>
            <a:r>
              <a:rPr lang="en-GB" sz="2100" b="1" u="none" kern="0" dirty="0" smtClean="0">
                <a:latin typeface="Calibri" pitchFamily="34" charset="0"/>
              </a:rPr>
              <a:t>				      	</a:t>
            </a:r>
            <a:r>
              <a:rPr lang="en-GB" sz="1400" b="1" u="none" kern="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alibri" pitchFamily="34" charset="0"/>
              </a:rPr>
              <a:t>Christopher Columbus, “Third Voyage” (1498-1500) </a:t>
            </a:r>
            <a:endParaRPr lang="en-GB" sz="1400" b="1" u="none" kern="0" dirty="0">
              <a:solidFill>
                <a:schemeClr val="bg2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  <p:pic>
        <p:nvPicPr>
          <p:cNvPr id="3074" name="Picture 2" descr="http://www.flmnh.ufl.edu/caribarch/images/365x236xchrisc.jpg.pagespeed.ic.hY9OXD7QMj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33718"/>
            <a:ext cx="3476625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johnmariani.com/archive/2010/101010/Christopher_Columbus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56" y="3068960"/>
            <a:ext cx="3425627" cy="261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60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 txBox="1">
            <a:spLocks noChangeArrowheads="1"/>
          </p:cNvSpPr>
          <p:nvPr/>
        </p:nvSpPr>
        <p:spPr>
          <a:xfrm>
            <a:off x="400050" y="285750"/>
            <a:ext cx="77724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de-DE" sz="3600" b="1" u="none" kern="0" dirty="0">
                <a:solidFill>
                  <a:srgbClr val="FF9900"/>
                </a:solidFill>
                <a:latin typeface="+mn-lt"/>
                <a:ea typeface="+mj-ea"/>
                <a:cs typeface="+mj-cs"/>
              </a:rPr>
              <a:t>John Cotton </a:t>
            </a:r>
            <a:r>
              <a:rPr lang="de-DE" sz="3200" b="1" u="none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j-ea"/>
                <a:cs typeface="+mj-cs"/>
              </a:rPr>
              <a:t>(1595-1652)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428750"/>
            <a:ext cx="3149600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995936" y="2500313"/>
            <a:ext cx="4388494" cy="89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de-DE" b="1" u="none" dirty="0" err="1" smtClean="0">
                <a:solidFill>
                  <a:srgbClr val="FFCCCC"/>
                </a:solidFill>
                <a:latin typeface="Calibri" pitchFamily="34" charset="0"/>
              </a:rPr>
              <a:t>Puritan</a:t>
            </a:r>
            <a:r>
              <a:rPr lang="de-DE" b="1" u="none" dirty="0" smtClean="0">
                <a:solidFill>
                  <a:srgbClr val="FFCCCC"/>
                </a:solidFill>
                <a:latin typeface="Calibri" pitchFamily="34" charset="0"/>
              </a:rPr>
              <a:t> </a:t>
            </a:r>
            <a:r>
              <a:rPr lang="de-DE" b="1" u="none" dirty="0" err="1" smtClean="0">
                <a:solidFill>
                  <a:srgbClr val="FFCCCC"/>
                </a:solidFill>
                <a:latin typeface="Calibri" pitchFamily="34" charset="0"/>
              </a:rPr>
              <a:t>minister</a:t>
            </a:r>
            <a:r>
              <a:rPr lang="de-DE" b="1" u="none" dirty="0" smtClean="0">
                <a:solidFill>
                  <a:srgbClr val="FFCCCC"/>
                </a:solidFill>
                <a:latin typeface="Calibri" pitchFamily="34" charset="0"/>
              </a:rPr>
              <a:t> </a:t>
            </a:r>
            <a:r>
              <a:rPr lang="de-DE" b="1" u="none" dirty="0" smtClean="0">
                <a:solidFill>
                  <a:schemeClr val="bg1"/>
                </a:solidFill>
                <a:latin typeface="Calibri" pitchFamily="34" charset="0"/>
              </a:rPr>
              <a:t>and </a:t>
            </a:r>
            <a:r>
              <a:rPr lang="de-DE" b="1" u="none" dirty="0" err="1" smtClean="0">
                <a:solidFill>
                  <a:schemeClr val="bg1"/>
                </a:solidFill>
                <a:latin typeface="Calibri" pitchFamily="34" charset="0"/>
              </a:rPr>
              <a:t>one</a:t>
            </a:r>
            <a:r>
              <a:rPr lang="de-DE" b="1" u="none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de-DE" b="1" u="none" dirty="0">
                <a:solidFill>
                  <a:schemeClr val="bg1"/>
                </a:solidFill>
                <a:latin typeface="Calibri" pitchFamily="34" charset="0"/>
              </a:rPr>
              <a:t>of the </a:t>
            </a:r>
            <a:r>
              <a:rPr lang="de-DE" b="1" u="none" dirty="0" err="1">
                <a:solidFill>
                  <a:schemeClr val="bg1"/>
                </a:solidFill>
                <a:latin typeface="Calibri" pitchFamily="34" charset="0"/>
              </a:rPr>
              <a:t>most</a:t>
            </a:r>
            <a:r>
              <a:rPr lang="de-DE" b="1" u="none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de-DE" b="1" u="none" dirty="0" err="1">
                <a:solidFill>
                  <a:schemeClr val="bg1"/>
                </a:solidFill>
                <a:latin typeface="Calibri" pitchFamily="34" charset="0"/>
              </a:rPr>
              <a:t>influential</a:t>
            </a:r>
            <a:r>
              <a:rPr lang="de-DE" b="1" u="none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de-DE" b="1" u="none" dirty="0" err="1">
                <a:solidFill>
                  <a:schemeClr val="bg1"/>
                </a:solidFill>
                <a:latin typeface="Calibri" pitchFamily="34" charset="0"/>
              </a:rPr>
              <a:t>representatives</a:t>
            </a:r>
            <a:r>
              <a:rPr lang="de-DE" b="1" u="none" dirty="0">
                <a:solidFill>
                  <a:schemeClr val="bg1"/>
                </a:solidFill>
                <a:latin typeface="Calibri" pitchFamily="34" charset="0"/>
              </a:rPr>
              <a:t> of </a:t>
            </a:r>
            <a:r>
              <a:rPr lang="de-DE" b="1" u="none" dirty="0" smtClean="0">
                <a:solidFill>
                  <a:schemeClr val="bg1"/>
                </a:solidFill>
                <a:latin typeface="Calibri" pitchFamily="34" charset="0"/>
              </a:rPr>
              <a:t>the Massachusetts Bay </a:t>
            </a:r>
            <a:r>
              <a:rPr lang="de-DE" b="1" u="none" dirty="0" err="1" smtClean="0">
                <a:solidFill>
                  <a:schemeClr val="bg1"/>
                </a:solidFill>
                <a:latin typeface="Calibri" pitchFamily="34" charset="0"/>
              </a:rPr>
              <a:t>Colony</a:t>
            </a:r>
            <a:endParaRPr lang="de-DE" b="1" u="none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62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71686" y="1988840"/>
            <a:ext cx="8280401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5500" b="1" u="none" dirty="0" smtClean="0">
                <a:solidFill>
                  <a:srgbClr val="FFFF00"/>
                </a:solidFill>
                <a:latin typeface="Calibri" pitchFamily="34" charset="0"/>
              </a:rPr>
              <a:t>He also wrote </a:t>
            </a:r>
            <a:r>
              <a:rPr lang="en-US" sz="5500" b="1" u="none" dirty="0" smtClean="0">
                <a:solidFill>
                  <a:srgbClr val="0066FF"/>
                </a:solidFill>
                <a:latin typeface="Calibri" pitchFamily="34" charset="0"/>
              </a:rPr>
              <a:t>first sermon </a:t>
            </a:r>
            <a:r>
              <a:rPr lang="en-US" sz="5500" b="1" u="none" dirty="0" smtClean="0">
                <a:solidFill>
                  <a:srgbClr val="FFFF00"/>
                </a:solidFill>
                <a:latin typeface="Calibri" pitchFamily="34" charset="0"/>
              </a:rPr>
              <a:t>that came into print…</a:t>
            </a:r>
            <a:endParaRPr lang="en-US" sz="5500" b="1" u="none" dirty="0">
              <a:solidFill>
                <a:srgbClr val="FFFF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735657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755576" y="249153"/>
            <a:ext cx="7786687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i="1" u="none" dirty="0" smtClean="0">
                <a:solidFill>
                  <a:srgbClr val="FFFF99"/>
                </a:solidFill>
                <a:latin typeface="Lincoln" panose="020B7200000000000000" pitchFamily="34" charset="0"/>
              </a:rPr>
              <a:t>God’s Promise </a:t>
            </a:r>
            <a:r>
              <a:rPr lang="en-US" sz="3600" b="1" i="1" u="none" dirty="0">
                <a:solidFill>
                  <a:srgbClr val="FFFF99"/>
                </a:solidFill>
                <a:latin typeface="Lincoln" panose="020B7200000000000000" pitchFamily="34" charset="0"/>
              </a:rPr>
              <a:t>to His Plantation</a:t>
            </a:r>
            <a:r>
              <a:rPr lang="en-US" sz="3600" b="1" u="none" dirty="0">
                <a:solidFill>
                  <a:srgbClr val="FFFF99"/>
                </a:solidFill>
                <a:latin typeface="Lincoln" panose="020B7200000000000000" pitchFamily="34" charset="0"/>
              </a:rPr>
              <a:t> </a:t>
            </a:r>
            <a:r>
              <a:rPr lang="en-US" sz="2800" b="1" u="none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itchFamily="34" charset="0"/>
              </a:rPr>
              <a:t>(1630</a:t>
            </a:r>
            <a:r>
              <a:rPr lang="en-US" sz="2800" b="1" u="none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libri" pitchFamily="34" charset="0"/>
              </a:rPr>
              <a:t>)</a:t>
            </a:r>
          </a:p>
          <a:p>
            <a:pPr algn="ctr">
              <a:defRPr/>
            </a:pPr>
            <a:r>
              <a:rPr lang="en-US" sz="2800" b="1" u="none" dirty="0">
                <a:solidFill>
                  <a:srgbClr val="FFFF00"/>
                </a:solidFill>
                <a:latin typeface="Lincoln" panose="020B7200000000000000" pitchFamily="34" charset="0"/>
              </a:rPr>
              <a:t>b</a:t>
            </a:r>
            <a:r>
              <a:rPr lang="en-US" sz="2800" b="1" u="none" dirty="0" smtClean="0">
                <a:solidFill>
                  <a:srgbClr val="FFFF00"/>
                </a:solidFill>
                <a:latin typeface="Lincoln" panose="020B7200000000000000" pitchFamily="34" charset="0"/>
              </a:rPr>
              <a:t>y John Cotton </a:t>
            </a:r>
            <a:endParaRPr lang="en-US" sz="2800" b="1" i="1" u="none" dirty="0">
              <a:solidFill>
                <a:srgbClr val="FFFF00"/>
              </a:solidFill>
              <a:latin typeface="Lincoln" panose="020B7200000000000000" pitchFamily="34" charset="0"/>
            </a:endParaRPr>
          </a:p>
          <a:p>
            <a:pPr algn="ctr">
              <a:defRPr/>
            </a:pPr>
            <a:endParaRPr lang="de-DE" sz="2800" b="1" u="none" dirty="0">
              <a:solidFill>
                <a:schemeClr val="bg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37543"/>
            <a:ext cx="1372999" cy="1712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83568" y="3789040"/>
            <a:ext cx="6336704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200" b="1" u="none" baseline="0" dirty="0" smtClean="0">
                <a:solidFill>
                  <a:srgbClr val="CCFFCC"/>
                </a:solidFill>
                <a:latin typeface="Calibri" pitchFamily="34" charset="0"/>
              </a:rPr>
              <a:t>References</a:t>
            </a:r>
            <a:r>
              <a:rPr lang="en-US" sz="2200" b="1" u="none" dirty="0" smtClean="0">
                <a:solidFill>
                  <a:srgbClr val="CCFFCC"/>
                </a:solidFill>
                <a:latin typeface="Calibri" pitchFamily="34" charset="0"/>
              </a:rPr>
              <a:t> to</a:t>
            </a:r>
            <a:r>
              <a:rPr lang="en-US" sz="2200" b="1" u="none" baseline="0" dirty="0" smtClean="0">
                <a:solidFill>
                  <a:srgbClr val="CCFFCC"/>
                </a:solidFill>
                <a:latin typeface="Calibri" pitchFamily="34" charset="0"/>
              </a:rPr>
              <a:t> the Bible:</a:t>
            </a:r>
          </a:p>
          <a:p>
            <a:pPr algn="just"/>
            <a:endParaRPr lang="en-US" sz="2200" b="1" u="none" baseline="0" dirty="0" smtClean="0">
              <a:latin typeface="Calibri" pitchFamily="34" charset="0"/>
            </a:endParaRPr>
          </a:p>
          <a:p>
            <a:pPr algn="just"/>
            <a:r>
              <a:rPr lang="en-US" sz="2200" b="1" u="none" dirty="0" smtClean="0">
                <a:latin typeface="Calibri" pitchFamily="34" charset="0"/>
              </a:rPr>
              <a:t>“[God:] </a:t>
            </a:r>
            <a:r>
              <a:rPr lang="en-US" sz="2200" b="1" u="none" dirty="0">
                <a:latin typeface="Calibri" pitchFamily="34" charset="0"/>
              </a:rPr>
              <a:t>I </a:t>
            </a:r>
            <a:r>
              <a:rPr lang="en-US" sz="2200" b="1" u="none" baseline="0" dirty="0">
                <a:latin typeface="Calibri" pitchFamily="34" charset="0"/>
              </a:rPr>
              <a:t>will appoint </a:t>
            </a:r>
            <a:r>
              <a:rPr lang="en-US" sz="2200" b="1" u="none" baseline="0" dirty="0">
                <a:solidFill>
                  <a:srgbClr val="FF66CC"/>
                </a:solidFill>
                <a:latin typeface="Calibri" pitchFamily="34" charset="0"/>
              </a:rPr>
              <a:t>a place for my people Israel</a:t>
            </a:r>
            <a:r>
              <a:rPr lang="en-US" sz="2200" b="1" u="none" baseline="0" dirty="0">
                <a:latin typeface="Calibri" pitchFamily="34" charset="0"/>
              </a:rPr>
              <a:t>, and I will plant them, that they may dwell in a place of their own, and move no more” </a:t>
            </a:r>
            <a:r>
              <a:rPr lang="en-US" sz="2200" b="1" u="none" dirty="0" smtClean="0">
                <a:latin typeface="Calibri" pitchFamily="34" charset="0"/>
              </a:rPr>
              <a:t>						</a:t>
            </a:r>
            <a:r>
              <a:rPr lang="en-US" sz="2200" b="1" u="none" dirty="0">
                <a:latin typeface="Calibri" pitchFamily="34" charset="0"/>
              </a:rPr>
              <a:t> </a:t>
            </a:r>
            <a:r>
              <a:rPr lang="en-US" sz="2200" b="1" u="none" dirty="0" smtClean="0">
                <a:latin typeface="Calibri" pitchFamily="34" charset="0"/>
              </a:rPr>
              <a:t>        </a:t>
            </a:r>
            <a:r>
              <a:rPr lang="en-US" sz="2200" b="1" u="none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alibri" pitchFamily="34" charset="0"/>
              </a:rPr>
              <a:t>Samuel 7:10</a:t>
            </a:r>
            <a:endParaRPr lang="de-DE" sz="2200" b="1" u="none" baseline="0" dirty="0">
              <a:solidFill>
                <a:schemeClr val="bg2">
                  <a:lumMod val="40000"/>
                  <a:lumOff val="60000"/>
                </a:schemeClr>
              </a:solidFill>
              <a:latin typeface="Calibri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019747" y="2037707"/>
            <a:ext cx="633670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b="1" u="none" dirty="0" smtClean="0">
                <a:latin typeface="Calibri" pitchFamily="34" charset="0"/>
              </a:rPr>
              <a:t>John Cotton p</a:t>
            </a:r>
            <a:r>
              <a:rPr lang="en-US" b="1" u="none" baseline="0" dirty="0" smtClean="0">
                <a:latin typeface="Calibri" pitchFamily="34" charset="0"/>
              </a:rPr>
              <a:t>reached to the English colonists in </a:t>
            </a:r>
            <a:r>
              <a:rPr lang="en-US" b="1" u="none" baseline="0" dirty="0" smtClean="0">
                <a:solidFill>
                  <a:srgbClr val="66FF33"/>
                </a:solidFill>
                <a:latin typeface="Calibri" pitchFamily="34" charset="0"/>
              </a:rPr>
              <a:t>Plymouth, England,</a:t>
            </a:r>
            <a:r>
              <a:rPr lang="en-US" b="1" u="none" baseline="0" dirty="0" smtClean="0">
                <a:latin typeface="Calibri" pitchFamily="34" charset="0"/>
              </a:rPr>
              <a:t> who were about to set sail to New England with John Winthrop’s fleet.</a:t>
            </a:r>
            <a:endParaRPr lang="de-DE" b="1" u="none" baseline="0" dirty="0">
              <a:latin typeface="Calibri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 rot="514466">
            <a:off x="5265547" y="3581438"/>
            <a:ext cx="378618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de-DE" b="1" u="none" dirty="0" err="1" smtClean="0">
                <a:solidFill>
                  <a:srgbClr val="33CCFF"/>
                </a:solidFill>
                <a:latin typeface="Mufferaw" panose="03080602050302020201" pitchFamily="66" charset="0"/>
              </a:rPr>
              <a:t>God‘s</a:t>
            </a:r>
            <a:r>
              <a:rPr lang="de-DE" b="1" u="none" dirty="0" smtClean="0">
                <a:solidFill>
                  <a:srgbClr val="33CCFF"/>
                </a:solidFill>
                <a:latin typeface="Mufferaw" panose="03080602050302020201" pitchFamily="66" charset="0"/>
              </a:rPr>
              <a:t> Chosen People</a:t>
            </a:r>
            <a:endParaRPr lang="de-DE" b="1" u="none" dirty="0">
              <a:solidFill>
                <a:srgbClr val="33CCFF"/>
              </a:solidFill>
              <a:latin typeface="Mufferaw" panose="030806020503020202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77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4876800" y="1828800"/>
            <a:ext cx="4114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de-DE" b="1" u="none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1643063" y="1585913"/>
            <a:ext cx="670560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u="none" dirty="0">
                <a:solidFill>
                  <a:schemeClr val="bg1"/>
                </a:solidFill>
                <a:latin typeface="Calibri" pitchFamily="34" charset="0"/>
              </a:rPr>
              <a:t>“God makes room for a people in </a:t>
            </a:r>
            <a:r>
              <a:rPr lang="en-US" b="1" dirty="0">
                <a:solidFill>
                  <a:schemeClr val="bg1"/>
                </a:solidFill>
                <a:latin typeface="Calibri" pitchFamily="34" charset="0"/>
              </a:rPr>
              <a:t>three ways</a:t>
            </a:r>
            <a:r>
              <a:rPr lang="en-US" b="1" u="none" dirty="0">
                <a:solidFill>
                  <a:schemeClr val="bg1"/>
                </a:solidFill>
                <a:latin typeface="Calibri" pitchFamily="34" charset="0"/>
              </a:rPr>
              <a:t>: </a:t>
            </a:r>
          </a:p>
          <a:p>
            <a:pPr algn="ctr">
              <a:defRPr/>
            </a:pPr>
            <a:endParaRPr lang="en-US" sz="1400" b="1" u="none" dirty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en-US" b="1" u="none" dirty="0">
                <a:solidFill>
                  <a:schemeClr val="bg1"/>
                </a:solidFill>
                <a:latin typeface="Calibri" pitchFamily="34" charset="0"/>
              </a:rPr>
              <a:t>First, when </a:t>
            </a:r>
            <a:r>
              <a:rPr lang="en-US" b="1" dirty="0">
                <a:solidFill>
                  <a:srgbClr val="FFC000"/>
                </a:solidFill>
                <a:latin typeface="Calibri" pitchFamily="34" charset="0"/>
              </a:rPr>
              <a:t>He</a:t>
            </a:r>
            <a:r>
              <a:rPr lang="en-US" b="1" u="none" dirty="0">
                <a:solidFill>
                  <a:schemeClr val="bg1"/>
                </a:solidFill>
                <a:latin typeface="Calibri" pitchFamily="34" charset="0"/>
              </a:rPr>
              <a:t> casts out the enemies of a people before them by </a:t>
            </a:r>
            <a:r>
              <a:rPr lang="en-US" b="1" dirty="0">
                <a:solidFill>
                  <a:srgbClr val="FF0000"/>
                </a:solidFill>
                <a:latin typeface="Calibri" pitchFamily="34" charset="0"/>
              </a:rPr>
              <a:t>lawful war</a:t>
            </a:r>
            <a:r>
              <a:rPr lang="en-US" b="1" u="none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b="1" u="none" dirty="0">
                <a:solidFill>
                  <a:schemeClr val="bg1"/>
                </a:solidFill>
                <a:latin typeface="Calibri" pitchFamily="34" charset="0"/>
              </a:rPr>
              <a:t>with inhabitants.</a:t>
            </a:r>
            <a:endParaRPr lang="de-DE" b="1" u="none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571500" y="3359150"/>
            <a:ext cx="7924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de-DE" b="1" u="none" dirty="0">
                <a:solidFill>
                  <a:schemeClr val="bg1"/>
                </a:solidFill>
                <a:latin typeface="Calibri" pitchFamily="34" charset="0"/>
              </a:rPr>
              <a:t>Second, </a:t>
            </a:r>
            <a:r>
              <a:rPr lang="de-DE" b="1" u="none" dirty="0" err="1">
                <a:solidFill>
                  <a:schemeClr val="bg1"/>
                </a:solidFill>
                <a:latin typeface="Calibri" pitchFamily="34" charset="0"/>
              </a:rPr>
              <a:t>when</a:t>
            </a:r>
            <a:r>
              <a:rPr lang="de-DE" b="1" u="none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de-DE" b="1" dirty="0">
                <a:solidFill>
                  <a:srgbClr val="FFC000"/>
                </a:solidFill>
                <a:latin typeface="Calibri" pitchFamily="34" charset="0"/>
              </a:rPr>
              <a:t>He</a:t>
            </a:r>
            <a:r>
              <a:rPr lang="de-DE" b="1" u="none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de-DE" b="1" u="none" dirty="0" err="1">
                <a:solidFill>
                  <a:schemeClr val="bg1"/>
                </a:solidFill>
                <a:latin typeface="Calibri" pitchFamily="34" charset="0"/>
              </a:rPr>
              <a:t>gives</a:t>
            </a:r>
            <a:r>
              <a:rPr lang="de-DE" b="1" u="none" dirty="0">
                <a:solidFill>
                  <a:schemeClr val="bg1"/>
                </a:solidFill>
                <a:latin typeface="Calibri" pitchFamily="34" charset="0"/>
              </a:rPr>
              <a:t> a </a:t>
            </a:r>
            <a:r>
              <a:rPr lang="de-DE" b="1" u="none" dirty="0" err="1">
                <a:solidFill>
                  <a:schemeClr val="bg1"/>
                </a:solidFill>
                <a:latin typeface="Calibri" pitchFamily="34" charset="0"/>
              </a:rPr>
              <a:t>foreign</a:t>
            </a:r>
            <a:r>
              <a:rPr lang="de-DE" b="1" u="none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de-DE" b="1" u="none" dirty="0" err="1">
                <a:solidFill>
                  <a:schemeClr val="bg1"/>
                </a:solidFill>
                <a:latin typeface="Calibri" pitchFamily="34" charset="0"/>
              </a:rPr>
              <a:t>people</a:t>
            </a:r>
            <a:r>
              <a:rPr lang="de-DE" b="1" u="none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de-DE" b="1" u="none" dirty="0" err="1">
                <a:solidFill>
                  <a:schemeClr val="bg1"/>
                </a:solidFill>
                <a:latin typeface="Calibri" pitchFamily="34" charset="0"/>
              </a:rPr>
              <a:t>favor</a:t>
            </a:r>
            <a:r>
              <a:rPr lang="de-DE" b="1" u="none" dirty="0">
                <a:solidFill>
                  <a:schemeClr val="bg1"/>
                </a:solidFill>
                <a:latin typeface="Calibri" pitchFamily="34" charset="0"/>
              </a:rPr>
              <a:t> in the </a:t>
            </a:r>
            <a:r>
              <a:rPr lang="de-DE" b="1" u="none" dirty="0" err="1">
                <a:solidFill>
                  <a:schemeClr val="bg1"/>
                </a:solidFill>
                <a:latin typeface="Calibri" pitchFamily="34" charset="0"/>
              </a:rPr>
              <a:t>eyes</a:t>
            </a:r>
            <a:r>
              <a:rPr lang="de-DE" b="1" u="none" dirty="0">
                <a:solidFill>
                  <a:schemeClr val="bg1"/>
                </a:solidFill>
                <a:latin typeface="Calibri" pitchFamily="34" charset="0"/>
              </a:rPr>
              <a:t> of </a:t>
            </a:r>
            <a:r>
              <a:rPr lang="de-DE" b="1" u="none" dirty="0" err="1">
                <a:solidFill>
                  <a:schemeClr val="bg1"/>
                </a:solidFill>
                <a:latin typeface="Calibri" pitchFamily="34" charset="0"/>
              </a:rPr>
              <a:t>any</a:t>
            </a:r>
            <a:r>
              <a:rPr lang="de-DE" b="1" u="none" dirty="0">
                <a:solidFill>
                  <a:schemeClr val="bg1"/>
                </a:solidFill>
                <a:latin typeface="Calibri" pitchFamily="34" charset="0"/>
              </a:rPr>
              <a:t> native </a:t>
            </a:r>
            <a:r>
              <a:rPr lang="de-DE" b="1" u="none" dirty="0" err="1">
                <a:solidFill>
                  <a:schemeClr val="bg1"/>
                </a:solidFill>
                <a:latin typeface="Calibri" pitchFamily="34" charset="0"/>
              </a:rPr>
              <a:t>people</a:t>
            </a:r>
            <a:r>
              <a:rPr lang="de-DE" b="1" u="none" dirty="0">
                <a:solidFill>
                  <a:schemeClr val="bg1"/>
                </a:solidFill>
                <a:latin typeface="Calibri" pitchFamily="34" charset="0"/>
              </a:rPr>
              <a:t> to </a:t>
            </a:r>
            <a:r>
              <a:rPr lang="de-DE" b="1" u="none" dirty="0" err="1">
                <a:solidFill>
                  <a:schemeClr val="bg1"/>
                </a:solidFill>
                <a:latin typeface="Calibri" pitchFamily="34" charset="0"/>
              </a:rPr>
              <a:t>come</a:t>
            </a:r>
            <a:r>
              <a:rPr lang="de-DE" b="1" u="none" dirty="0">
                <a:solidFill>
                  <a:schemeClr val="bg1"/>
                </a:solidFill>
                <a:latin typeface="Calibri" pitchFamily="34" charset="0"/>
              </a:rPr>
              <a:t> to </a:t>
            </a:r>
            <a:r>
              <a:rPr lang="de-DE" b="1" u="none" dirty="0" err="1">
                <a:solidFill>
                  <a:schemeClr val="bg1"/>
                </a:solidFill>
                <a:latin typeface="Calibri" pitchFamily="34" charset="0"/>
              </a:rPr>
              <a:t>sit</a:t>
            </a:r>
            <a:r>
              <a:rPr lang="de-DE" b="1" u="none" dirty="0">
                <a:solidFill>
                  <a:schemeClr val="bg1"/>
                </a:solidFill>
                <a:latin typeface="Calibri" pitchFamily="34" charset="0"/>
              </a:rPr>
              <a:t> down </a:t>
            </a:r>
            <a:r>
              <a:rPr lang="de-DE" b="1" u="none" dirty="0" err="1">
                <a:solidFill>
                  <a:schemeClr val="bg1"/>
                </a:solidFill>
                <a:latin typeface="Calibri" pitchFamily="34" charset="0"/>
              </a:rPr>
              <a:t>with</a:t>
            </a:r>
            <a:r>
              <a:rPr lang="de-DE" b="1" u="none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de-DE" b="1" u="none" dirty="0" err="1">
                <a:solidFill>
                  <a:schemeClr val="bg1"/>
                </a:solidFill>
                <a:latin typeface="Calibri" pitchFamily="34" charset="0"/>
              </a:rPr>
              <a:t>them</a:t>
            </a:r>
            <a:r>
              <a:rPr lang="de-DE" b="1" u="none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de-DE" b="1" u="none" dirty="0" err="1">
                <a:solidFill>
                  <a:schemeClr val="bg1"/>
                </a:solidFill>
                <a:latin typeface="Calibri" pitchFamily="34" charset="0"/>
              </a:rPr>
              <a:t>either</a:t>
            </a:r>
            <a:r>
              <a:rPr lang="de-DE" b="1" u="none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de-DE" b="1" u="none" dirty="0" err="1">
                <a:solidFill>
                  <a:schemeClr val="bg1"/>
                </a:solidFill>
                <a:latin typeface="Calibri" pitchFamily="34" charset="0"/>
              </a:rPr>
              <a:t>by</a:t>
            </a:r>
            <a:r>
              <a:rPr lang="de-DE" b="1" u="none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de-DE" b="1" u="none" dirty="0" err="1">
                <a:solidFill>
                  <a:schemeClr val="bg1"/>
                </a:solidFill>
                <a:latin typeface="Calibri" pitchFamily="34" charset="0"/>
              </a:rPr>
              <a:t>way</a:t>
            </a:r>
            <a:r>
              <a:rPr lang="de-DE" b="1" u="none" dirty="0">
                <a:solidFill>
                  <a:schemeClr val="bg1"/>
                </a:solidFill>
                <a:latin typeface="Calibri" pitchFamily="34" charset="0"/>
              </a:rPr>
              <a:t> of </a:t>
            </a:r>
            <a:r>
              <a:rPr lang="de-DE" b="1" dirty="0" err="1">
                <a:solidFill>
                  <a:srgbClr val="00B050"/>
                </a:solidFill>
                <a:latin typeface="Calibri" pitchFamily="34" charset="0"/>
              </a:rPr>
              <a:t>purchase</a:t>
            </a:r>
            <a:r>
              <a:rPr lang="de-DE" b="1" u="none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b="1" u="none" dirty="0">
                <a:solidFill>
                  <a:schemeClr val="bg1"/>
                </a:solidFill>
                <a:latin typeface="Calibri" pitchFamily="34" charset="0"/>
              </a:rPr>
              <a:t>[…] or else when they give it in </a:t>
            </a:r>
            <a:r>
              <a:rPr lang="en-US" b="1" dirty="0" smtClean="0">
                <a:solidFill>
                  <a:srgbClr val="D31DB0"/>
                </a:solidFill>
                <a:latin typeface="Calibri" pitchFamily="34" charset="0"/>
              </a:rPr>
              <a:t>courtesy</a:t>
            </a:r>
            <a:r>
              <a:rPr lang="en-US" b="1" u="none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  <a:endParaRPr lang="de-DE" b="1" u="none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428625" y="5241925"/>
            <a:ext cx="82581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de-DE" b="1" u="none" dirty="0" err="1">
                <a:solidFill>
                  <a:schemeClr val="bg1"/>
                </a:solidFill>
                <a:latin typeface="Calibri" pitchFamily="34" charset="0"/>
              </a:rPr>
              <a:t>Thirdly</a:t>
            </a:r>
            <a:r>
              <a:rPr lang="de-DE" b="1" u="none" dirty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de-DE" b="1" u="none" dirty="0" err="1">
                <a:solidFill>
                  <a:schemeClr val="bg1"/>
                </a:solidFill>
                <a:latin typeface="Calibri" pitchFamily="34" charset="0"/>
              </a:rPr>
              <a:t>when</a:t>
            </a:r>
            <a:r>
              <a:rPr lang="de-DE" b="1" u="none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de-DE" b="1" dirty="0">
                <a:solidFill>
                  <a:srgbClr val="FFC000"/>
                </a:solidFill>
                <a:latin typeface="Calibri" pitchFamily="34" charset="0"/>
              </a:rPr>
              <a:t>He</a:t>
            </a:r>
            <a:r>
              <a:rPr lang="de-DE" b="1" u="none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de-DE" b="1" u="none" dirty="0" err="1">
                <a:solidFill>
                  <a:schemeClr val="bg1"/>
                </a:solidFill>
                <a:latin typeface="Calibri" pitchFamily="34" charset="0"/>
              </a:rPr>
              <a:t>makes</a:t>
            </a:r>
            <a:r>
              <a:rPr lang="de-DE" b="1" u="none" dirty="0">
                <a:solidFill>
                  <a:schemeClr val="bg1"/>
                </a:solidFill>
                <a:latin typeface="Calibri" pitchFamily="34" charset="0"/>
              </a:rPr>
              <a:t> a </a:t>
            </a:r>
            <a:r>
              <a:rPr lang="de-DE" b="1" u="none" dirty="0" err="1">
                <a:solidFill>
                  <a:schemeClr val="bg1"/>
                </a:solidFill>
                <a:latin typeface="Calibri" pitchFamily="34" charset="0"/>
              </a:rPr>
              <a:t>country</a:t>
            </a:r>
            <a:r>
              <a:rPr lang="de-DE" b="1" u="none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de-DE" b="1" u="none" dirty="0" smtClean="0">
                <a:solidFill>
                  <a:schemeClr val="bg1"/>
                </a:solidFill>
                <a:latin typeface="Calibri" pitchFamily="34" charset="0"/>
              </a:rPr>
              <a:t>[…] </a:t>
            </a:r>
            <a:r>
              <a:rPr lang="de-DE" b="1" dirty="0" err="1" smtClean="0">
                <a:solidFill>
                  <a:srgbClr val="33CCFF"/>
                </a:solidFill>
                <a:latin typeface="Calibri" pitchFamily="34" charset="0"/>
              </a:rPr>
              <a:t>void</a:t>
            </a:r>
            <a:r>
              <a:rPr lang="de-DE" b="1" u="none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de-DE" b="1" u="none" dirty="0">
                <a:solidFill>
                  <a:schemeClr val="bg1"/>
                </a:solidFill>
                <a:latin typeface="Calibri" pitchFamily="34" charset="0"/>
              </a:rPr>
              <a:t>in the place </a:t>
            </a:r>
            <a:r>
              <a:rPr lang="de-DE" b="1" u="none" dirty="0" err="1">
                <a:solidFill>
                  <a:schemeClr val="bg1"/>
                </a:solidFill>
                <a:latin typeface="Calibri" pitchFamily="34" charset="0"/>
              </a:rPr>
              <a:t>where</a:t>
            </a:r>
            <a:r>
              <a:rPr lang="de-DE" b="1" u="none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de-DE" b="1" u="none" dirty="0" smtClean="0">
                <a:solidFill>
                  <a:schemeClr val="bg1"/>
                </a:solidFill>
                <a:latin typeface="Calibri" pitchFamily="34" charset="0"/>
              </a:rPr>
              <a:t>[the </a:t>
            </a:r>
            <a:r>
              <a:rPr lang="de-DE" b="1" u="none" dirty="0" err="1" smtClean="0">
                <a:solidFill>
                  <a:schemeClr val="bg1"/>
                </a:solidFill>
                <a:latin typeface="Calibri" pitchFamily="34" charset="0"/>
              </a:rPr>
              <a:t>settlers</a:t>
            </a:r>
            <a:r>
              <a:rPr lang="de-DE" b="1" u="none" dirty="0" smtClean="0">
                <a:solidFill>
                  <a:schemeClr val="bg1"/>
                </a:solidFill>
                <a:latin typeface="Calibri" pitchFamily="34" charset="0"/>
              </a:rPr>
              <a:t>] </a:t>
            </a:r>
            <a:r>
              <a:rPr lang="de-DE" b="1" u="none" dirty="0" err="1">
                <a:solidFill>
                  <a:schemeClr val="bg1"/>
                </a:solidFill>
                <a:latin typeface="Calibri" pitchFamily="34" charset="0"/>
              </a:rPr>
              <a:t>reside</a:t>
            </a:r>
            <a:r>
              <a:rPr lang="de-DE" b="1" u="none" dirty="0">
                <a:solidFill>
                  <a:schemeClr val="bg1"/>
                </a:solidFill>
                <a:latin typeface="Calibri" pitchFamily="34" charset="0"/>
              </a:rPr>
              <a:t>.</a:t>
            </a:r>
            <a:r>
              <a:rPr lang="en-US" b="1" u="none" dirty="0">
                <a:solidFill>
                  <a:schemeClr val="bg1"/>
                </a:solidFill>
                <a:latin typeface="Calibri" pitchFamily="34" charset="0"/>
              </a:rPr>
              <a:t>”</a:t>
            </a:r>
            <a:endParaRPr lang="de-DE" b="1" u="none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37543"/>
            <a:ext cx="1372999" cy="1712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755576" y="249153"/>
            <a:ext cx="7786687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i="1" u="none" dirty="0" smtClean="0">
                <a:solidFill>
                  <a:srgbClr val="FFFF99"/>
                </a:solidFill>
                <a:latin typeface="Lincoln" panose="020B7200000000000000" pitchFamily="34" charset="0"/>
              </a:rPr>
              <a:t>God’s Promise </a:t>
            </a:r>
            <a:r>
              <a:rPr lang="en-US" sz="3600" b="1" i="1" u="none" dirty="0">
                <a:solidFill>
                  <a:srgbClr val="FFFF99"/>
                </a:solidFill>
                <a:latin typeface="Lincoln" panose="020B7200000000000000" pitchFamily="34" charset="0"/>
              </a:rPr>
              <a:t>to His Plantation</a:t>
            </a:r>
            <a:r>
              <a:rPr lang="en-US" sz="3600" b="1" u="none" dirty="0">
                <a:solidFill>
                  <a:srgbClr val="FFFF99"/>
                </a:solidFill>
                <a:latin typeface="Lincoln" panose="020B7200000000000000" pitchFamily="34" charset="0"/>
              </a:rPr>
              <a:t> </a:t>
            </a:r>
            <a:r>
              <a:rPr lang="en-US" sz="2800" b="1" u="none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itchFamily="34" charset="0"/>
              </a:rPr>
              <a:t>(1630</a:t>
            </a:r>
            <a:r>
              <a:rPr lang="en-US" sz="2800" b="1" u="none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libri" pitchFamily="34" charset="0"/>
              </a:rPr>
              <a:t>)</a:t>
            </a:r>
          </a:p>
          <a:p>
            <a:pPr algn="ctr">
              <a:defRPr/>
            </a:pPr>
            <a:r>
              <a:rPr lang="en-US" sz="2800" b="1" u="none" dirty="0">
                <a:solidFill>
                  <a:srgbClr val="FFFF00"/>
                </a:solidFill>
                <a:latin typeface="Lincoln" panose="020B7200000000000000" pitchFamily="34" charset="0"/>
              </a:rPr>
              <a:t>b</a:t>
            </a:r>
            <a:r>
              <a:rPr lang="en-US" sz="2800" b="1" u="none" dirty="0" smtClean="0">
                <a:solidFill>
                  <a:srgbClr val="FFFF00"/>
                </a:solidFill>
                <a:latin typeface="Lincoln" panose="020B7200000000000000" pitchFamily="34" charset="0"/>
              </a:rPr>
              <a:t>y John Cotton </a:t>
            </a:r>
            <a:endParaRPr lang="en-US" sz="2800" b="1" i="1" u="none" dirty="0">
              <a:solidFill>
                <a:srgbClr val="FFFF00"/>
              </a:solidFill>
              <a:latin typeface="Lincoln" panose="020B7200000000000000" pitchFamily="34" charset="0"/>
            </a:endParaRPr>
          </a:p>
          <a:p>
            <a:pPr algn="ctr">
              <a:defRPr/>
            </a:pPr>
            <a:endParaRPr lang="de-DE" sz="2800" b="1" u="none" dirty="0">
              <a:solidFill>
                <a:schemeClr val="bg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48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0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0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09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09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09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3" grpId="0"/>
      <p:bldP spid="8090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 rot="1033886">
            <a:off x="571284" y="2776638"/>
            <a:ext cx="8115275" cy="669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de-DE" sz="3400" b="1" u="none" dirty="0" err="1" smtClean="0">
                <a:solidFill>
                  <a:srgbClr val="FFFF00"/>
                </a:solidFill>
                <a:latin typeface="Arial" pitchFamily="34" charset="0"/>
              </a:rPr>
              <a:t>What</a:t>
            </a:r>
            <a:r>
              <a:rPr lang="de-DE" sz="3400" b="1" u="none" dirty="0" smtClean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de-DE" sz="3400" b="1" u="none" dirty="0" err="1" smtClean="0">
                <a:solidFill>
                  <a:srgbClr val="FFFF00"/>
                </a:solidFill>
                <a:latin typeface="Arial" pitchFamily="34" charset="0"/>
              </a:rPr>
              <a:t>happened</a:t>
            </a:r>
            <a:r>
              <a:rPr lang="de-DE" sz="3400" b="1" u="none" dirty="0" smtClean="0">
                <a:solidFill>
                  <a:srgbClr val="FFFF00"/>
                </a:solidFill>
                <a:latin typeface="Arial" pitchFamily="34" charset="0"/>
              </a:rPr>
              <a:t> to </a:t>
            </a:r>
            <a:r>
              <a:rPr lang="de-DE" sz="3400" b="1" u="none" dirty="0" err="1" smtClean="0">
                <a:solidFill>
                  <a:srgbClr val="FFFF00"/>
                </a:solidFill>
                <a:latin typeface="Arial" pitchFamily="34" charset="0"/>
              </a:rPr>
              <a:t>people</a:t>
            </a:r>
            <a:r>
              <a:rPr lang="de-DE" sz="3400" b="1" u="none" dirty="0" smtClean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de-DE" sz="3400" b="1" u="none" dirty="0" err="1" smtClean="0">
                <a:solidFill>
                  <a:srgbClr val="FFFF00"/>
                </a:solidFill>
                <a:latin typeface="Arial" pitchFamily="34" charset="0"/>
              </a:rPr>
              <a:t>who</a:t>
            </a:r>
            <a:r>
              <a:rPr lang="de-DE" sz="3400" b="1" u="none" dirty="0" smtClean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de-DE" sz="3400" b="1" u="none" dirty="0" err="1" smtClean="0">
                <a:solidFill>
                  <a:srgbClr val="FFFF00"/>
                </a:solidFill>
                <a:latin typeface="Arial" pitchFamily="34" charset="0"/>
              </a:rPr>
              <a:t>dissented</a:t>
            </a:r>
            <a:r>
              <a:rPr lang="de-DE" sz="3400" b="1" u="none" dirty="0" smtClean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de-DE" sz="3400" b="1" u="none" dirty="0" err="1" smtClean="0">
                <a:solidFill>
                  <a:srgbClr val="FFFF00"/>
                </a:solidFill>
                <a:latin typeface="Arial" pitchFamily="34" charset="0"/>
              </a:rPr>
              <a:t>from</a:t>
            </a:r>
            <a:r>
              <a:rPr lang="de-DE" sz="3400" b="1" u="none" dirty="0" smtClean="0">
                <a:solidFill>
                  <a:srgbClr val="FFFF00"/>
                </a:solidFill>
                <a:latin typeface="Arial" pitchFamily="34" charset="0"/>
              </a:rPr>
              <a:t> the </a:t>
            </a:r>
            <a:r>
              <a:rPr lang="de-DE" sz="3400" b="1" u="none" dirty="0" err="1" smtClean="0">
                <a:solidFill>
                  <a:srgbClr val="FFFF00"/>
                </a:solidFill>
                <a:latin typeface="Arial" pitchFamily="34" charset="0"/>
              </a:rPr>
              <a:t>official</a:t>
            </a:r>
            <a:r>
              <a:rPr lang="de-DE" sz="3400" b="1" u="none" dirty="0" smtClean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de-DE" sz="3400" b="1" u="none" dirty="0" err="1" smtClean="0">
                <a:solidFill>
                  <a:srgbClr val="FFFF00"/>
                </a:solidFill>
                <a:latin typeface="Arial" pitchFamily="34" charset="0"/>
              </a:rPr>
              <a:t>creed</a:t>
            </a:r>
            <a:r>
              <a:rPr lang="de-DE" sz="3400" b="1" u="none" dirty="0" smtClean="0">
                <a:solidFill>
                  <a:srgbClr val="FFFF00"/>
                </a:solidFill>
                <a:latin typeface="Arial" pitchFamily="34" charset="0"/>
              </a:rPr>
              <a:t>?</a:t>
            </a:r>
            <a:endParaRPr lang="de-DE" sz="3400" b="1" u="none" dirty="0">
              <a:solidFill>
                <a:srgbClr val="FFFF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71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de-DE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Anne Hutchinson </a:t>
            </a:r>
            <a:r>
              <a:rPr lang="de-DE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(1591-1643)</a:t>
            </a:r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3326349" y="1412111"/>
            <a:ext cx="5248026" cy="68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defRPr/>
            </a:pPr>
            <a:r>
              <a:rPr lang="de-DE" sz="1900" b="1" u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Hutchinson, a </a:t>
            </a:r>
            <a:r>
              <a:rPr lang="de-DE" sz="1900" b="1" u="none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theologian</a:t>
            </a:r>
            <a:r>
              <a:rPr lang="de-DE" sz="1900" b="1" u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 and </a:t>
            </a:r>
            <a:r>
              <a:rPr lang="de-DE" sz="1900" b="1" u="none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author</a:t>
            </a:r>
            <a:r>
              <a:rPr lang="de-DE" sz="1900" b="1" u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de-DE" sz="1900" b="1" u="none" dirty="0">
                <a:solidFill>
                  <a:schemeClr val="bg1"/>
                </a:solidFill>
                <a:latin typeface="Calibri" panose="020F0502020204030204" pitchFamily="34" charset="0"/>
              </a:rPr>
              <a:t>was </a:t>
            </a:r>
            <a:r>
              <a:rPr lang="de-DE" sz="1900" b="1" u="none" dirty="0" err="1">
                <a:solidFill>
                  <a:schemeClr val="bg1"/>
                </a:solidFill>
                <a:latin typeface="Calibri" panose="020F0502020204030204" pitchFamily="34" charset="0"/>
              </a:rPr>
              <a:t>persecuted</a:t>
            </a:r>
            <a:r>
              <a:rPr lang="de-DE" sz="1900" b="1" u="none" dirty="0">
                <a:solidFill>
                  <a:schemeClr val="bg1"/>
                </a:solidFill>
                <a:latin typeface="Calibri" panose="020F0502020204030204" pitchFamily="34" charset="0"/>
              </a:rPr>
              <a:t> for </a:t>
            </a:r>
            <a:r>
              <a:rPr lang="de-DE" sz="1900" b="1" i="1" u="none" dirty="0" err="1" smtClean="0">
                <a:latin typeface="Calibri" panose="020F0502020204030204" pitchFamily="34" charset="0"/>
              </a:rPr>
              <a:t>antinomianism</a:t>
            </a:r>
            <a:r>
              <a:rPr lang="de-DE" sz="1900" b="1" u="none" dirty="0" smtClean="0">
                <a:latin typeface="Calibri" panose="020F0502020204030204" pitchFamily="34" charset="0"/>
              </a:rPr>
              <a:t>.</a:t>
            </a:r>
            <a:endParaRPr lang="de-DE" sz="1900" b="1" u="none" dirty="0">
              <a:latin typeface="Calibri" panose="020F0502020204030204" pitchFamily="34" charset="0"/>
            </a:endParaRPr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3347864" y="3737818"/>
            <a:ext cx="5328592" cy="1059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defRPr/>
            </a:pPr>
            <a:r>
              <a:rPr lang="de-DE" sz="1900" b="1" u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Hutchinson </a:t>
            </a:r>
            <a:r>
              <a:rPr lang="de-DE" sz="1900" b="1" u="none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had</a:t>
            </a:r>
            <a:r>
              <a:rPr lang="de-DE" sz="1900" b="1" u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900" b="1" u="none" dirty="0" smtClean="0">
                <a:solidFill>
                  <a:srgbClr val="66FF33"/>
                </a:solidFill>
                <a:latin typeface="Calibri" panose="020F0502020204030204" pitchFamily="34" charset="0"/>
              </a:rPr>
              <a:t>“</a:t>
            </a:r>
            <a:r>
              <a:rPr lang="de-DE" sz="1900" b="1" u="none" dirty="0" err="1">
                <a:solidFill>
                  <a:srgbClr val="66FF33"/>
                </a:solidFill>
                <a:latin typeface="Calibri" panose="020F0502020204030204" pitchFamily="34" charset="0"/>
              </a:rPr>
              <a:t>infected</a:t>
            </a:r>
            <a:r>
              <a:rPr lang="en-US" sz="1900" b="1" u="none" dirty="0">
                <a:solidFill>
                  <a:srgbClr val="66FF33"/>
                </a:solidFill>
                <a:latin typeface="Calibri" panose="020F0502020204030204" pitchFamily="34" charset="0"/>
              </a:rPr>
              <a:t>”</a:t>
            </a:r>
            <a:r>
              <a:rPr lang="de-DE" sz="1900" b="1" u="none" dirty="0">
                <a:solidFill>
                  <a:srgbClr val="66FF33"/>
                </a:solidFill>
                <a:latin typeface="Calibri" panose="020F0502020204030204" pitchFamily="34" charset="0"/>
              </a:rPr>
              <a:t> </a:t>
            </a:r>
            <a:r>
              <a:rPr lang="de-DE" sz="1900" b="1" u="none" dirty="0" err="1">
                <a:solidFill>
                  <a:schemeClr val="bg1"/>
                </a:solidFill>
                <a:latin typeface="Calibri" panose="020F0502020204030204" pitchFamily="34" charset="0"/>
              </a:rPr>
              <a:t>other</a:t>
            </a:r>
            <a:r>
              <a:rPr lang="de-DE" sz="1900" b="1" u="none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de-DE" sz="1900" b="1" u="none" dirty="0" err="1">
                <a:solidFill>
                  <a:schemeClr val="bg1"/>
                </a:solidFill>
                <a:latin typeface="Calibri" panose="020F0502020204030204" pitchFamily="34" charset="0"/>
              </a:rPr>
              <a:t>members</a:t>
            </a:r>
            <a:r>
              <a:rPr lang="de-DE" sz="1900" b="1" u="none" dirty="0">
                <a:solidFill>
                  <a:schemeClr val="bg1"/>
                </a:solidFill>
                <a:latin typeface="Calibri" panose="020F0502020204030204" pitchFamily="34" charset="0"/>
              </a:rPr>
              <a:t> of her </a:t>
            </a:r>
            <a:r>
              <a:rPr lang="de-DE" sz="1900" b="1" u="none" dirty="0" err="1">
                <a:solidFill>
                  <a:schemeClr val="bg1"/>
                </a:solidFill>
                <a:latin typeface="Calibri" panose="020F0502020204030204" pitchFamily="34" charset="0"/>
              </a:rPr>
              <a:t>family</a:t>
            </a:r>
            <a:r>
              <a:rPr lang="de-DE" sz="1900" b="1" u="none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de-DE" sz="1900" b="1" u="none" dirty="0" err="1">
                <a:solidFill>
                  <a:schemeClr val="bg1"/>
                </a:solidFill>
                <a:latin typeface="Calibri" panose="020F0502020204030204" pitchFamily="34" charset="0"/>
              </a:rPr>
              <a:t>with</a:t>
            </a:r>
            <a:r>
              <a:rPr lang="de-DE" sz="1900" b="1" u="none" dirty="0">
                <a:solidFill>
                  <a:schemeClr val="bg1"/>
                </a:solidFill>
                <a:latin typeface="Calibri" panose="020F0502020204030204" pitchFamily="34" charset="0"/>
              </a:rPr>
              <a:t> her </a:t>
            </a:r>
            <a:r>
              <a:rPr lang="de-DE" sz="1900" b="1" u="none" dirty="0" err="1">
                <a:solidFill>
                  <a:schemeClr val="bg1"/>
                </a:solidFill>
                <a:latin typeface="Calibri" panose="020F0502020204030204" pitchFamily="34" charset="0"/>
              </a:rPr>
              <a:t>beliefs</a:t>
            </a:r>
            <a:r>
              <a:rPr lang="de-DE" sz="1900" b="1" u="none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de-DE" sz="1900" b="1" u="none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(</a:t>
            </a:r>
            <a:r>
              <a:rPr lang="de-DE" sz="1900" b="1" u="none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according</a:t>
            </a:r>
            <a:r>
              <a:rPr lang="de-DE" sz="1900" b="1" u="none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to John Winthrop </a:t>
            </a:r>
            <a:r>
              <a:rPr lang="de-DE" sz="1900" b="1" u="none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who</a:t>
            </a:r>
            <a:r>
              <a:rPr lang="de-DE" sz="1900" b="1" u="none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sz="1900" b="1" u="none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led</a:t>
            </a:r>
            <a:r>
              <a:rPr lang="de-DE" sz="1900" b="1" u="none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the </a:t>
            </a:r>
            <a:r>
              <a:rPr lang="de-DE" sz="1900" b="1" u="none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trial</a:t>
            </a:r>
            <a:r>
              <a:rPr lang="de-DE" sz="1900" b="1" u="none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3527" y="4889946"/>
            <a:ext cx="8460433" cy="843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defRPr/>
            </a:pPr>
            <a:r>
              <a:rPr lang="de-AT" sz="1900" b="1" u="none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She</a:t>
            </a:r>
            <a:r>
              <a:rPr lang="de-AT" sz="1900" b="1" u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 was </a:t>
            </a:r>
            <a:r>
              <a:rPr lang="de-AT" sz="1900" b="1" u="none" dirty="0" err="1" smtClean="0">
                <a:solidFill>
                  <a:srgbClr val="FF9966"/>
                </a:solidFill>
                <a:latin typeface="Calibri" panose="020F0502020204030204" pitchFamily="34" charset="0"/>
              </a:rPr>
              <a:t>banned</a:t>
            </a:r>
            <a:r>
              <a:rPr lang="de-AT" sz="1900" b="1" u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de-AT" sz="1900" b="1" u="none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from</a:t>
            </a:r>
            <a:r>
              <a:rPr lang="de-AT" sz="1900" b="1" u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 Massachusetts and </a:t>
            </a:r>
            <a:r>
              <a:rPr lang="de-AT" sz="1900" b="1" u="none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fled</a:t>
            </a:r>
            <a:r>
              <a:rPr lang="de-AT" sz="1900" b="1" u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 to Rhode Island </a:t>
            </a:r>
            <a:r>
              <a:rPr lang="de-AT" sz="1900" b="1" u="none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where</a:t>
            </a:r>
            <a:r>
              <a:rPr lang="de-AT" sz="1900" b="1" u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de-AT" sz="1900" b="1" u="none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she</a:t>
            </a:r>
            <a:r>
              <a:rPr lang="de-AT" sz="1900" b="1" u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de-AT" sz="1900" b="1" u="none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joined</a:t>
            </a:r>
            <a:r>
              <a:rPr lang="de-AT" sz="1900" b="1" u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 Roger Williams. </a:t>
            </a:r>
            <a:endParaRPr lang="de-DE" sz="1900" b="1" u="none" dirty="0">
              <a:solidFill>
                <a:schemeClr val="bg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23527" y="5610026"/>
            <a:ext cx="8352929" cy="843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defRPr/>
            </a:pPr>
            <a:r>
              <a:rPr lang="de-AT" sz="1900" b="1" u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After the Hutchinson Trial, </a:t>
            </a:r>
            <a:r>
              <a:rPr lang="de-AT" sz="1900" b="1" u="none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women</a:t>
            </a:r>
            <a:r>
              <a:rPr lang="de-AT" sz="1900" b="1" u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de-AT" sz="1900" b="1" u="none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were</a:t>
            </a:r>
            <a:r>
              <a:rPr lang="de-AT" sz="1900" b="1" u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de-AT" sz="1900" b="1" i="1" u="none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forbidden</a:t>
            </a:r>
            <a:r>
              <a:rPr lang="de-AT" sz="1900" b="1" i="1" u="none" dirty="0" smtClean="0">
                <a:solidFill>
                  <a:srgbClr val="FFFF00"/>
                </a:solidFill>
                <a:latin typeface="Calibri" panose="020F0502020204030204" pitchFamily="34" charset="0"/>
              </a:rPr>
              <a:t> by </a:t>
            </a:r>
            <a:r>
              <a:rPr lang="de-AT" sz="1900" b="1" i="1" u="none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law</a:t>
            </a:r>
            <a:r>
              <a:rPr lang="de-AT" sz="1900" b="1" i="1" u="none" dirty="0" smtClean="0">
                <a:solidFill>
                  <a:srgbClr val="FFFF00"/>
                </a:solidFill>
                <a:latin typeface="Calibri" panose="020F0502020204030204" pitchFamily="34" charset="0"/>
              </a:rPr>
              <a:t> to </a:t>
            </a:r>
            <a:r>
              <a:rPr lang="de-AT" sz="1900" b="1" i="1" u="none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speak</a:t>
            </a:r>
            <a:r>
              <a:rPr lang="de-AT" sz="1900" b="1" i="1" u="none" dirty="0" smtClean="0">
                <a:solidFill>
                  <a:srgbClr val="FFFF00"/>
                </a:solidFill>
                <a:latin typeface="Calibri" panose="020F0502020204030204" pitchFamily="34" charset="0"/>
              </a:rPr>
              <a:t> in </a:t>
            </a:r>
            <a:r>
              <a:rPr lang="de-AT" sz="1900" b="1" i="1" u="none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churches</a:t>
            </a:r>
            <a:r>
              <a:rPr lang="de-AT" sz="1900" b="1" u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  <a:endParaRPr lang="de-DE" sz="1900" b="1" u="none" dirty="0">
              <a:solidFill>
                <a:schemeClr val="bg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 descr="http://1-ps.googleusercontent.com/h/www.landofthebrave.info/images/anne-hutchinson-1.jpg.pagespeed.ce.ITCTal--3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406847"/>
            <a:ext cx="2600325" cy="3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4211960" y="2630378"/>
            <a:ext cx="4572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de-DE" sz="1700" b="1" u="none" dirty="0">
                <a:solidFill>
                  <a:schemeClr val="bg1"/>
                </a:solidFill>
                <a:latin typeface="Calibri" panose="020F0502020204030204" pitchFamily="34" charset="0"/>
              </a:rPr>
              <a:t>T</a:t>
            </a:r>
            <a:r>
              <a:rPr lang="de-DE" sz="1700" b="1" u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he </a:t>
            </a:r>
            <a:r>
              <a:rPr lang="de-DE" sz="1700" b="1" u="none" dirty="0">
                <a:solidFill>
                  <a:schemeClr val="bg1"/>
                </a:solidFill>
                <a:latin typeface="Calibri" panose="020F0502020204030204" pitchFamily="34" charset="0"/>
              </a:rPr>
              <a:t>belief </a:t>
            </a:r>
            <a:r>
              <a:rPr lang="de-DE" sz="1700" b="1" u="none" dirty="0" err="1">
                <a:solidFill>
                  <a:schemeClr val="bg1"/>
                </a:solidFill>
                <a:latin typeface="Calibri" panose="020F0502020204030204" pitchFamily="34" charset="0"/>
              </a:rPr>
              <a:t>that</a:t>
            </a:r>
            <a:r>
              <a:rPr lang="de-DE" sz="1700" b="1" u="none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de-DE" sz="1700" b="1" i="1" u="none" dirty="0" err="1">
                <a:solidFill>
                  <a:srgbClr val="FFFF99"/>
                </a:solidFill>
                <a:latin typeface="Calibri" panose="020F0502020204030204" pitchFamily="34" charset="0"/>
              </a:rPr>
              <a:t>churches</a:t>
            </a:r>
            <a:r>
              <a:rPr lang="de-DE" sz="1700" b="1" i="1" u="none" dirty="0">
                <a:solidFill>
                  <a:srgbClr val="FFFF99"/>
                </a:solidFill>
                <a:latin typeface="Calibri" panose="020F0502020204030204" pitchFamily="34" charset="0"/>
              </a:rPr>
              <a:t> and the </a:t>
            </a:r>
            <a:r>
              <a:rPr lang="de-DE" sz="1700" b="1" i="1" u="none" dirty="0" err="1">
                <a:solidFill>
                  <a:srgbClr val="FFFF99"/>
                </a:solidFill>
                <a:latin typeface="Calibri" panose="020F0502020204030204" pitchFamily="34" charset="0"/>
              </a:rPr>
              <a:t>clergy</a:t>
            </a:r>
            <a:r>
              <a:rPr lang="de-DE" sz="1700" b="1" i="1" u="none" dirty="0">
                <a:solidFill>
                  <a:srgbClr val="FFFF99"/>
                </a:solidFill>
                <a:latin typeface="Calibri" panose="020F0502020204030204" pitchFamily="34" charset="0"/>
              </a:rPr>
              <a:t> </a:t>
            </a:r>
            <a:r>
              <a:rPr lang="de-DE" sz="1700" b="1" i="1" u="none" dirty="0" err="1">
                <a:solidFill>
                  <a:srgbClr val="FFFF99"/>
                </a:solidFill>
                <a:latin typeface="Calibri" panose="020F0502020204030204" pitchFamily="34" charset="0"/>
              </a:rPr>
              <a:t>were</a:t>
            </a:r>
            <a:r>
              <a:rPr lang="de-DE" sz="1700" b="1" i="1" u="none" dirty="0">
                <a:solidFill>
                  <a:srgbClr val="FFFF99"/>
                </a:solidFill>
                <a:latin typeface="Calibri" panose="020F0502020204030204" pitchFamily="34" charset="0"/>
              </a:rPr>
              <a:t> </a:t>
            </a:r>
            <a:r>
              <a:rPr lang="de-DE" sz="1700" b="1" i="1" u="none" dirty="0" err="1">
                <a:solidFill>
                  <a:srgbClr val="FFFF99"/>
                </a:solidFill>
                <a:latin typeface="Calibri" panose="020F0502020204030204" pitchFamily="34" charset="0"/>
              </a:rPr>
              <a:t>basically</a:t>
            </a:r>
            <a:r>
              <a:rPr lang="de-DE" sz="1700" b="1" i="1" u="none" dirty="0">
                <a:solidFill>
                  <a:srgbClr val="FFFF99"/>
                </a:solidFill>
                <a:latin typeface="Calibri" panose="020F0502020204030204" pitchFamily="34" charset="0"/>
              </a:rPr>
              <a:t> </a:t>
            </a:r>
            <a:r>
              <a:rPr lang="de-DE" sz="1700" b="1" i="1" u="none" dirty="0" err="1">
                <a:solidFill>
                  <a:srgbClr val="FFFF99"/>
                </a:solidFill>
                <a:latin typeface="Calibri" panose="020F0502020204030204" pitchFamily="34" charset="0"/>
              </a:rPr>
              <a:t>superfluous</a:t>
            </a:r>
            <a:r>
              <a:rPr lang="de-DE" sz="1700" b="1" i="1" u="none" dirty="0">
                <a:solidFill>
                  <a:srgbClr val="FFFF99"/>
                </a:solidFill>
                <a:latin typeface="Calibri" panose="020F0502020204030204" pitchFamily="34" charset="0"/>
              </a:rPr>
              <a:t> </a:t>
            </a:r>
            <a:r>
              <a:rPr lang="de-DE" sz="1700" b="1" u="none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(and </a:t>
            </a:r>
            <a:r>
              <a:rPr lang="de-DE" sz="1700" b="1" u="none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that</a:t>
            </a:r>
            <a:r>
              <a:rPr lang="de-DE" sz="1700" b="1" u="none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the </a:t>
            </a:r>
            <a:r>
              <a:rPr lang="de-DE" sz="1700" b="1" u="none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study</a:t>
            </a:r>
            <a:r>
              <a:rPr lang="de-DE" sz="1700" b="1" u="none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of the </a:t>
            </a:r>
            <a:r>
              <a:rPr lang="de-DE" sz="1700" b="1" u="none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scriptures</a:t>
            </a:r>
            <a:r>
              <a:rPr lang="de-DE" sz="1700" b="1" u="none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was </a:t>
            </a:r>
            <a:r>
              <a:rPr lang="de-DE" sz="1700" b="1" u="none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sufficient</a:t>
            </a:r>
            <a:r>
              <a:rPr lang="de-DE" sz="1700" b="1" u="none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for </a:t>
            </a:r>
            <a:r>
              <a:rPr lang="de-DE" sz="1700" b="1" u="none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salvation</a:t>
            </a:r>
            <a:r>
              <a:rPr lang="de-DE" sz="1700" b="1" u="none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). 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 rot="20934062">
            <a:off x="3147350" y="2293930"/>
            <a:ext cx="1861914" cy="34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defRPr/>
            </a:pPr>
            <a:r>
              <a:rPr lang="de-DE" sz="1900" b="1" u="none" dirty="0" err="1" smtClean="0">
                <a:solidFill>
                  <a:srgbClr val="33CCFF"/>
                </a:solidFill>
                <a:latin typeface="Calibri" panose="020F0502020204030204" pitchFamily="34" charset="0"/>
              </a:rPr>
              <a:t>Antinomianism</a:t>
            </a:r>
            <a:endParaRPr lang="de-DE" sz="1900" b="1" u="none" dirty="0">
              <a:solidFill>
                <a:srgbClr val="33CC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623602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4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6" grpId="0" build="p" autoUpdateAnimBg="0"/>
      <p:bldP spid="74757" grpId="0" build="p" autoUpdateAnimBg="0"/>
      <p:bldP spid="6" grpId="0" build="p" autoUpdateAnimBg="0"/>
      <p:bldP spid="7" grpId="0" build="p" autoUpdateAnimBg="0"/>
      <p:bldP spid="2" grpId="0"/>
      <p:bldP spid="10" grpId="0" build="p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ChangeArrowheads="1"/>
          </p:cNvSpPr>
          <p:nvPr/>
        </p:nvSpPr>
        <p:spPr bwMode="auto">
          <a:xfrm>
            <a:off x="500063" y="777875"/>
            <a:ext cx="8280400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de-DE" sz="3600" b="1" u="none" dirty="0">
                <a:solidFill>
                  <a:srgbClr val="FF9900"/>
                </a:solidFill>
                <a:latin typeface="Arial" pitchFamily="34" charset="0"/>
              </a:rPr>
              <a:t>$ </a:t>
            </a:r>
            <a:r>
              <a:rPr lang="de-DE" sz="3600" b="1" u="none" dirty="0" smtClean="0">
                <a:solidFill>
                  <a:srgbClr val="FF9900"/>
                </a:solidFill>
                <a:latin typeface="Arial" pitchFamily="34" charset="0"/>
              </a:rPr>
              <a:t>64,000</a:t>
            </a:r>
            <a:endParaRPr lang="de-DE" sz="3200" b="1" u="none" dirty="0">
              <a:solidFill>
                <a:srgbClr val="FF9900"/>
              </a:solidFill>
              <a:latin typeface="Arial" pitchFamily="34" charset="0"/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71438" y="1785938"/>
            <a:ext cx="8172970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de-DE" sz="2800" b="1" u="none" dirty="0">
                <a:solidFill>
                  <a:schemeClr val="bg1"/>
                </a:solidFill>
                <a:latin typeface="Arial" pitchFamily="34" charset="0"/>
              </a:rPr>
              <a:t>	</a:t>
            </a:r>
            <a:r>
              <a:rPr lang="de-DE" sz="2800" b="1" u="none" dirty="0" err="1" smtClean="0">
                <a:solidFill>
                  <a:schemeClr val="bg1"/>
                </a:solidFill>
                <a:latin typeface="Arial" pitchFamily="34" charset="0"/>
              </a:rPr>
              <a:t>Which</a:t>
            </a:r>
            <a:r>
              <a:rPr lang="de-DE" sz="2800" b="1" u="none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sz="2800" b="1" u="none" dirty="0" err="1" smtClean="0">
                <a:solidFill>
                  <a:srgbClr val="66FF33"/>
                </a:solidFill>
                <a:latin typeface="Arial" pitchFamily="34" charset="0"/>
              </a:rPr>
              <a:t>activity</a:t>
            </a:r>
            <a:r>
              <a:rPr lang="de-DE" sz="2800" b="1" u="none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sz="2800" b="1" u="none" dirty="0" err="1" smtClean="0">
                <a:solidFill>
                  <a:schemeClr val="bg1"/>
                </a:solidFill>
                <a:latin typeface="Arial" pitchFamily="34" charset="0"/>
              </a:rPr>
              <a:t>became</a:t>
            </a:r>
            <a:r>
              <a:rPr lang="de-DE" sz="2800" b="1" u="none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sz="2800" b="1" u="none" dirty="0" err="1" smtClean="0">
                <a:solidFill>
                  <a:srgbClr val="FF0000"/>
                </a:solidFill>
                <a:latin typeface="Arial" pitchFamily="34" charset="0"/>
              </a:rPr>
              <a:t>prohibited</a:t>
            </a:r>
            <a:r>
              <a:rPr lang="de-DE" sz="2800" b="1" u="none" dirty="0" smtClean="0">
                <a:solidFill>
                  <a:schemeClr val="bg1"/>
                </a:solidFill>
                <a:latin typeface="Arial" pitchFamily="34" charset="0"/>
              </a:rPr>
              <a:t> by </a:t>
            </a:r>
            <a:r>
              <a:rPr lang="de-DE" sz="2800" b="1" u="none" dirty="0" err="1" smtClean="0">
                <a:solidFill>
                  <a:schemeClr val="bg1"/>
                </a:solidFill>
                <a:latin typeface="Arial" pitchFamily="34" charset="0"/>
              </a:rPr>
              <a:t>law</a:t>
            </a:r>
            <a:r>
              <a:rPr lang="de-DE" sz="2800" b="1" u="none" dirty="0" smtClean="0">
                <a:solidFill>
                  <a:schemeClr val="bg1"/>
                </a:solidFill>
                <a:latin typeface="Arial" pitchFamily="34" charset="0"/>
              </a:rPr>
              <a:t> in New Amsterdam </a:t>
            </a:r>
            <a:r>
              <a:rPr lang="de-DE" sz="2800" b="1" u="none" dirty="0" err="1" smtClean="0">
                <a:solidFill>
                  <a:schemeClr val="bg1"/>
                </a:solidFill>
                <a:latin typeface="Arial" pitchFamily="34" charset="0"/>
              </a:rPr>
              <a:t>during</a:t>
            </a:r>
            <a:r>
              <a:rPr lang="de-DE" sz="2800" b="1" u="none" dirty="0" smtClean="0">
                <a:solidFill>
                  <a:schemeClr val="bg1"/>
                </a:solidFill>
                <a:latin typeface="Arial" pitchFamily="34" charset="0"/>
              </a:rPr>
              <a:t> the time of </a:t>
            </a:r>
            <a:r>
              <a:rPr lang="de-DE" sz="2800" b="1" u="none" dirty="0" err="1" smtClean="0">
                <a:solidFill>
                  <a:schemeClr val="bg1"/>
                </a:solidFill>
                <a:latin typeface="Arial" pitchFamily="34" charset="0"/>
              </a:rPr>
              <a:t>church</a:t>
            </a:r>
            <a:r>
              <a:rPr lang="de-DE" sz="2800" b="1" u="none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sz="2800" b="1" u="none" dirty="0" err="1" smtClean="0">
                <a:solidFill>
                  <a:schemeClr val="bg1"/>
                </a:solidFill>
                <a:latin typeface="Arial" pitchFamily="34" charset="0"/>
              </a:rPr>
              <a:t>services</a:t>
            </a:r>
            <a:r>
              <a:rPr lang="de-DE" sz="2800" b="1" u="none" dirty="0" smtClean="0">
                <a:solidFill>
                  <a:schemeClr val="bg1"/>
                </a:solidFill>
                <a:latin typeface="Arial" pitchFamily="34" charset="0"/>
              </a:rPr>
              <a:t> in 1658?</a:t>
            </a:r>
            <a:endParaRPr lang="de-DE" sz="2800" b="1" u="none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4375" y="3933056"/>
            <a:ext cx="3071813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de-DE" b="1" u="none" dirty="0">
                <a:solidFill>
                  <a:schemeClr val="bg1"/>
                </a:solidFill>
                <a:latin typeface="Arial" pitchFamily="34" charset="0"/>
              </a:rPr>
              <a:t>A: </a:t>
            </a:r>
            <a:r>
              <a:rPr lang="de-DE" b="1" u="none" dirty="0" err="1" smtClean="0">
                <a:solidFill>
                  <a:schemeClr val="bg1"/>
                </a:solidFill>
                <a:latin typeface="Arial" pitchFamily="34" charset="0"/>
              </a:rPr>
              <a:t>Cursing</a:t>
            </a:r>
            <a:endParaRPr lang="de-DE" sz="1800" b="1" u="none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176589" y="3937050"/>
            <a:ext cx="357187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de-DE" b="1" u="none" dirty="0" smtClean="0">
                <a:solidFill>
                  <a:schemeClr val="bg1"/>
                </a:solidFill>
                <a:latin typeface="Arial" pitchFamily="34" charset="0"/>
              </a:rPr>
              <a:t>B: </a:t>
            </a:r>
            <a:r>
              <a:rPr lang="de-DE" b="1" u="none" dirty="0" err="1" smtClean="0">
                <a:solidFill>
                  <a:schemeClr val="bg1"/>
                </a:solidFill>
                <a:latin typeface="Arial" pitchFamily="34" charset="0"/>
              </a:rPr>
              <a:t>Having</a:t>
            </a:r>
            <a:r>
              <a:rPr lang="de-DE" b="1" u="none" dirty="0" smtClean="0">
                <a:solidFill>
                  <a:schemeClr val="bg1"/>
                </a:solidFill>
                <a:latin typeface="Arial" pitchFamily="34" charset="0"/>
              </a:rPr>
              <a:t> lunch</a:t>
            </a:r>
            <a:endParaRPr lang="de-DE" b="1" u="none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220072" y="5314950"/>
            <a:ext cx="3357562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de-DE" b="1" u="none" dirty="0" smtClean="0">
                <a:solidFill>
                  <a:schemeClr val="bg1"/>
                </a:solidFill>
                <a:latin typeface="Arial" pitchFamily="34" charset="0"/>
              </a:rPr>
              <a:t>D: </a:t>
            </a:r>
            <a:r>
              <a:rPr lang="de-DE" b="1" u="none" dirty="0">
                <a:solidFill>
                  <a:schemeClr val="bg1"/>
                </a:solidFill>
                <a:latin typeface="Arial" pitchFamily="34" charset="0"/>
              </a:rPr>
              <a:t>Shooting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85280" y="5330031"/>
            <a:ext cx="3100908" cy="41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de-DE" b="1" u="none" dirty="0" smtClean="0">
                <a:solidFill>
                  <a:schemeClr val="bg1"/>
                </a:solidFill>
                <a:latin typeface="Arial" pitchFamily="34" charset="0"/>
              </a:rPr>
              <a:t>C: </a:t>
            </a:r>
            <a:r>
              <a:rPr lang="de-DE" b="1" u="none" dirty="0" err="1" smtClean="0">
                <a:solidFill>
                  <a:schemeClr val="bg1"/>
                </a:solidFill>
                <a:latin typeface="Arial" pitchFamily="34" charset="0"/>
              </a:rPr>
              <a:t>Playing</a:t>
            </a:r>
            <a:r>
              <a:rPr lang="de-DE" b="1" u="none" dirty="0" smtClean="0">
                <a:solidFill>
                  <a:schemeClr val="bg1"/>
                </a:solidFill>
                <a:latin typeface="Arial" pitchFamily="34" charset="0"/>
              </a:rPr>
              <a:t> Tennis</a:t>
            </a:r>
            <a:endParaRPr lang="de-DE" sz="1800" b="1" u="none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57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9" grpId="0"/>
      <p:bldP spid="9" grpId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pload.wikimedia.org/wikipedia/commons/thumb/e/ec/Peter_Stuyvesant.jpg/220px-Peter_Stuyvesa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373"/>
          <a:stretch/>
        </p:blipFill>
        <p:spPr bwMode="auto">
          <a:xfrm>
            <a:off x="6366495" y="3876675"/>
            <a:ext cx="20955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61864" y="4221089"/>
            <a:ext cx="4464496" cy="223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b="1" u="none" dirty="0">
                <a:solidFill>
                  <a:schemeClr val="bg1"/>
                </a:solidFill>
                <a:latin typeface="Calibri" pitchFamily="34" charset="0"/>
              </a:rPr>
              <a:t>	</a:t>
            </a:r>
            <a:r>
              <a:rPr lang="en-US" b="1" u="none" dirty="0" smtClean="0">
                <a:solidFill>
                  <a:schemeClr val="bg1"/>
                </a:solidFill>
                <a:latin typeface="Calibri" pitchFamily="34" charset="0"/>
              </a:rPr>
              <a:t>In 1658, it became a law in New Amsterdam that 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tennis </a:t>
            </a:r>
            <a:r>
              <a:rPr lang="en-US" b="1" u="none" dirty="0" smtClean="0">
                <a:solidFill>
                  <a:schemeClr val="bg1"/>
                </a:solidFill>
                <a:latin typeface="Calibri" pitchFamily="34" charset="0"/>
              </a:rPr>
              <a:t>was not allowed during  church service. The law was enacted by Governor Peter Stuyvesant (1612-1672).</a:t>
            </a:r>
            <a:endParaRPr lang="en-US" b="1" u="none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5124" name="Picture 4" descr="http://upload.wikimedia.org/wikipedia/commons/7/7a/Tennis_game,_17th_centur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530" y="260648"/>
            <a:ext cx="4668715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53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ChangeArrowheads="1"/>
          </p:cNvSpPr>
          <p:nvPr/>
        </p:nvSpPr>
        <p:spPr bwMode="auto">
          <a:xfrm>
            <a:off x="434975" y="777875"/>
            <a:ext cx="8280400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de-DE" sz="3600" b="1" u="none" dirty="0">
                <a:solidFill>
                  <a:srgbClr val="FF9900"/>
                </a:solidFill>
                <a:latin typeface="Arial" pitchFamily="34" charset="0"/>
              </a:rPr>
              <a:t>$ </a:t>
            </a:r>
            <a:r>
              <a:rPr lang="de-DE" sz="3600" b="1" u="none" dirty="0" smtClean="0">
                <a:solidFill>
                  <a:srgbClr val="FF9900"/>
                </a:solidFill>
                <a:latin typeface="Arial" pitchFamily="34" charset="0"/>
              </a:rPr>
              <a:t>125,000</a:t>
            </a:r>
            <a:endParaRPr lang="de-DE" sz="3200" b="1" u="none" dirty="0">
              <a:solidFill>
                <a:srgbClr val="FF9900"/>
              </a:solidFill>
              <a:latin typeface="Arial" pitchFamily="34" charset="0"/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16024" y="1857375"/>
            <a:ext cx="8316416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de-DE" sz="2800" b="1" u="none" dirty="0">
                <a:solidFill>
                  <a:schemeClr val="bg1"/>
                </a:solidFill>
                <a:latin typeface="Arial" pitchFamily="34" charset="0"/>
              </a:rPr>
              <a:t>	</a:t>
            </a:r>
            <a:r>
              <a:rPr lang="de-DE" sz="2800" b="1" u="none" dirty="0" err="1" smtClean="0">
                <a:solidFill>
                  <a:schemeClr val="bg1"/>
                </a:solidFill>
                <a:latin typeface="Arial" pitchFamily="34" charset="0"/>
              </a:rPr>
              <a:t>Which</a:t>
            </a:r>
            <a:r>
              <a:rPr lang="de-DE" sz="2800" b="1" u="none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sz="2800" b="1" u="none" dirty="0" err="1" smtClean="0">
                <a:solidFill>
                  <a:schemeClr val="bg1"/>
                </a:solidFill>
                <a:latin typeface="Arial" pitchFamily="34" charset="0"/>
              </a:rPr>
              <a:t>utensil</a:t>
            </a:r>
            <a:r>
              <a:rPr lang="de-DE" sz="2800" b="1" u="none" dirty="0" smtClean="0">
                <a:solidFill>
                  <a:schemeClr val="bg1"/>
                </a:solidFill>
                <a:latin typeface="Arial" pitchFamily="34" charset="0"/>
              </a:rPr>
              <a:t> was </a:t>
            </a:r>
            <a:r>
              <a:rPr lang="de-DE" sz="2800" b="1" u="none" dirty="0" err="1" smtClean="0">
                <a:solidFill>
                  <a:schemeClr val="bg1"/>
                </a:solidFill>
                <a:latin typeface="Arial" pitchFamily="34" charset="0"/>
              </a:rPr>
              <a:t>introduced</a:t>
            </a:r>
            <a:r>
              <a:rPr lang="de-DE" sz="2800" b="1" u="none" dirty="0" smtClean="0">
                <a:solidFill>
                  <a:schemeClr val="bg1"/>
                </a:solidFill>
                <a:latin typeface="Arial" pitchFamily="34" charset="0"/>
              </a:rPr>
              <a:t> to America by John Winthrop in 1630? </a:t>
            </a:r>
            <a:endParaRPr lang="de-DE" sz="2800" b="1" u="none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143000" y="5445125"/>
            <a:ext cx="442912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de-DE" b="1" u="none" dirty="0">
                <a:solidFill>
                  <a:schemeClr val="bg1"/>
                </a:solidFill>
                <a:latin typeface="Arial" pitchFamily="34" charset="0"/>
              </a:rPr>
              <a:t>C: </a:t>
            </a:r>
            <a:r>
              <a:rPr lang="de-DE" b="1" u="none" dirty="0" smtClean="0">
                <a:latin typeface="Arial" pitchFamily="34" charset="0"/>
              </a:rPr>
              <a:t>Hammer</a:t>
            </a:r>
            <a:endParaRPr lang="de-DE" sz="1800" b="1" u="none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076056" y="5500688"/>
            <a:ext cx="35718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de-DE" b="1" u="none" dirty="0">
                <a:solidFill>
                  <a:schemeClr val="bg1"/>
                </a:solidFill>
                <a:latin typeface="Arial" pitchFamily="34" charset="0"/>
              </a:rPr>
              <a:t>D: </a:t>
            </a:r>
            <a:r>
              <a:rPr lang="de-DE" b="1" u="none" dirty="0" err="1" smtClean="0">
                <a:solidFill>
                  <a:schemeClr val="bg1"/>
                </a:solidFill>
                <a:latin typeface="Arial" pitchFamily="34" charset="0"/>
              </a:rPr>
              <a:t>Rope</a:t>
            </a:r>
            <a:endParaRPr lang="de-DE" sz="1800" b="1" u="none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071563" y="3929063"/>
            <a:ext cx="36004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de-DE" b="1" u="none" dirty="0">
                <a:solidFill>
                  <a:schemeClr val="bg1"/>
                </a:solidFill>
                <a:latin typeface="Arial" pitchFamily="34" charset="0"/>
              </a:rPr>
              <a:t>A</a:t>
            </a:r>
            <a:r>
              <a:rPr lang="de-DE" b="1" u="none" dirty="0" smtClean="0">
                <a:solidFill>
                  <a:schemeClr val="bg1"/>
                </a:solidFill>
                <a:latin typeface="Arial" pitchFamily="34" charset="0"/>
              </a:rPr>
              <a:t>: </a:t>
            </a:r>
            <a:r>
              <a:rPr lang="de-DE" b="1" u="none" dirty="0" err="1" smtClean="0">
                <a:solidFill>
                  <a:schemeClr val="bg1"/>
                </a:solidFill>
                <a:latin typeface="Arial" pitchFamily="34" charset="0"/>
              </a:rPr>
              <a:t>Binoculars</a:t>
            </a:r>
            <a:endParaRPr lang="de-DE" sz="1800" b="1" u="none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003675" y="4004866"/>
            <a:ext cx="13685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de-DE" b="1" u="none" dirty="0">
                <a:solidFill>
                  <a:schemeClr val="bg1"/>
                </a:solidFill>
                <a:latin typeface="Arial" pitchFamily="34" charset="0"/>
              </a:rPr>
              <a:t>B</a:t>
            </a:r>
            <a:r>
              <a:rPr lang="de-DE" b="1" u="none" dirty="0" smtClean="0">
                <a:solidFill>
                  <a:schemeClr val="bg1"/>
                </a:solidFill>
                <a:latin typeface="Arial" pitchFamily="34" charset="0"/>
              </a:rPr>
              <a:t>: </a:t>
            </a:r>
            <a:r>
              <a:rPr lang="de-DE" b="1" u="none" dirty="0" err="1" smtClean="0">
                <a:solidFill>
                  <a:schemeClr val="bg1"/>
                </a:solidFill>
                <a:latin typeface="Arial" pitchFamily="34" charset="0"/>
              </a:rPr>
              <a:t>Fork</a:t>
            </a:r>
            <a:endParaRPr lang="de-DE" sz="1800" b="1" u="none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19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/>
      <p:bldP spid="9" grpId="0"/>
      <p:bldP spid="9" grpId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"/>
          <a:stretch>
            <a:fillRect/>
          </a:stretch>
        </p:blipFill>
        <p:spPr bwMode="auto">
          <a:xfrm>
            <a:off x="485230" y="1490663"/>
            <a:ext cx="2843691" cy="3810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http://images.replacements.com/images/images5/flatware/I/international_silver_john_winthrop_sterling_1911_large_solid_fish_serving_fork_P0000042889S0015T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10394"/>
            <a:ext cx="2954759" cy="93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71420" y="4373488"/>
            <a:ext cx="4090524" cy="19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defRPr/>
            </a:pPr>
            <a:r>
              <a:rPr lang="en-US" sz="2000" u="none" dirty="0" smtClean="0">
                <a:solidFill>
                  <a:schemeClr val="bg1"/>
                </a:solidFill>
                <a:latin typeface="Calibri" pitchFamily="34" charset="0"/>
              </a:rPr>
              <a:t>The utensil had been popularized in England by  Queen Elizabeth despite the condemnation of the practice by the clergy.</a:t>
            </a:r>
            <a:endParaRPr lang="en-US" sz="2000" u="none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874236" y="2454400"/>
            <a:ext cx="4090524" cy="19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defRPr/>
            </a:pPr>
            <a:r>
              <a:rPr lang="en-US" sz="2000" u="none" dirty="0" smtClean="0">
                <a:solidFill>
                  <a:schemeClr val="bg1"/>
                </a:solidFill>
                <a:latin typeface="Calibri" pitchFamily="34" charset="0"/>
              </a:rPr>
              <a:t>John Winthrop brought the fork to America in 1630 in a leather case together with a dagger and a knife. </a:t>
            </a:r>
            <a:endParaRPr lang="en-US" sz="2000" u="none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55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 rot="805868">
            <a:off x="296843" y="2499793"/>
            <a:ext cx="8280401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de-DE" sz="5500" b="1" u="none" dirty="0" smtClean="0">
                <a:solidFill>
                  <a:srgbClr val="FFC000"/>
                </a:solidFill>
                <a:latin typeface="Franklin Gothic Demi" pitchFamily="34" charset="0"/>
              </a:rPr>
              <a:t>The </a:t>
            </a:r>
            <a:r>
              <a:rPr lang="de-DE" sz="5500" b="1" u="none" dirty="0" err="1" smtClean="0">
                <a:solidFill>
                  <a:srgbClr val="FFC000"/>
                </a:solidFill>
                <a:latin typeface="Franklin Gothic Demi" pitchFamily="34" charset="0"/>
              </a:rPr>
              <a:t>Americas</a:t>
            </a:r>
            <a:r>
              <a:rPr lang="de-DE" sz="5500" b="1" u="none" dirty="0" smtClean="0">
                <a:solidFill>
                  <a:srgbClr val="FFC000"/>
                </a:solidFill>
                <a:latin typeface="Franklin Gothic Demi" pitchFamily="34" charset="0"/>
              </a:rPr>
              <a:t> in the 16th and 17th </a:t>
            </a:r>
            <a:r>
              <a:rPr lang="de-DE" sz="5500" b="1" u="none" dirty="0" err="1" smtClean="0">
                <a:solidFill>
                  <a:srgbClr val="FFC000"/>
                </a:solidFill>
                <a:latin typeface="Franklin Gothic Demi" pitchFamily="34" charset="0"/>
              </a:rPr>
              <a:t>Centuries</a:t>
            </a:r>
            <a:endParaRPr lang="de-DE" sz="5500" b="1" u="none" dirty="0">
              <a:solidFill>
                <a:srgbClr val="FFC000"/>
              </a:solidFill>
              <a:latin typeface="Franklin Gothic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39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ChangeArrowheads="1"/>
          </p:cNvSpPr>
          <p:nvPr/>
        </p:nvSpPr>
        <p:spPr bwMode="auto">
          <a:xfrm>
            <a:off x="285750" y="849313"/>
            <a:ext cx="8280400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de-DE" sz="3600" b="1" u="none" dirty="0">
                <a:solidFill>
                  <a:srgbClr val="FF9900"/>
                </a:solidFill>
                <a:latin typeface="Arial" pitchFamily="34" charset="0"/>
              </a:rPr>
              <a:t>$ </a:t>
            </a:r>
            <a:r>
              <a:rPr lang="de-DE" sz="3600" b="1" u="none" dirty="0" smtClean="0">
                <a:solidFill>
                  <a:srgbClr val="FF9900"/>
                </a:solidFill>
                <a:latin typeface="Arial" pitchFamily="34" charset="0"/>
              </a:rPr>
              <a:t>250,000</a:t>
            </a:r>
            <a:endParaRPr lang="de-DE" sz="3200" b="1" u="none" dirty="0">
              <a:solidFill>
                <a:srgbClr val="FF9900"/>
              </a:solidFill>
              <a:latin typeface="Arial" pitchFamily="34" charset="0"/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57188" y="1993900"/>
            <a:ext cx="84248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de-DE" sz="2800" b="1" u="none" dirty="0">
                <a:solidFill>
                  <a:schemeClr val="bg1"/>
                </a:solidFill>
                <a:latin typeface="Arial" pitchFamily="34" charset="0"/>
              </a:rPr>
              <a:t>	In 1692, </a:t>
            </a:r>
            <a:r>
              <a:rPr lang="de-DE" sz="2800" b="1" u="none" dirty="0" err="1">
                <a:solidFill>
                  <a:schemeClr val="bg1"/>
                </a:solidFill>
                <a:latin typeface="Arial" pitchFamily="34" charset="0"/>
              </a:rPr>
              <a:t>the</a:t>
            </a:r>
            <a:r>
              <a:rPr lang="de-DE" sz="2800" b="1" u="none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sz="2800" b="1" u="none" dirty="0" err="1">
                <a:solidFill>
                  <a:schemeClr val="bg1"/>
                </a:solidFill>
                <a:latin typeface="Arial" pitchFamily="34" charset="0"/>
              </a:rPr>
              <a:t>infamous</a:t>
            </a:r>
            <a:r>
              <a:rPr lang="de-DE" sz="2800" b="1" u="none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sz="2800" b="1" u="none" dirty="0" smtClean="0">
                <a:solidFill>
                  <a:schemeClr val="bg1"/>
                </a:solidFill>
                <a:latin typeface="Arial" pitchFamily="34" charset="0"/>
              </a:rPr>
              <a:t>“</a:t>
            </a:r>
            <a:r>
              <a:rPr lang="de-DE" sz="2800" b="1" u="none" dirty="0" err="1" smtClean="0">
                <a:solidFill>
                  <a:schemeClr val="bg1"/>
                </a:solidFill>
                <a:latin typeface="Arial" pitchFamily="34" charset="0"/>
              </a:rPr>
              <a:t>Witch</a:t>
            </a:r>
            <a:r>
              <a:rPr lang="de-DE" sz="2800" b="1" u="none" dirty="0" smtClean="0">
                <a:solidFill>
                  <a:schemeClr val="bg1"/>
                </a:solidFill>
                <a:latin typeface="Arial" pitchFamily="34" charset="0"/>
              </a:rPr>
              <a:t> Trials</a:t>
            </a:r>
            <a:r>
              <a:rPr lang="de-DE" sz="2800" b="1" u="none" dirty="0">
                <a:solidFill>
                  <a:schemeClr val="bg1"/>
                </a:solidFill>
                <a:latin typeface="Arial" pitchFamily="34" charset="0"/>
              </a:rPr>
              <a:t>“ </a:t>
            </a:r>
            <a:r>
              <a:rPr lang="de-DE" sz="2800" b="1" u="none" dirty="0" err="1">
                <a:solidFill>
                  <a:schemeClr val="bg1"/>
                </a:solidFill>
                <a:latin typeface="Arial" pitchFamily="34" charset="0"/>
              </a:rPr>
              <a:t>took</a:t>
            </a:r>
            <a:r>
              <a:rPr lang="de-DE" sz="2800" b="1" u="none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sz="2800" b="1" u="none" dirty="0" err="1">
                <a:solidFill>
                  <a:schemeClr val="bg1"/>
                </a:solidFill>
                <a:latin typeface="Arial" pitchFamily="34" charset="0"/>
              </a:rPr>
              <a:t>place</a:t>
            </a:r>
            <a:r>
              <a:rPr lang="de-DE" sz="2800" b="1" u="none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de-DE" sz="2800" b="1" u="none" dirty="0" err="1">
                <a:solidFill>
                  <a:schemeClr val="bg1"/>
                </a:solidFill>
                <a:latin typeface="Arial" pitchFamily="34" charset="0"/>
              </a:rPr>
              <a:t>at</a:t>
            </a:r>
            <a:r>
              <a:rPr lang="de-DE" sz="2800" b="1" u="none" dirty="0">
                <a:solidFill>
                  <a:schemeClr val="bg1"/>
                </a:solidFill>
                <a:latin typeface="Arial" pitchFamily="34" charset="0"/>
              </a:rPr>
              <a:t> …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857250" y="3643313"/>
            <a:ext cx="3071813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de-DE" b="1" u="none">
                <a:solidFill>
                  <a:schemeClr val="bg1"/>
                </a:solidFill>
                <a:latin typeface="Arial" pitchFamily="34" charset="0"/>
              </a:rPr>
              <a:t>A: </a:t>
            </a:r>
            <a:r>
              <a:rPr lang="de-DE" b="1" u="none"/>
              <a:t>Salinas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endParaRPr lang="de-DE" sz="1800" b="1" i="1" u="none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00625" y="3643313"/>
            <a:ext cx="3786188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de-DE" b="1" u="none">
                <a:solidFill>
                  <a:schemeClr val="bg1"/>
                </a:solidFill>
                <a:latin typeface="Arial" pitchFamily="34" charset="0"/>
              </a:rPr>
              <a:t>B: </a:t>
            </a:r>
            <a:r>
              <a:rPr lang="de-DE" b="1" u="none"/>
              <a:t>Salieri</a:t>
            </a:r>
            <a:endParaRPr lang="de-DE" b="1" u="none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57250" y="5445125"/>
            <a:ext cx="345757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de-DE" b="1" u="none" dirty="0">
                <a:solidFill>
                  <a:schemeClr val="bg1"/>
                </a:solidFill>
                <a:latin typeface="Arial" pitchFamily="34" charset="0"/>
              </a:rPr>
              <a:t>C: </a:t>
            </a:r>
            <a:r>
              <a:rPr lang="de-DE" b="1" u="none" dirty="0"/>
              <a:t>Salem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endParaRPr lang="de-DE" sz="1800" b="1" i="1" u="none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929188" y="5429250"/>
            <a:ext cx="392747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de-DE" b="1" u="none">
                <a:solidFill>
                  <a:schemeClr val="bg1"/>
                </a:solidFill>
                <a:latin typeface="Arial" pitchFamily="34" charset="0"/>
              </a:rPr>
              <a:t>D: </a:t>
            </a:r>
            <a:r>
              <a:rPr lang="de-DE" b="1" u="none"/>
              <a:t>Salome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endParaRPr lang="de-DE" sz="1800" b="1" i="1" u="none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97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5" grpId="1"/>
      <p:bldP spid="6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onofthesouth.net/revolutionary-war/colonies/salem-witch-tria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5"/>
            <a:ext cx="3731840" cy="258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854968" y="44624"/>
            <a:ext cx="767747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de-DE" sz="3400" b="1" u="none" dirty="0" err="1" smtClean="0">
                <a:solidFill>
                  <a:srgbClr val="FFFF00"/>
                </a:solidFill>
                <a:latin typeface="Calibri" pitchFamily="34" charset="0"/>
              </a:rPr>
              <a:t>Witch</a:t>
            </a:r>
            <a:r>
              <a:rPr lang="de-DE" sz="3400" b="1" u="none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de-DE" sz="3400" b="1" u="none" dirty="0">
                <a:solidFill>
                  <a:srgbClr val="FFFF00"/>
                </a:solidFill>
                <a:latin typeface="Calibri" pitchFamily="34" charset="0"/>
              </a:rPr>
              <a:t>Trials </a:t>
            </a:r>
            <a:r>
              <a:rPr lang="de-DE" sz="3400" b="1" u="none" dirty="0" smtClean="0">
                <a:solidFill>
                  <a:srgbClr val="FFFF00"/>
                </a:solidFill>
                <a:latin typeface="Calibri" pitchFamily="34" charset="0"/>
              </a:rPr>
              <a:t>in New England </a:t>
            </a:r>
            <a:r>
              <a:rPr lang="de-DE" sz="3400" b="1" u="none" dirty="0" smtClean="0">
                <a:solidFill>
                  <a:schemeClr val="accent3"/>
                </a:solidFill>
                <a:latin typeface="Calibri" pitchFamily="34" charset="0"/>
              </a:rPr>
              <a:t>(1620-1725)</a:t>
            </a:r>
            <a:endParaRPr lang="de-DE" sz="3400" b="1" u="none" dirty="0">
              <a:solidFill>
                <a:schemeClr val="accent3"/>
              </a:solidFill>
              <a:latin typeface="Calibri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628462" y="1508974"/>
            <a:ext cx="3902838" cy="1118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200" b="1" u="none" dirty="0" smtClean="0">
                <a:solidFill>
                  <a:schemeClr val="bg1"/>
                </a:solidFill>
                <a:latin typeface="Calibri" pitchFamily="34" charset="0"/>
              </a:rPr>
              <a:t>	Some 334 people were accused of </a:t>
            </a:r>
            <a:r>
              <a:rPr lang="en-US" sz="2200" b="1" u="none" dirty="0" smtClean="0">
                <a:solidFill>
                  <a:srgbClr val="FF33CC"/>
                </a:solidFill>
                <a:latin typeface="Calibri" pitchFamily="34" charset="0"/>
              </a:rPr>
              <a:t>witchcraft</a:t>
            </a:r>
            <a:r>
              <a:rPr lang="en-US" sz="2200" b="1" u="none" dirty="0" smtClean="0">
                <a:solidFill>
                  <a:schemeClr val="bg1"/>
                </a:solidFill>
                <a:latin typeface="Calibri" pitchFamily="34" charset="0"/>
              </a:rPr>
              <a:t> in New England between 1620 and 1725. </a:t>
            </a:r>
            <a:endParaRPr lang="en-US" sz="2200" b="1" u="none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671975" y="2891907"/>
            <a:ext cx="3902838" cy="559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200" b="1" u="none" dirty="0" smtClean="0">
                <a:solidFill>
                  <a:schemeClr val="bg1"/>
                </a:solidFill>
                <a:latin typeface="Calibri" pitchFamily="34" charset="0"/>
              </a:rPr>
              <a:t>	35 of them were executed.</a:t>
            </a:r>
            <a:endParaRPr lang="en-US" sz="2200" b="1" u="none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629602" y="3445849"/>
            <a:ext cx="3902838" cy="559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200" b="1" u="none" dirty="0" smtClean="0">
                <a:solidFill>
                  <a:schemeClr val="bg1"/>
                </a:solidFill>
                <a:latin typeface="Calibri" pitchFamily="34" charset="0"/>
              </a:rPr>
              <a:t>	Almost 80 % of the accused were women.</a:t>
            </a:r>
            <a:endParaRPr lang="en-US" sz="2200" b="1" u="none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244724" y="4158208"/>
            <a:ext cx="6629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de-DE" sz="3100" b="1" u="none" dirty="0">
                <a:solidFill>
                  <a:srgbClr val="FF3300"/>
                </a:solidFill>
                <a:latin typeface="Calibri" pitchFamily="34" charset="0"/>
              </a:rPr>
              <a:t>The Salem </a:t>
            </a:r>
            <a:r>
              <a:rPr lang="de-DE" sz="3100" b="1" u="none" dirty="0" err="1">
                <a:solidFill>
                  <a:srgbClr val="FF3300"/>
                </a:solidFill>
                <a:latin typeface="Calibri" pitchFamily="34" charset="0"/>
              </a:rPr>
              <a:t>Witch</a:t>
            </a:r>
            <a:r>
              <a:rPr lang="de-DE" sz="3100" b="1" u="none" dirty="0">
                <a:solidFill>
                  <a:srgbClr val="FF3300"/>
                </a:solidFill>
                <a:latin typeface="Calibri" pitchFamily="34" charset="0"/>
              </a:rPr>
              <a:t> Trials (1692)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51520" y="4692352"/>
            <a:ext cx="8686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GB" b="1" u="none" dirty="0" smtClean="0">
                <a:solidFill>
                  <a:srgbClr val="33CCFF"/>
                </a:solidFill>
                <a:latin typeface="Calibri" pitchFamily="34" charset="0"/>
              </a:rPr>
              <a:t>FEAR</a:t>
            </a:r>
            <a:r>
              <a:rPr lang="en-GB" b="1" u="none" dirty="0" smtClean="0">
                <a:solidFill>
                  <a:schemeClr val="accent3"/>
                </a:solidFill>
                <a:latin typeface="Calibri" pitchFamily="34" charset="0"/>
              </a:rPr>
              <a:t> of “a </a:t>
            </a:r>
            <a:r>
              <a:rPr lang="en-GB" b="1" u="none" dirty="0">
                <a:solidFill>
                  <a:schemeClr val="accent3"/>
                </a:solidFill>
                <a:latin typeface="Calibri" pitchFamily="34" charset="0"/>
              </a:rPr>
              <a:t>more gross </a:t>
            </a:r>
            <a:r>
              <a:rPr lang="en-GB" b="1" u="none" dirty="0">
                <a:solidFill>
                  <a:srgbClr val="FF9966"/>
                </a:solidFill>
                <a:latin typeface="Calibri" pitchFamily="34" charset="0"/>
              </a:rPr>
              <a:t>diabolism</a:t>
            </a:r>
            <a:r>
              <a:rPr lang="en-GB" b="1" u="none" dirty="0">
                <a:solidFill>
                  <a:schemeClr val="accent3"/>
                </a:solidFill>
                <a:latin typeface="Calibri" pitchFamily="34" charset="0"/>
              </a:rPr>
              <a:t> than ever the world saw before.” </a:t>
            </a:r>
            <a:r>
              <a:rPr lang="en-GB" sz="2000" u="none" dirty="0">
                <a:solidFill>
                  <a:schemeClr val="accent3"/>
                </a:solidFill>
                <a:latin typeface="Calibri" pitchFamily="34" charset="0"/>
              </a:rPr>
              <a:t>		</a:t>
            </a:r>
            <a:r>
              <a:rPr lang="en-GB" sz="2000" u="none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 pitchFamily="34" charset="0"/>
              </a:rPr>
              <a:t> </a:t>
            </a:r>
            <a:r>
              <a:rPr lang="en-GB" sz="2000" u="none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alibri" pitchFamily="34" charset="0"/>
              </a:rPr>
              <a:t>  </a:t>
            </a:r>
            <a:r>
              <a:rPr lang="en-GB" sz="2000" u="none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 pitchFamily="34" charset="0"/>
              </a:rPr>
              <a:t>(Cotton Mather,  </a:t>
            </a:r>
            <a:r>
              <a:rPr lang="en-GB" sz="2000" i="1" u="none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 pitchFamily="34" charset="0"/>
              </a:rPr>
              <a:t>Wonders of the Invisible World</a:t>
            </a:r>
            <a:r>
              <a:rPr lang="en-GB" sz="2000" u="none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 pitchFamily="34" charset="0"/>
              </a:rPr>
              <a:t>,  </a:t>
            </a:r>
            <a:r>
              <a:rPr lang="en-GB" sz="2000" u="none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alibri" pitchFamily="34" charset="0"/>
              </a:rPr>
              <a:t>1693, p</a:t>
            </a:r>
            <a:r>
              <a:rPr lang="en-GB" sz="2000" u="none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 pitchFamily="34" charset="0"/>
              </a:rPr>
              <a:t>. 227</a:t>
            </a:r>
            <a:r>
              <a:rPr lang="de-DE" sz="2000" u="none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15824456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mather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13239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 descr="mather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33800"/>
            <a:ext cx="13239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4" descr="mather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1000"/>
            <a:ext cx="13239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 descr="mather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895600"/>
            <a:ext cx="13239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6" descr="mather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105400"/>
            <a:ext cx="13239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7" descr="mather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800600"/>
            <a:ext cx="13239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8" name="Rectangle 8"/>
          <p:cNvSpPr>
            <a:spLocks noChangeArrowheads="1"/>
          </p:cNvSpPr>
          <p:nvPr/>
        </p:nvSpPr>
        <p:spPr bwMode="auto">
          <a:xfrm>
            <a:off x="1295400" y="1447800"/>
            <a:ext cx="5410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de-DE" sz="2800" b="1" u="none" dirty="0">
                <a:solidFill>
                  <a:srgbClr val="33CCFF"/>
                </a:solidFill>
                <a:latin typeface="Calibri" pitchFamily="34" charset="0"/>
              </a:rPr>
              <a:t>Cotton Mather (1663-1728)</a:t>
            </a:r>
          </a:p>
        </p:txBody>
      </p:sp>
      <p:sp>
        <p:nvSpPr>
          <p:cNvPr id="153609" name="Rectangle 9"/>
          <p:cNvSpPr>
            <a:spLocks noChangeArrowheads="1"/>
          </p:cNvSpPr>
          <p:nvPr/>
        </p:nvSpPr>
        <p:spPr bwMode="auto">
          <a:xfrm>
            <a:off x="1143000" y="2500313"/>
            <a:ext cx="5943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de-DE" sz="2800" b="1" u="none" dirty="0" smtClean="0">
                <a:solidFill>
                  <a:schemeClr val="bg1"/>
                </a:solidFill>
                <a:latin typeface="Calibri" pitchFamily="34" charset="0"/>
              </a:rPr>
              <a:t>Prominent </a:t>
            </a:r>
            <a:r>
              <a:rPr lang="de-DE" sz="2800" b="1" u="none" dirty="0" err="1">
                <a:solidFill>
                  <a:schemeClr val="bg1"/>
                </a:solidFill>
                <a:latin typeface="Calibri" pitchFamily="34" charset="0"/>
              </a:rPr>
              <a:t>Puritan</a:t>
            </a:r>
            <a:r>
              <a:rPr lang="de-DE" sz="2800" b="1" u="none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de-DE" sz="2800" b="1" u="none" dirty="0" err="1">
                <a:solidFill>
                  <a:schemeClr val="bg1"/>
                </a:solidFill>
                <a:latin typeface="Calibri" pitchFamily="34" charset="0"/>
              </a:rPr>
              <a:t>minister</a:t>
            </a:r>
            <a:r>
              <a:rPr lang="de-DE" sz="2800" b="1" u="none" dirty="0">
                <a:solidFill>
                  <a:schemeClr val="bg1"/>
                </a:solidFill>
                <a:latin typeface="Calibri" pitchFamily="34" charset="0"/>
              </a:rPr>
              <a:t>, author, and </a:t>
            </a:r>
            <a:r>
              <a:rPr lang="de-DE" sz="2800" b="1" u="none" dirty="0" err="1" smtClean="0">
                <a:solidFill>
                  <a:schemeClr val="bg1"/>
                </a:solidFill>
                <a:latin typeface="Calibri" pitchFamily="34" charset="0"/>
              </a:rPr>
              <a:t>pamphleteer</a:t>
            </a:r>
            <a:endParaRPr lang="de-DE" sz="2800" u="none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3610" name="Rectangle 10"/>
          <p:cNvSpPr>
            <a:spLocks noChangeArrowheads="1"/>
          </p:cNvSpPr>
          <p:nvPr/>
        </p:nvSpPr>
        <p:spPr bwMode="auto">
          <a:xfrm>
            <a:off x="2333624" y="3870176"/>
            <a:ext cx="641483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de-DE" sz="2800" b="1" u="none" dirty="0" smtClean="0">
                <a:solidFill>
                  <a:schemeClr val="bg1"/>
                </a:solidFill>
                <a:latin typeface="Calibri" pitchFamily="34" charset="0"/>
              </a:rPr>
              <a:t>Chief </a:t>
            </a:r>
            <a:r>
              <a:rPr lang="de-DE" sz="2800" b="1" u="none" dirty="0" err="1" smtClean="0">
                <a:solidFill>
                  <a:schemeClr val="bg1"/>
                </a:solidFill>
                <a:latin typeface="Calibri" pitchFamily="34" charset="0"/>
              </a:rPr>
              <a:t>representative</a:t>
            </a:r>
            <a:r>
              <a:rPr lang="de-DE" sz="2800" b="1" u="none" dirty="0" smtClean="0">
                <a:solidFill>
                  <a:schemeClr val="bg1"/>
                </a:solidFill>
                <a:latin typeface="Calibri" pitchFamily="34" charset="0"/>
              </a:rPr>
              <a:t> of the </a:t>
            </a:r>
            <a:r>
              <a:rPr lang="de-DE" sz="2800" b="1" u="none" dirty="0" err="1" smtClean="0">
                <a:solidFill>
                  <a:schemeClr val="bg1"/>
                </a:solidFill>
                <a:latin typeface="Calibri" pitchFamily="34" charset="0"/>
              </a:rPr>
              <a:t>witch-hunt</a:t>
            </a:r>
            <a:endParaRPr lang="de-DE" sz="2800" b="1" u="none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638175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3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53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9" grpId="0" build="p" autoUpdateAnimBg="0"/>
      <p:bldP spid="153610" grpId="0" build="p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ChangeArrowheads="1"/>
          </p:cNvSpPr>
          <p:nvPr/>
        </p:nvSpPr>
        <p:spPr bwMode="auto">
          <a:xfrm>
            <a:off x="506413" y="849313"/>
            <a:ext cx="8280400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 u="sng">
                <a:solidFill>
                  <a:schemeClr val="tx1"/>
                </a:solidFill>
                <a:latin typeface="Square721 BT" pitchFamily="34" charset="0"/>
                <a:cs typeface="Arial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Square721 BT" pitchFamily="34" charset="0"/>
                <a:cs typeface="Arial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Square721 BT" pitchFamily="34" charset="0"/>
                <a:cs typeface="Arial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Square721 BT" pitchFamily="34" charset="0"/>
                <a:cs typeface="Arial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Square721 B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Square721 B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Square721 B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Square721 B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Square721 BT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altLang="de-DE" sz="3600" b="1" u="none" dirty="0" smtClean="0">
                <a:solidFill>
                  <a:srgbClr val="FF9900"/>
                </a:solidFill>
                <a:latin typeface="Arial" pitchFamily="34" charset="0"/>
              </a:rPr>
              <a:t>$ 500,000</a:t>
            </a:r>
            <a:endParaRPr lang="en-US" altLang="de-DE" sz="3200" b="1" u="none" dirty="0">
              <a:solidFill>
                <a:srgbClr val="FF9900"/>
              </a:solidFill>
              <a:latin typeface="Arial" pitchFamily="34" charset="0"/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506413" y="2206625"/>
            <a:ext cx="82804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 u="sng">
                <a:solidFill>
                  <a:schemeClr val="tx1"/>
                </a:solidFill>
                <a:latin typeface="Square721 BT" pitchFamily="34" charset="0"/>
                <a:cs typeface="Arial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Square721 BT" pitchFamily="34" charset="0"/>
                <a:cs typeface="Arial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Square721 BT" pitchFamily="34" charset="0"/>
                <a:cs typeface="Arial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Square721 BT" pitchFamily="34" charset="0"/>
                <a:cs typeface="Arial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Square721 B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Square721 B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Square721 B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Square721 B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Square721 BT" pitchFamily="34" charset="0"/>
                <a:cs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de-DE" sz="2800" b="1" u="none" dirty="0" smtClean="0">
                <a:solidFill>
                  <a:schemeClr val="bg1"/>
                </a:solidFill>
                <a:latin typeface="Arial" pitchFamily="34" charset="0"/>
              </a:rPr>
              <a:t>	Which is the ‘scarlet letter’ in Hawthorne’s eponymous novel about Puritanism? </a:t>
            </a:r>
            <a:endParaRPr lang="en-US" altLang="de-DE" sz="2800" b="1" u="none" dirty="0" smtClean="0"/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de-DE" sz="2800" b="1" u="none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endParaRPr lang="en-US" altLang="de-DE" sz="2800" b="1" u="none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15616" y="5106987"/>
            <a:ext cx="3455987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 u="sng">
                <a:solidFill>
                  <a:schemeClr val="tx1"/>
                </a:solidFill>
                <a:latin typeface="Square721 BT" pitchFamily="34" charset="0"/>
                <a:cs typeface="Arial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Square721 BT" pitchFamily="34" charset="0"/>
                <a:cs typeface="Arial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Square721 BT" pitchFamily="34" charset="0"/>
                <a:cs typeface="Arial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Square721 BT" pitchFamily="34" charset="0"/>
                <a:cs typeface="Arial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Square721 B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Square721 B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Square721 B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Square721 B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Square721 BT" pitchFamily="34" charset="0"/>
                <a:cs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de-DE" b="1" u="none" dirty="0" smtClean="0">
                <a:solidFill>
                  <a:schemeClr val="bg1"/>
                </a:solidFill>
                <a:latin typeface="Arial" pitchFamily="34" charset="0"/>
              </a:rPr>
              <a:t>C: C</a:t>
            </a:r>
            <a:endParaRPr lang="en-US" altLang="de-DE" sz="1800" b="1" u="none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76056" y="3640138"/>
            <a:ext cx="39592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 u="sng">
                <a:solidFill>
                  <a:schemeClr val="tx1"/>
                </a:solidFill>
                <a:latin typeface="Square721 BT" pitchFamily="34" charset="0"/>
                <a:cs typeface="Arial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Square721 BT" pitchFamily="34" charset="0"/>
                <a:cs typeface="Arial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Square721 BT" pitchFamily="34" charset="0"/>
                <a:cs typeface="Arial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Square721 BT" pitchFamily="34" charset="0"/>
                <a:cs typeface="Arial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Square721 B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Square721 B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Square721 B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Square721 B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Square721 BT" pitchFamily="34" charset="0"/>
                <a:cs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de-DE" b="1" u="none" dirty="0" smtClean="0">
                <a:solidFill>
                  <a:schemeClr val="bg1"/>
                </a:solidFill>
                <a:latin typeface="Arial" pitchFamily="34" charset="0"/>
              </a:rPr>
              <a:t>B: B</a:t>
            </a:r>
            <a:endParaRPr lang="en-US" altLang="de-DE" b="1" u="none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131775" y="3675856"/>
            <a:ext cx="36004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 u="sng">
                <a:solidFill>
                  <a:schemeClr val="tx1"/>
                </a:solidFill>
                <a:latin typeface="Square721 BT" pitchFamily="34" charset="0"/>
                <a:cs typeface="Arial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Square721 BT" pitchFamily="34" charset="0"/>
                <a:cs typeface="Arial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Square721 BT" pitchFamily="34" charset="0"/>
                <a:cs typeface="Arial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Square721 BT" pitchFamily="34" charset="0"/>
                <a:cs typeface="Arial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Square721 B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Square721 B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Square721 B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Square721 B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Square721 BT" pitchFamily="34" charset="0"/>
                <a:cs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de-DE" b="1" u="none" dirty="0" smtClean="0">
                <a:solidFill>
                  <a:schemeClr val="bg1"/>
                </a:solidFill>
                <a:latin typeface="Arial" pitchFamily="34" charset="0"/>
              </a:rPr>
              <a:t>A: A</a:t>
            </a:r>
            <a:endParaRPr lang="en-US" altLang="de-DE" sz="1800" b="1" u="none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000625" y="5143500"/>
            <a:ext cx="38163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 u="sng">
                <a:solidFill>
                  <a:schemeClr val="tx1"/>
                </a:solidFill>
                <a:latin typeface="Square721 BT" pitchFamily="34" charset="0"/>
                <a:cs typeface="Arial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Square721 BT" pitchFamily="34" charset="0"/>
                <a:cs typeface="Arial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Square721 BT" pitchFamily="34" charset="0"/>
                <a:cs typeface="Arial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Square721 BT" pitchFamily="34" charset="0"/>
                <a:cs typeface="Arial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Square721 BT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Square721 BT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Square721 BT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Square721 BT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Square721 BT" pitchFamily="34" charset="0"/>
                <a:cs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de-DE" b="1" u="none" dirty="0" smtClean="0">
                <a:solidFill>
                  <a:schemeClr val="bg1"/>
                </a:solidFill>
                <a:latin typeface="Arial" pitchFamily="34" charset="0"/>
              </a:rPr>
              <a:t>D: D</a:t>
            </a:r>
            <a:endParaRPr lang="en-US" altLang="de-DE" sz="1800" b="1" u="none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414583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5" grpId="1"/>
      <p:bldP spid="6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43808" y="231618"/>
            <a:ext cx="5472112" cy="110914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de-DE" sz="3600" b="1" dirty="0">
                <a:solidFill>
                  <a:srgbClr val="C00000"/>
                </a:solidFill>
                <a:latin typeface="Old English Text MT" pitchFamily="66" charset="0"/>
              </a:rPr>
              <a:t>The </a:t>
            </a:r>
            <a:r>
              <a:rPr lang="de-DE" sz="3600" b="1" dirty="0" err="1">
                <a:solidFill>
                  <a:srgbClr val="C00000"/>
                </a:solidFill>
                <a:latin typeface="Old English Text MT" pitchFamily="66" charset="0"/>
              </a:rPr>
              <a:t>Scarlet</a:t>
            </a:r>
            <a:r>
              <a:rPr lang="de-DE" sz="3600" b="1" dirty="0">
                <a:solidFill>
                  <a:srgbClr val="C00000"/>
                </a:solidFill>
                <a:latin typeface="Old English Text MT" pitchFamily="66" charset="0"/>
              </a:rPr>
              <a:t> Letter </a:t>
            </a:r>
            <a:r>
              <a:rPr lang="de-DE" b="1" dirty="0">
                <a:solidFill>
                  <a:schemeClr val="bg2">
                    <a:lumMod val="60000"/>
                    <a:lumOff val="40000"/>
                  </a:schemeClr>
                </a:solidFill>
                <a:latin typeface="Old English Text MT" pitchFamily="66" charset="0"/>
              </a:rPr>
              <a:t>(1850</a:t>
            </a:r>
            <a:r>
              <a:rPr lang="de-DE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Old English Text MT" pitchFamily="66" charset="0"/>
              </a:rPr>
              <a:t>)</a:t>
            </a:r>
          </a:p>
          <a:p>
            <a:pPr>
              <a:buFontTx/>
              <a:buNone/>
            </a:pPr>
            <a:r>
              <a:rPr lang="de-DE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Old English Text MT" pitchFamily="66" charset="0"/>
              </a:rPr>
              <a:t>		</a:t>
            </a:r>
            <a:r>
              <a:rPr lang="de-DE" sz="27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Old English Text MT" pitchFamily="66" charset="0"/>
              </a:rPr>
              <a:t>by Nathaniel Hawthorne</a:t>
            </a:r>
            <a:endParaRPr lang="de-DE" sz="2700" b="1" dirty="0">
              <a:solidFill>
                <a:schemeClr val="bg2">
                  <a:lumMod val="60000"/>
                  <a:lumOff val="40000"/>
                </a:schemeClr>
              </a:solidFill>
              <a:latin typeface="Old English Text MT" pitchFamily="66" charset="0"/>
            </a:endParaRPr>
          </a:p>
        </p:txBody>
      </p:sp>
      <p:pic>
        <p:nvPicPr>
          <p:cNvPr id="149513" name="Picture 9" descr="scarletletterillustratio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245" y="1700808"/>
            <a:ext cx="1644227" cy="214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2"/>
          <p:cNvSpPr>
            <a:spLocks noChangeArrowheads="1"/>
          </p:cNvSpPr>
          <p:nvPr/>
        </p:nvSpPr>
        <p:spPr bwMode="auto">
          <a:xfrm rot="-420000">
            <a:off x="2051721" y="1453644"/>
            <a:ext cx="187220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800" b="1" u="none" dirty="0" smtClean="0">
                <a:solidFill>
                  <a:srgbClr val="FFFF00"/>
                </a:solidFill>
                <a:latin typeface="Calibri" pitchFamily="34" charset="0"/>
              </a:rPr>
              <a:t>Plot in a nutshell</a:t>
            </a:r>
            <a:endParaRPr lang="en-US" sz="1800" b="1" u="none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1907704" y="1957700"/>
            <a:ext cx="5040560" cy="230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</a:pPr>
            <a:r>
              <a:rPr lang="en-US" sz="1800" b="1" u="none" dirty="0" smtClean="0">
                <a:latin typeface="Calibri" pitchFamily="34" charset="0"/>
              </a:rPr>
              <a:t>	Set in the </a:t>
            </a:r>
            <a:r>
              <a:rPr lang="en-US" sz="1800" b="1" u="none" dirty="0" smtClean="0">
                <a:solidFill>
                  <a:srgbClr val="FF00FF"/>
                </a:solidFill>
                <a:latin typeface="Calibri" pitchFamily="34" charset="0"/>
              </a:rPr>
              <a:t>Puritan city of Boston </a:t>
            </a:r>
            <a:r>
              <a:rPr lang="en-US" sz="1800" b="1" u="none" dirty="0" smtClean="0">
                <a:latin typeface="Calibri" pitchFamily="34" charset="0"/>
              </a:rPr>
              <a:t>in the 1640s, the novel relates the story of </a:t>
            </a:r>
            <a:r>
              <a:rPr lang="en-US" sz="1800" b="1" u="none" dirty="0" smtClean="0">
                <a:solidFill>
                  <a:srgbClr val="99FF33"/>
                </a:solidFill>
                <a:latin typeface="Calibri" pitchFamily="34" charset="0"/>
              </a:rPr>
              <a:t>Hester Prynne </a:t>
            </a:r>
            <a:r>
              <a:rPr lang="en-US" sz="1800" b="1" u="none" dirty="0" smtClean="0">
                <a:latin typeface="Calibri" pitchFamily="34" charset="0"/>
              </a:rPr>
              <a:t>who, believing her husband is dead, engages in an </a:t>
            </a:r>
            <a:r>
              <a:rPr lang="en-US" sz="1800" b="1" u="none" dirty="0" smtClean="0">
                <a:solidFill>
                  <a:srgbClr val="CC3300"/>
                </a:solidFill>
                <a:latin typeface="Calibri" pitchFamily="34" charset="0"/>
              </a:rPr>
              <a:t>adulterous affair </a:t>
            </a:r>
            <a:r>
              <a:rPr lang="en-US" sz="1800" b="1" u="none" dirty="0" smtClean="0">
                <a:latin typeface="Calibri" pitchFamily="34" charset="0"/>
              </a:rPr>
              <a:t>with a reverend, conceives an illegitimate child, and is </a:t>
            </a:r>
            <a:r>
              <a:rPr lang="en-US" sz="1800" b="1" u="none" dirty="0" smtClean="0">
                <a:solidFill>
                  <a:srgbClr val="92D050"/>
                </a:solidFill>
                <a:latin typeface="Calibri" pitchFamily="34" charset="0"/>
              </a:rPr>
              <a:t>ostracized by the community</a:t>
            </a:r>
            <a:r>
              <a:rPr lang="en-US" sz="1800" b="1" u="none" dirty="0" smtClean="0">
                <a:latin typeface="Calibri" pitchFamily="34" charset="0"/>
              </a:rPr>
              <a:t> which forces her to wear the red letter </a:t>
            </a:r>
            <a:r>
              <a:rPr lang="en-US" sz="2000" b="1" u="none" dirty="0" smtClean="0">
                <a:solidFill>
                  <a:srgbClr val="FF0000"/>
                </a:solidFill>
                <a:latin typeface="Calibri" pitchFamily="34" charset="0"/>
              </a:rPr>
              <a:t>‘A’ </a:t>
            </a:r>
            <a:r>
              <a:rPr lang="en-US" sz="1800" b="1" u="none" dirty="0" smtClean="0">
                <a:latin typeface="Calibri" pitchFamily="34" charset="0"/>
              </a:rPr>
              <a:t>on her clothes </a:t>
            </a:r>
            <a:r>
              <a:rPr lang="en-US" sz="1800" b="1" u="none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libri" pitchFamily="34" charset="0"/>
              </a:rPr>
              <a:t>(‘A’ for ‘adultery’)</a:t>
            </a:r>
            <a:r>
              <a:rPr lang="en-US" sz="1800" b="1" u="none" dirty="0" smtClean="0">
                <a:latin typeface="Calibri" pitchFamily="34" charset="0"/>
              </a:rPr>
              <a:t>.</a:t>
            </a:r>
            <a:endParaRPr lang="en-US" sz="1800" b="1" u="none" dirty="0">
              <a:latin typeface="Calibri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" t="1163" r="2705" b="2312"/>
          <a:stretch/>
        </p:blipFill>
        <p:spPr bwMode="auto">
          <a:xfrm>
            <a:off x="117004" y="385431"/>
            <a:ext cx="1835984" cy="2804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2"/>
          <p:cNvSpPr>
            <a:spLocks noChangeArrowheads="1"/>
          </p:cNvSpPr>
          <p:nvPr/>
        </p:nvSpPr>
        <p:spPr bwMode="auto">
          <a:xfrm rot="-420000">
            <a:off x="107505" y="3501008"/>
            <a:ext cx="1656184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800" b="1" u="none" dirty="0" smtClean="0">
                <a:solidFill>
                  <a:srgbClr val="FFC000"/>
                </a:solidFill>
                <a:latin typeface="Calibri" pitchFamily="34" charset="0"/>
              </a:rPr>
              <a:t>Main themes?</a:t>
            </a:r>
            <a:endParaRPr lang="en-US" sz="1800" b="1" u="none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395536" y="4093059"/>
            <a:ext cx="5616624" cy="488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800" b="1" u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The </a:t>
            </a:r>
            <a:r>
              <a:rPr lang="en-US" sz="1800" b="1" u="none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R</a:t>
            </a:r>
            <a:r>
              <a:rPr lang="en-US" sz="1800" b="1" u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eligious Concepts of Sin and Repentance</a:t>
            </a:r>
            <a:endParaRPr lang="en-US" sz="1800" b="1" u="none" dirty="0">
              <a:solidFill>
                <a:schemeClr val="accent1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09120"/>
            <a:ext cx="1782688" cy="2096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>
          <a:xfrm>
            <a:off x="2699792" y="5944294"/>
            <a:ext cx="35949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r">
              <a:spcBef>
                <a:spcPct val="20000"/>
              </a:spcBef>
            </a:pPr>
            <a:r>
              <a:rPr lang="en-US" sz="1800" b="1" u="none" dirty="0">
                <a:solidFill>
                  <a:srgbClr val="CC6600"/>
                </a:solidFill>
                <a:latin typeface="Calibri" pitchFamily="34" charset="0"/>
              </a:rPr>
              <a:t>	</a:t>
            </a:r>
            <a:r>
              <a:rPr lang="en-US" sz="1800" b="1" u="none" dirty="0" smtClean="0">
                <a:solidFill>
                  <a:srgbClr val="CC6600"/>
                </a:solidFill>
                <a:latin typeface="Calibri" pitchFamily="34" charset="0"/>
              </a:rPr>
              <a:t>America’s </a:t>
            </a:r>
            <a:r>
              <a:rPr lang="en-US" sz="1800" b="1" u="none" dirty="0">
                <a:solidFill>
                  <a:srgbClr val="CC6600"/>
                </a:solidFill>
                <a:latin typeface="Calibri" pitchFamily="34" charset="0"/>
              </a:rPr>
              <a:t>Puritan </a:t>
            </a:r>
            <a:r>
              <a:rPr lang="en-US" sz="1800" b="1" u="none" dirty="0" smtClean="0">
                <a:solidFill>
                  <a:srgbClr val="CC6600"/>
                </a:solidFill>
                <a:latin typeface="Calibri" pitchFamily="34" charset="0"/>
              </a:rPr>
              <a:t>Past </a:t>
            </a:r>
          </a:p>
          <a:p>
            <a:pPr marL="342900" lvl="0" indent="-342900" algn="r">
              <a:spcBef>
                <a:spcPct val="20000"/>
              </a:spcBef>
            </a:pPr>
            <a:r>
              <a:rPr lang="en-US" sz="1500" b="1" u="none" dirty="0" smtClean="0">
                <a:solidFill>
                  <a:srgbClr val="808080">
                    <a:lumMod val="60000"/>
                    <a:lumOff val="40000"/>
                  </a:srgbClr>
                </a:solidFill>
                <a:latin typeface="Calibri" pitchFamily="34" charset="0"/>
              </a:rPr>
              <a:t>History of witch-hunting in 17</a:t>
            </a:r>
            <a:r>
              <a:rPr lang="en-US" sz="1500" b="1" u="none" baseline="30000" dirty="0" smtClean="0">
                <a:solidFill>
                  <a:srgbClr val="808080">
                    <a:lumMod val="60000"/>
                    <a:lumOff val="40000"/>
                  </a:srgbClr>
                </a:solidFill>
                <a:latin typeface="Calibri" pitchFamily="34" charset="0"/>
              </a:rPr>
              <a:t>th</a:t>
            </a:r>
            <a:r>
              <a:rPr lang="en-US" sz="1500" b="1" u="none" dirty="0" smtClean="0">
                <a:solidFill>
                  <a:srgbClr val="808080">
                    <a:lumMod val="60000"/>
                    <a:lumOff val="40000"/>
                  </a:srgbClr>
                </a:solidFill>
                <a:latin typeface="Calibri" pitchFamily="34" charset="0"/>
              </a:rPr>
              <a:t> century</a:t>
            </a:r>
            <a:endParaRPr lang="en-US" sz="1500" b="1" u="none" dirty="0">
              <a:solidFill>
                <a:srgbClr val="CC6600"/>
              </a:solidFill>
              <a:latin typeface="Calibri" pitchFamily="34" charset="0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8000" contras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63" y="4581128"/>
            <a:ext cx="2419709" cy="2101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536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9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2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3" name="Picture 5" descr="bookcvr"/>
          <p:cNvPicPr>
            <a:picLocks noChangeAspect="1" noChangeArrowheads="1"/>
          </p:cNvPicPr>
          <p:nvPr/>
        </p:nvPicPr>
        <p:blipFill>
          <a:blip r:embed="rId2" cstate="email">
            <a:lum bright="10000"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4813"/>
            <a:ext cx="1831975" cy="244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540" name="Rectangle 12"/>
          <p:cNvSpPr>
            <a:spLocks noChangeArrowheads="1"/>
          </p:cNvSpPr>
          <p:nvPr/>
        </p:nvSpPr>
        <p:spPr bwMode="auto">
          <a:xfrm>
            <a:off x="2843808" y="1104169"/>
            <a:ext cx="266382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de-DE" sz="3400" b="1" u="none" dirty="0">
                <a:solidFill>
                  <a:srgbClr val="C00000"/>
                </a:solidFill>
                <a:latin typeface="Calibri" pitchFamily="34" charset="0"/>
              </a:rPr>
              <a:t>Key </a:t>
            </a:r>
            <a:r>
              <a:rPr lang="de-DE" sz="3400" b="1" u="none" dirty="0" err="1" smtClean="0">
                <a:solidFill>
                  <a:srgbClr val="C00000"/>
                </a:solidFill>
                <a:latin typeface="Calibri" pitchFamily="34" charset="0"/>
              </a:rPr>
              <a:t>symbol</a:t>
            </a:r>
            <a:endParaRPr lang="de-DE" sz="3400" b="1" u="none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150541" name="Picture 13" descr="Letter_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396" y="512032"/>
            <a:ext cx="1801752" cy="1824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8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140968"/>
            <a:ext cx="2733828" cy="3320281"/>
          </a:xfrm>
          <a:prstGeom prst="rect">
            <a:avLst/>
          </a:prstGeom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23528" y="3068960"/>
            <a:ext cx="5760640" cy="350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r>
              <a:rPr lang="en-US" sz="1700" b="1" u="none" dirty="0" smtClean="0">
                <a:solidFill>
                  <a:schemeClr val="bg1"/>
                </a:solidFill>
                <a:latin typeface="Calibri" pitchFamily="34" charset="0"/>
              </a:rPr>
              <a:t>“It was the capital letter A. […]. It had been intended […] as an ornamental article of dress; but how it was to be worn […] was a riddle which […] I saw little hope of solving. […] </a:t>
            </a:r>
            <a:endParaRPr lang="en-US" sz="1500" b="1" u="none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3528" y="3933056"/>
            <a:ext cx="576064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r>
              <a:rPr lang="en-US" sz="1700" b="1" u="none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700" b="1" u="none" dirty="0">
                <a:solidFill>
                  <a:schemeClr val="bg1"/>
                </a:solidFill>
                <a:latin typeface="Calibri" pitchFamily="34" charset="0"/>
              </a:rPr>
              <a:t>	</a:t>
            </a:r>
            <a:r>
              <a:rPr lang="en-US" sz="1700" b="1" u="none" dirty="0" smtClean="0">
                <a:solidFill>
                  <a:schemeClr val="bg1"/>
                </a:solidFill>
                <a:latin typeface="Calibri" pitchFamily="34" charset="0"/>
              </a:rPr>
              <a:t>I happened to place it on my </a:t>
            </a:r>
            <a:r>
              <a:rPr lang="en-US" sz="1700" b="1" u="none" dirty="0" smtClean="0">
                <a:solidFill>
                  <a:srgbClr val="FFC000"/>
                </a:solidFill>
                <a:latin typeface="Calibri" pitchFamily="34" charset="0"/>
              </a:rPr>
              <a:t>breast</a:t>
            </a:r>
            <a:r>
              <a:rPr lang="en-US" sz="1700" b="1" u="none" dirty="0" smtClean="0">
                <a:solidFill>
                  <a:schemeClr val="bg1"/>
                </a:solidFill>
                <a:latin typeface="Calibri" pitchFamily="34" charset="0"/>
              </a:rPr>
              <a:t>. It seemed to me […] that I experienced a sensation not altogether physical, yet almost so, as of </a:t>
            </a:r>
            <a:r>
              <a:rPr lang="en-US" sz="1700" b="1" u="none" dirty="0" smtClean="0">
                <a:solidFill>
                  <a:srgbClr val="FF6600"/>
                </a:solidFill>
                <a:latin typeface="Calibri" pitchFamily="34" charset="0"/>
              </a:rPr>
              <a:t>burning heat</a:t>
            </a:r>
            <a:r>
              <a:rPr lang="en-US" sz="1700" b="1" u="none" dirty="0" smtClean="0">
                <a:solidFill>
                  <a:schemeClr val="bg1"/>
                </a:solidFill>
                <a:latin typeface="Calibri" pitchFamily="34" charset="0"/>
              </a:rPr>
              <a:t>, and as if the letter were not of red cloth, but red-hot iron. I shuddered, and involuntarily let it fall upon the floor.”		</a:t>
            </a:r>
          </a:p>
          <a:p>
            <a:pPr algn="r"/>
            <a:r>
              <a:rPr lang="en-US" sz="1700" b="1" u="none" dirty="0" smtClean="0">
                <a:solidFill>
                  <a:schemeClr val="bg1"/>
                </a:solidFill>
                <a:latin typeface="Calibri" pitchFamily="34" charset="0"/>
              </a:rPr>
              <a:t>						  </a:t>
            </a:r>
            <a:r>
              <a:rPr lang="en-US" sz="1500" b="1" u="none" dirty="0" smtClean="0">
                <a:solidFill>
                  <a:schemeClr val="bg2"/>
                </a:solidFill>
                <a:latin typeface="Calibri" pitchFamily="34" charset="0"/>
              </a:rPr>
              <a:t>Nathaniel Hawthorne, </a:t>
            </a:r>
            <a:r>
              <a:rPr lang="en-US" sz="1500" b="1" i="1" u="none" dirty="0" smtClean="0">
                <a:solidFill>
                  <a:schemeClr val="bg2"/>
                </a:solidFill>
                <a:latin typeface="Calibri" pitchFamily="34" charset="0"/>
              </a:rPr>
              <a:t>The Scarlet Letter</a:t>
            </a:r>
            <a:r>
              <a:rPr lang="en-US" sz="1500" b="1" u="none" dirty="0" smtClean="0">
                <a:solidFill>
                  <a:schemeClr val="bg2"/>
                </a:solidFill>
                <a:latin typeface="Calibri" pitchFamily="34" charset="0"/>
              </a:rPr>
              <a:t> (1850)</a:t>
            </a:r>
            <a:endParaRPr lang="en-US" sz="1500" b="1" u="none" dirty="0">
              <a:solidFill>
                <a:schemeClr val="bg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71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0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0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0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ChangeArrowheads="1"/>
          </p:cNvSpPr>
          <p:nvPr/>
        </p:nvSpPr>
        <p:spPr bwMode="auto">
          <a:xfrm>
            <a:off x="363538" y="849313"/>
            <a:ext cx="8280400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3600" b="1" u="none" dirty="0" smtClean="0">
                <a:solidFill>
                  <a:srgbClr val="FF9900"/>
                </a:solidFill>
                <a:latin typeface="Arial" pitchFamily="34" charset="0"/>
              </a:rPr>
              <a:t>$ 1,000,000</a:t>
            </a:r>
            <a:endParaRPr lang="en-US" sz="3200" b="1" u="none" dirty="0">
              <a:solidFill>
                <a:srgbClr val="FF9900"/>
              </a:solidFill>
              <a:latin typeface="Arial" pitchFamily="34" charset="0"/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571500" y="2071688"/>
            <a:ext cx="7643813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800" b="1" u="none" dirty="0" smtClean="0">
                <a:solidFill>
                  <a:schemeClr val="bg1"/>
                </a:solidFill>
                <a:latin typeface="Arial" pitchFamily="34" charset="0"/>
              </a:rPr>
              <a:t>	</a:t>
            </a:r>
            <a:r>
              <a:rPr lang="en-US" sz="2800" b="1" u="none" dirty="0" smtClean="0">
                <a:solidFill>
                  <a:srgbClr val="99FF66"/>
                </a:solidFill>
                <a:latin typeface="Arial" pitchFamily="34" charset="0"/>
              </a:rPr>
              <a:t>Jonathan Edwards</a:t>
            </a:r>
            <a:r>
              <a:rPr lang="en-US" sz="2800" b="1" u="none" dirty="0" smtClean="0">
                <a:solidFill>
                  <a:schemeClr val="bg1"/>
                </a:solidFill>
                <a:latin typeface="Arial" pitchFamily="34" charset="0"/>
              </a:rPr>
              <a:t>, mastermind of the ‘Great Awakening’ of the 1740s, entered Yale College at the age of…</a:t>
            </a:r>
            <a:endParaRPr lang="en-US" sz="2800" b="1" u="none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919585" y="3728357"/>
            <a:ext cx="977875" cy="39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b="1" u="none" dirty="0" smtClean="0">
                <a:solidFill>
                  <a:schemeClr val="bg1"/>
                </a:solidFill>
                <a:latin typeface="Arial" pitchFamily="34" charset="0"/>
              </a:rPr>
              <a:t>A: 13</a:t>
            </a:r>
            <a:endParaRPr lang="en-US" sz="1800" b="1" u="none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786314" y="3714750"/>
            <a:ext cx="133191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b="1" u="none" dirty="0" smtClean="0">
                <a:solidFill>
                  <a:schemeClr val="bg1"/>
                </a:solidFill>
                <a:latin typeface="Arial" pitchFamily="34" charset="0"/>
              </a:rPr>
              <a:t>B: 17</a:t>
            </a:r>
            <a:endParaRPr lang="en-US" b="1" u="none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00113" y="5445125"/>
            <a:ext cx="3311847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b="1" u="none" dirty="0" smtClean="0">
                <a:solidFill>
                  <a:schemeClr val="bg1"/>
                </a:solidFill>
                <a:latin typeface="Arial" pitchFamily="34" charset="0"/>
              </a:rPr>
              <a:t>C: 28</a:t>
            </a:r>
            <a:endParaRPr lang="en-US" sz="1800" b="1" u="none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809475" y="5445125"/>
            <a:ext cx="331249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b="1" u="none" dirty="0" smtClean="0">
                <a:solidFill>
                  <a:schemeClr val="bg1"/>
                </a:solidFill>
                <a:latin typeface="Arial" pitchFamily="34" charset="0"/>
              </a:rPr>
              <a:t>D: 55</a:t>
            </a:r>
            <a:endParaRPr lang="en-US" sz="1800" b="1" u="none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24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5" grpId="0"/>
      <p:bldP spid="6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04056" y="341784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33CC"/>
                </a:solidFill>
                <a:latin typeface="Calibri" pitchFamily="34" charset="0"/>
              </a:rPr>
              <a:t>Jonathan Edwards</a:t>
            </a:r>
            <a:br>
              <a:rPr lang="en-US" b="1" dirty="0" smtClean="0">
                <a:solidFill>
                  <a:srgbClr val="FF33CC"/>
                </a:solidFill>
                <a:latin typeface="Calibri" pitchFamily="34" charset="0"/>
              </a:rPr>
            </a:br>
            <a:r>
              <a:rPr lang="en-US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alibri" pitchFamily="34" charset="0"/>
              </a:rPr>
              <a:t>(1703-1758)</a:t>
            </a:r>
            <a:r>
              <a:rPr lang="en-US" b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en-US" b="1" dirty="0" smtClean="0">
                <a:solidFill>
                  <a:schemeClr val="tx1"/>
                </a:solidFill>
                <a:latin typeface="Calibri" pitchFamily="34" charset="0"/>
              </a:rPr>
            </a:br>
            <a:endParaRPr lang="en-US" b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44035" name="Picture 4" descr="JonathanEdward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196752"/>
            <a:ext cx="3110880" cy="3545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3923928" y="1773977"/>
            <a:ext cx="457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u="none" dirty="0">
                <a:latin typeface="Calibri" pitchFamily="34" charset="0"/>
              </a:rPr>
              <a:t>I</a:t>
            </a:r>
            <a:r>
              <a:rPr lang="en-US" sz="2000" b="1" u="none" dirty="0" smtClean="0">
                <a:latin typeface="Calibri" pitchFamily="34" charset="0"/>
              </a:rPr>
              <a:t>mportant and American </a:t>
            </a:r>
            <a:r>
              <a:rPr lang="en-US" sz="2000" b="1" u="none" dirty="0" smtClean="0">
                <a:solidFill>
                  <a:srgbClr val="92D050"/>
                </a:solidFill>
                <a:latin typeface="Calibri" pitchFamily="34" charset="0"/>
              </a:rPr>
              <a:t>philosopher</a:t>
            </a:r>
            <a:r>
              <a:rPr lang="en-US" sz="2000" b="1" u="none" dirty="0" smtClean="0">
                <a:latin typeface="Calibri" pitchFamily="34" charset="0"/>
              </a:rPr>
              <a:t> and </a:t>
            </a:r>
            <a:r>
              <a:rPr lang="en-US" sz="2000" b="1" u="none" dirty="0" smtClean="0">
                <a:solidFill>
                  <a:srgbClr val="FF9966"/>
                </a:solidFill>
                <a:latin typeface="Calibri" pitchFamily="34" charset="0"/>
              </a:rPr>
              <a:t>theologian</a:t>
            </a:r>
            <a:r>
              <a:rPr lang="en-US" sz="2000" b="1" u="none" dirty="0" smtClean="0">
                <a:latin typeface="Calibri" pitchFamily="34" charset="0"/>
              </a:rPr>
              <a:t> </a:t>
            </a:r>
            <a:r>
              <a:rPr lang="en-US" sz="2000" b="1" i="1" u="none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libri" pitchFamily="34" charset="0"/>
              </a:rPr>
              <a:t>(“the most important one”)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960440" y="2564904"/>
            <a:ext cx="457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u="none" dirty="0" smtClean="0">
                <a:latin typeface="Calibri" pitchFamily="34" charset="0"/>
              </a:rPr>
              <a:t>Entered </a:t>
            </a:r>
            <a:r>
              <a:rPr lang="en-US" sz="2000" b="1" u="none" dirty="0" smtClean="0">
                <a:solidFill>
                  <a:srgbClr val="0066FF"/>
                </a:solidFill>
                <a:latin typeface="Calibri" pitchFamily="34" charset="0"/>
              </a:rPr>
              <a:t>Yale College </a:t>
            </a:r>
            <a:r>
              <a:rPr lang="en-US" sz="2000" b="1" u="none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libri" pitchFamily="34" charset="0"/>
              </a:rPr>
              <a:t>(later: Yale University) </a:t>
            </a:r>
            <a:r>
              <a:rPr lang="en-US" sz="2000" b="1" u="none" dirty="0" smtClean="0">
                <a:latin typeface="Calibri" pitchFamily="34" charset="0"/>
              </a:rPr>
              <a:t>at the age of 13.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986673" y="3356992"/>
            <a:ext cx="4572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u="none" dirty="0" smtClean="0">
                <a:latin typeface="Calibri" pitchFamily="34" charset="0"/>
              </a:rPr>
              <a:t>Studied </a:t>
            </a:r>
            <a:r>
              <a:rPr lang="en-US" sz="2000" b="1" u="none" dirty="0" smtClean="0">
                <a:solidFill>
                  <a:srgbClr val="FFFF00"/>
                </a:solidFill>
                <a:latin typeface="Calibri" pitchFamily="34" charset="0"/>
              </a:rPr>
              <a:t>Philosophy</a:t>
            </a:r>
            <a:r>
              <a:rPr lang="en-US" sz="2000" b="1" u="none" dirty="0" smtClean="0">
                <a:latin typeface="Calibri" pitchFamily="34" charset="0"/>
              </a:rPr>
              <a:t> and </a:t>
            </a:r>
            <a:r>
              <a:rPr lang="en-US" sz="2000" b="1" u="none" dirty="0" smtClean="0">
                <a:solidFill>
                  <a:srgbClr val="66CCFF"/>
                </a:solidFill>
                <a:latin typeface="Calibri" pitchFamily="34" charset="0"/>
              </a:rPr>
              <a:t>Natural Science </a:t>
            </a:r>
            <a:r>
              <a:rPr lang="en-US" sz="2000" b="1" u="none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libri" pitchFamily="34" charset="0"/>
              </a:rPr>
              <a:t>(J. Locke, I. Newton)</a:t>
            </a:r>
            <a:r>
              <a:rPr lang="en-US" sz="2000" b="1" u="none" dirty="0">
                <a:latin typeface="Calibri" pitchFamily="34" charset="0"/>
              </a:rPr>
              <a:t> </a:t>
            </a:r>
            <a:r>
              <a:rPr lang="en-US" sz="2000" b="1" u="none" dirty="0" smtClean="0">
                <a:latin typeface="Calibri" pitchFamily="34" charset="0"/>
                <a:sym typeface="Wingdings" panose="05000000000000000000" pitchFamily="2" charset="2"/>
              </a:rPr>
              <a:t></a:t>
            </a:r>
            <a:r>
              <a:rPr lang="en-US" sz="2000" b="1" i="1" u="none" dirty="0" smtClean="0">
                <a:latin typeface="Calibri" pitchFamily="34" charset="0"/>
              </a:rPr>
              <a:t>nature is proof of God’s masterful plan</a:t>
            </a:r>
            <a:r>
              <a:rPr lang="en-US" sz="2000" b="1" u="none" dirty="0" smtClean="0">
                <a:latin typeface="Calibri" pitchFamily="34" charset="0"/>
              </a:rPr>
              <a:t>.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683568" y="4593322"/>
            <a:ext cx="78488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u="none" dirty="0" smtClean="0">
                <a:latin typeface="Calibri" pitchFamily="34" charset="0"/>
              </a:rPr>
              <a:t>Published numerous </a:t>
            </a:r>
            <a:r>
              <a:rPr lang="en-US" sz="2000" b="1" u="none" dirty="0" smtClean="0">
                <a:solidFill>
                  <a:srgbClr val="FF3300"/>
                </a:solidFill>
                <a:latin typeface="Calibri" pitchFamily="34" charset="0"/>
              </a:rPr>
              <a:t>sermons</a:t>
            </a:r>
            <a:r>
              <a:rPr lang="en-US" sz="2000" b="1" u="none" dirty="0" smtClean="0">
                <a:latin typeface="Calibri" pitchFamily="34" charset="0"/>
              </a:rPr>
              <a:t> and </a:t>
            </a:r>
            <a:r>
              <a:rPr lang="en-US" sz="2000" b="1" u="none" dirty="0" smtClean="0">
                <a:solidFill>
                  <a:srgbClr val="FF9966"/>
                </a:solidFill>
                <a:latin typeface="Calibri" pitchFamily="34" charset="0"/>
              </a:rPr>
              <a:t>philosophical treatises</a:t>
            </a:r>
            <a:r>
              <a:rPr lang="en-US" sz="2000" b="1" u="none" dirty="0" smtClean="0">
                <a:latin typeface="Calibri" pitchFamily="34" charset="0"/>
              </a:rPr>
              <a:t>, based in Calvinist and Puritan thinking </a:t>
            </a:r>
            <a:r>
              <a:rPr lang="en-US" sz="2000" b="1" u="none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alibri" pitchFamily="34" charset="0"/>
                <a:sym typeface="Wingdings" panose="05000000000000000000" pitchFamily="2" charset="2"/>
              </a:rPr>
              <a:t> his works comprise 26 volumes</a:t>
            </a:r>
            <a:endParaRPr lang="en-US" sz="2000" b="1" u="none" dirty="0" smtClean="0">
              <a:solidFill>
                <a:schemeClr val="bg2">
                  <a:lumMod val="40000"/>
                  <a:lumOff val="60000"/>
                </a:schemeClr>
              </a:solidFill>
              <a:latin typeface="Calibri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674305" y="5445224"/>
            <a:ext cx="78843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u="none" dirty="0" smtClean="0">
                <a:latin typeface="Calibri" pitchFamily="34" charset="0"/>
              </a:rPr>
              <a:t>Became </a:t>
            </a:r>
            <a:r>
              <a:rPr lang="en-US" sz="2000" b="1" u="none" dirty="0" smtClean="0">
                <a:solidFill>
                  <a:srgbClr val="FF9900"/>
                </a:solidFill>
                <a:latin typeface="Calibri" pitchFamily="34" charset="0"/>
              </a:rPr>
              <a:t>President of College of New Jersey </a:t>
            </a:r>
            <a:r>
              <a:rPr lang="en-US" sz="2000" b="1" u="none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libri" pitchFamily="34" charset="0"/>
              </a:rPr>
              <a:t>(later: Princeton).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683568" y="5909210"/>
            <a:ext cx="78843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u="none" dirty="0" smtClean="0">
                <a:latin typeface="Calibri" pitchFamily="34" charset="0"/>
              </a:rPr>
              <a:t>Died of </a:t>
            </a:r>
            <a:r>
              <a:rPr lang="en-US" sz="2000" b="1" u="none" dirty="0" smtClean="0">
                <a:solidFill>
                  <a:srgbClr val="66FF33"/>
                </a:solidFill>
                <a:latin typeface="Calibri" pitchFamily="34" charset="0"/>
              </a:rPr>
              <a:t>unsuccessful smallpox inoculation </a:t>
            </a:r>
            <a:r>
              <a:rPr lang="en-US" sz="2000" b="1" u="none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libri" pitchFamily="34" charset="0"/>
              </a:rPr>
              <a:t>(early vaccination method)       	</a:t>
            </a:r>
            <a:r>
              <a:rPr lang="en-US" sz="1800" b="1" i="1" u="none" dirty="0" smtClean="0">
                <a:solidFill>
                  <a:srgbClr val="CCFFCC"/>
                </a:solidFill>
                <a:latin typeface="Calibri" pitchFamily="34" charset="0"/>
                <a:sym typeface="Wingdings" panose="05000000000000000000" pitchFamily="2" charset="2"/>
              </a:rPr>
              <a:t>H</a:t>
            </a:r>
            <a:r>
              <a:rPr lang="en-US" sz="1800" b="1" i="1" u="none" dirty="0" smtClean="0">
                <a:solidFill>
                  <a:srgbClr val="CCFFCC"/>
                </a:solidFill>
                <a:latin typeface="Calibri" pitchFamily="34" charset="0"/>
              </a:rPr>
              <a:t>e wanted to encourage others to do the same and become immune.</a:t>
            </a:r>
          </a:p>
        </p:txBody>
      </p:sp>
    </p:spTree>
    <p:extLst>
      <p:ext uri="{BB962C8B-B14F-4D97-AF65-F5344CB8AC3E}">
        <p14:creationId xmlns:p14="http://schemas.microsoft.com/office/powerpoint/2010/main" val="475785793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9" grpId="0"/>
      <p:bldP spid="10" grpId="0"/>
      <p:bldP spid="11" grpId="0"/>
      <p:bldP spid="12" grpId="0"/>
      <p:bldP spid="13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 rot="1018261">
            <a:off x="287475" y="2716424"/>
            <a:ext cx="8280401" cy="1786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de-DE" sz="3600" b="1" u="none" dirty="0" smtClean="0">
                <a:solidFill>
                  <a:srgbClr val="00B0F0"/>
                </a:solidFill>
                <a:latin typeface="Arial" pitchFamily="34" charset="0"/>
              </a:rPr>
              <a:t>Edwards was 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de-DE" sz="3600" b="1" u="none" dirty="0" smtClean="0">
                <a:solidFill>
                  <a:srgbClr val="00B0F0"/>
                </a:solidFill>
                <a:latin typeface="Arial" pitchFamily="34" charset="0"/>
              </a:rPr>
              <a:t>the </a:t>
            </a:r>
            <a:r>
              <a:rPr lang="de-DE" sz="3600" b="1" u="none" dirty="0" err="1" smtClean="0">
                <a:solidFill>
                  <a:srgbClr val="FF33CC"/>
                </a:solidFill>
                <a:latin typeface="Arial" pitchFamily="34" charset="0"/>
              </a:rPr>
              <a:t>mastermind</a:t>
            </a:r>
            <a:r>
              <a:rPr lang="de-DE" sz="3600" b="1" u="none" dirty="0" smtClean="0">
                <a:solidFill>
                  <a:srgbClr val="00B0F0"/>
                </a:solidFill>
                <a:latin typeface="Arial" pitchFamily="34" charset="0"/>
              </a:rPr>
              <a:t> of the …</a:t>
            </a:r>
            <a:endParaRPr lang="de-DE" sz="3200" b="1" u="none" dirty="0">
              <a:solidFill>
                <a:srgbClr val="00B0F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885803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22452" y="692696"/>
            <a:ext cx="4648200" cy="354786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sz="6300" b="1" dirty="0" smtClean="0">
                <a:solidFill>
                  <a:srgbClr val="FFC000"/>
                </a:solidFill>
                <a:latin typeface="ShelleyVolante BT" panose="030306020406070F0B05" pitchFamily="66" charset="0"/>
              </a:rPr>
              <a:t>The</a:t>
            </a:r>
            <a:br>
              <a:rPr lang="de-DE" sz="6300" b="1" dirty="0" smtClean="0">
                <a:solidFill>
                  <a:srgbClr val="FFC000"/>
                </a:solidFill>
                <a:latin typeface="ShelleyVolante BT" panose="030306020406070F0B05" pitchFamily="66" charset="0"/>
              </a:rPr>
            </a:br>
            <a:r>
              <a:rPr lang="de-DE" sz="6300" b="1" dirty="0" smtClean="0">
                <a:solidFill>
                  <a:srgbClr val="FFC000"/>
                </a:solidFill>
                <a:latin typeface="ShelleyVolante BT" panose="030306020406070F0B05" pitchFamily="66" charset="0"/>
              </a:rPr>
              <a:t>Great Awakening</a:t>
            </a:r>
          </a:p>
        </p:txBody>
      </p:sp>
      <p:sp>
        <p:nvSpPr>
          <p:cNvPr id="159750" name="Rectangle 6"/>
          <p:cNvSpPr>
            <a:spLocks noChangeArrowheads="1"/>
          </p:cNvSpPr>
          <p:nvPr/>
        </p:nvSpPr>
        <p:spPr bwMode="auto">
          <a:xfrm>
            <a:off x="5119439" y="4332873"/>
            <a:ext cx="3629025" cy="14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3000" b="1" u="none" dirty="0" err="1">
                <a:solidFill>
                  <a:schemeClr val="bg1"/>
                </a:solidFill>
                <a:latin typeface="Calibri" pitchFamily="34" charset="0"/>
              </a:rPr>
              <a:t>Period</a:t>
            </a:r>
            <a:r>
              <a:rPr lang="de-DE" sz="3000" b="1" u="none" dirty="0">
                <a:solidFill>
                  <a:schemeClr val="bg1"/>
                </a:solidFill>
                <a:latin typeface="Calibri" pitchFamily="34" charset="0"/>
              </a:rPr>
              <a:t> of </a:t>
            </a:r>
            <a:r>
              <a:rPr lang="de-DE" sz="3000" b="1" u="none" dirty="0" err="1">
                <a:solidFill>
                  <a:schemeClr val="bg1"/>
                </a:solidFill>
                <a:latin typeface="Calibri" pitchFamily="34" charset="0"/>
              </a:rPr>
              <a:t>renewed</a:t>
            </a:r>
            <a:r>
              <a:rPr lang="de-DE" sz="3000" b="1" u="none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de-DE" sz="3000" b="1" u="none" dirty="0" err="1">
                <a:solidFill>
                  <a:schemeClr val="bg1"/>
                </a:solidFill>
                <a:latin typeface="Calibri" pitchFamily="34" charset="0"/>
              </a:rPr>
              <a:t>interest</a:t>
            </a:r>
            <a:r>
              <a:rPr lang="de-DE" sz="3000" b="1" u="none" dirty="0">
                <a:solidFill>
                  <a:schemeClr val="bg1"/>
                </a:solidFill>
                <a:latin typeface="Calibri" pitchFamily="34" charset="0"/>
              </a:rPr>
              <a:t> in </a:t>
            </a:r>
            <a:r>
              <a:rPr lang="de-DE" sz="3000" b="1" u="none" dirty="0" err="1">
                <a:solidFill>
                  <a:schemeClr val="bg1"/>
                </a:solidFill>
                <a:latin typeface="Calibri" pitchFamily="34" charset="0"/>
              </a:rPr>
              <a:t>religion</a:t>
            </a:r>
            <a:r>
              <a:rPr lang="de-DE" sz="3000" b="1" u="none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de-DE" sz="2500" b="1" u="none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itchFamily="34" charset="0"/>
              </a:rPr>
              <a:t>(1720s-1750s) </a:t>
            </a:r>
          </a:p>
        </p:txBody>
      </p:sp>
      <p:pic>
        <p:nvPicPr>
          <p:cNvPr id="16386" name="Picture 2" descr="http://faculty.polytechnic.org/gfeldmeth/whitefield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" r="643"/>
          <a:stretch/>
        </p:blipFill>
        <p:spPr bwMode="auto">
          <a:xfrm>
            <a:off x="323528" y="842292"/>
            <a:ext cx="3996000" cy="493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588180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9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971600" y="5301208"/>
            <a:ext cx="7128792" cy="903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3000" b="1" u="none" dirty="0" smtClean="0">
                <a:solidFill>
                  <a:srgbClr val="FFFF00"/>
                </a:solidFill>
                <a:latin typeface="Arial" pitchFamily="34" charset="0"/>
              </a:rPr>
              <a:t>The Conquistadores in South America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200" b="1" u="none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</a:rPr>
              <a:t>(Soldiers, explorers, adventurers at the service of the Spanish and Portuguese empire, 16</a:t>
            </a:r>
            <a:r>
              <a:rPr lang="en-US" sz="2200" b="1" u="none" baseline="300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</a:rPr>
              <a:t>th</a:t>
            </a:r>
            <a:r>
              <a:rPr lang="en-US" sz="2200" b="1" u="none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</a:rPr>
              <a:t> century)</a:t>
            </a:r>
            <a:r>
              <a:rPr lang="en-US" sz="2200" b="1" u="none" dirty="0" smtClean="0">
                <a:solidFill>
                  <a:srgbClr val="FF0000"/>
                </a:solidFill>
                <a:latin typeface="Arial" pitchFamily="34" charset="0"/>
              </a:rPr>
              <a:t>  </a:t>
            </a:r>
            <a:endParaRPr lang="en-US" sz="2200" b="1" u="none" dirty="0">
              <a:solidFill>
                <a:srgbClr val="66FF33"/>
              </a:solidFill>
              <a:latin typeface="Arial" pitchFamily="34" charset="0"/>
            </a:endParaRPr>
          </a:p>
        </p:txBody>
      </p:sp>
      <p:pic>
        <p:nvPicPr>
          <p:cNvPr id="1026" name="Picture 2" descr="http://upload.wikimedia.org/wikipedia/commons/thumb/d/dd/ROHM_D195_The_conquistadors_pray_before_entry_to_tenochtitlan.jpg/220px-ROHM_D195_The_conquistadors_pray_before_entry_to_tenochtitl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48680"/>
            <a:ext cx="3240360" cy="444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39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937172" y="2673811"/>
            <a:ext cx="4648200" cy="48074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GB" sz="2200" b="1" i="1" u="none" kern="0" dirty="0" smtClean="0">
                <a:solidFill>
                  <a:srgbClr val="FF3300"/>
                </a:solidFill>
                <a:latin typeface="Calibri" pitchFamily="34" charset="0"/>
                <a:cs typeface="+mn-cs"/>
              </a:rPr>
              <a:t>Sinners </a:t>
            </a:r>
            <a:r>
              <a:rPr lang="en-GB" sz="2200" b="1" i="1" u="none" kern="0" dirty="0">
                <a:solidFill>
                  <a:srgbClr val="FF3300"/>
                </a:solidFill>
                <a:latin typeface="Calibri" pitchFamily="34" charset="0"/>
                <a:cs typeface="+mn-cs"/>
              </a:rPr>
              <a:t>in the Hands </a:t>
            </a:r>
            <a:r>
              <a:rPr lang="en-GB" sz="2200" b="1" i="1" u="none" kern="0" dirty="0" smtClean="0">
                <a:solidFill>
                  <a:srgbClr val="FF3300"/>
                </a:solidFill>
                <a:latin typeface="Calibri" pitchFamily="34" charset="0"/>
                <a:cs typeface="+mn-cs"/>
              </a:rPr>
              <a:t>of …</a:t>
            </a:r>
            <a:endParaRPr lang="en-GB" sz="2200" b="1" u="none" kern="0" dirty="0">
              <a:solidFill>
                <a:schemeClr val="bg2">
                  <a:lumMod val="40000"/>
                  <a:lumOff val="60000"/>
                </a:schemeClr>
              </a:solidFill>
              <a:latin typeface="Calibri" pitchFamily="34" charset="0"/>
              <a:cs typeface="+mn-cs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 rot="922249">
            <a:off x="4039578" y="1177366"/>
            <a:ext cx="510308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200" b="1" u="none" dirty="0" smtClean="0">
                <a:solidFill>
                  <a:srgbClr val="FFFF00"/>
                </a:solidFill>
                <a:latin typeface="Calibri" pitchFamily="34" charset="0"/>
              </a:rPr>
              <a:t>His most important work was …</a:t>
            </a:r>
          </a:p>
        </p:txBody>
      </p:sp>
      <p:sp>
        <p:nvSpPr>
          <p:cNvPr id="6" name="Rechteck 5"/>
          <p:cNvSpPr/>
          <p:nvPr/>
        </p:nvSpPr>
        <p:spPr>
          <a:xfrm>
            <a:off x="5512629" y="3177288"/>
            <a:ext cx="260199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="1" i="1" u="none" kern="0" dirty="0">
                <a:solidFill>
                  <a:srgbClr val="FF3300"/>
                </a:solidFill>
                <a:latin typeface="Calibri" pitchFamily="34" charset="0"/>
              </a:rPr>
              <a:t>an Angry God</a:t>
            </a:r>
            <a:r>
              <a:rPr lang="en-GB" sz="2200" b="1" u="none" kern="0" dirty="0">
                <a:solidFill>
                  <a:srgbClr val="FF3300"/>
                </a:solidFill>
                <a:latin typeface="Calibri" pitchFamily="34" charset="0"/>
              </a:rPr>
              <a:t> </a:t>
            </a:r>
            <a:r>
              <a:rPr lang="en-GB" sz="2200" b="1" u="none" kern="0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 pitchFamily="34" charset="0"/>
              </a:rPr>
              <a:t>(1741)</a:t>
            </a:r>
            <a:endParaRPr lang="de-AT" sz="22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714375"/>
            <a:ext cx="3221038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067944" y="4437112"/>
            <a:ext cx="48576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200" b="1" u="none" dirty="0" smtClean="0">
                <a:latin typeface="Calibri" pitchFamily="34" charset="0"/>
              </a:rPr>
              <a:t>Portrayed a </a:t>
            </a:r>
            <a:r>
              <a:rPr lang="en-US" sz="2200" b="1" u="none" dirty="0" smtClean="0">
                <a:solidFill>
                  <a:srgbClr val="00B0F0"/>
                </a:solidFill>
                <a:latin typeface="Calibri" pitchFamily="34" charset="0"/>
              </a:rPr>
              <a:t>punishing God </a:t>
            </a:r>
            <a:r>
              <a:rPr lang="en-US" sz="2200" b="1" u="none" dirty="0" smtClean="0">
                <a:latin typeface="Calibri" pitchFamily="34" charset="0"/>
              </a:rPr>
              <a:t>dissatisfied with the wrongdoing of his ‘children.’</a:t>
            </a:r>
          </a:p>
        </p:txBody>
      </p:sp>
    </p:spTree>
    <p:extLst>
      <p:ext uri="{BB962C8B-B14F-4D97-AF65-F5344CB8AC3E}">
        <p14:creationId xmlns:p14="http://schemas.microsoft.com/office/powerpoint/2010/main" val="2198966086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  <p:bldP spid="6" grpId="0"/>
      <p:bldP spid="8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35896" y="707884"/>
            <a:ext cx="4936232" cy="6324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buFontTx/>
              <a:buNone/>
            </a:pPr>
            <a:r>
              <a:rPr lang="en-US" sz="2100" b="1" dirty="0" smtClean="0">
                <a:latin typeface="Calibri" pitchFamily="34" charset="0"/>
                <a:cs typeface="Arial" pitchFamily="34" charset="0"/>
              </a:rPr>
              <a:t>	“God is a great deal more angry with great numbers that are now on earth [...]. The </a:t>
            </a:r>
            <a:r>
              <a:rPr lang="en-US" sz="21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wrath of God </a:t>
            </a:r>
            <a:r>
              <a:rPr lang="en-US" sz="2100" b="1" dirty="0" smtClean="0">
                <a:latin typeface="Calibri" pitchFamily="34" charset="0"/>
                <a:cs typeface="Arial" pitchFamily="34" charset="0"/>
              </a:rPr>
              <a:t>burns against them, their damnation does not slumber; the </a:t>
            </a:r>
            <a:r>
              <a:rPr lang="en-US" sz="2100" b="1" dirty="0" smtClean="0">
                <a:solidFill>
                  <a:srgbClr val="CC6600"/>
                </a:solidFill>
                <a:latin typeface="Calibri" pitchFamily="34" charset="0"/>
                <a:cs typeface="Arial" pitchFamily="34" charset="0"/>
              </a:rPr>
              <a:t>pit</a:t>
            </a:r>
            <a:r>
              <a:rPr lang="en-US" sz="2100" b="1" dirty="0" smtClean="0">
                <a:latin typeface="Calibri" pitchFamily="34" charset="0"/>
                <a:cs typeface="Arial" pitchFamily="34" charset="0"/>
              </a:rPr>
              <a:t> is prepared, </a:t>
            </a:r>
            <a:r>
              <a:rPr lang="en-US" sz="2100" b="1" dirty="0" smtClean="0">
                <a:solidFill>
                  <a:srgbClr val="00B0F0"/>
                </a:solidFill>
                <a:latin typeface="Calibri" pitchFamily="34" charset="0"/>
                <a:cs typeface="Arial" pitchFamily="34" charset="0"/>
              </a:rPr>
              <a:t>fire</a:t>
            </a:r>
            <a:r>
              <a:rPr lang="en-US" sz="2100" b="1" dirty="0" smtClean="0">
                <a:latin typeface="Calibri" pitchFamily="34" charset="0"/>
                <a:cs typeface="Arial" pitchFamily="34" charset="0"/>
              </a:rPr>
              <a:t> is made ready, the </a:t>
            </a:r>
            <a:r>
              <a:rPr lang="en-US" sz="2100" b="1" dirty="0" smtClean="0">
                <a:solidFill>
                  <a:srgbClr val="FFFF00"/>
                </a:solidFill>
                <a:latin typeface="Calibri" pitchFamily="34" charset="0"/>
                <a:cs typeface="Arial" pitchFamily="34" charset="0"/>
              </a:rPr>
              <a:t>furnace</a:t>
            </a:r>
            <a:r>
              <a:rPr lang="en-US" sz="2100" b="1" dirty="0" smtClean="0">
                <a:latin typeface="Calibri" pitchFamily="34" charset="0"/>
                <a:cs typeface="Arial" pitchFamily="34" charset="0"/>
              </a:rPr>
              <a:t> is now hot, ready to receive them; the </a:t>
            </a:r>
            <a:r>
              <a:rPr lang="en-US" sz="21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flames</a:t>
            </a:r>
            <a:r>
              <a:rPr lang="en-US" sz="2100" b="1" dirty="0" smtClean="0">
                <a:latin typeface="Calibri" pitchFamily="34" charset="0"/>
                <a:cs typeface="Arial" pitchFamily="34" charset="0"/>
              </a:rPr>
              <a:t> do now rage and glow.”    	          					          </a:t>
            </a:r>
            <a:r>
              <a:rPr lang="en-US" sz="1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alibri" pitchFamily="34" charset="0"/>
                <a:cs typeface="Arial" pitchFamily="34" charset="0"/>
              </a:rPr>
              <a:t>(Jonathan Edwards, </a:t>
            </a:r>
            <a:r>
              <a:rPr lang="en-US" sz="1200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alibri" pitchFamily="34" charset="0"/>
                <a:cs typeface="Arial" pitchFamily="34" charset="0"/>
              </a:rPr>
              <a:t>Sinners in the Hands of an Angry God</a:t>
            </a:r>
            <a:r>
              <a:rPr lang="en-US" sz="1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alibri" pitchFamily="34" charset="0"/>
                <a:cs typeface="Arial" pitchFamily="34" charset="0"/>
              </a:rPr>
              <a:t>,</a:t>
            </a:r>
            <a:r>
              <a:rPr lang="en-US" sz="1200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alibri" pitchFamily="34" charset="0"/>
                <a:cs typeface="Arial" pitchFamily="34" charset="0"/>
              </a:rPr>
              <a:t>342) </a:t>
            </a:r>
          </a:p>
        </p:txBody>
      </p:sp>
      <p:pic>
        <p:nvPicPr>
          <p:cNvPr id="45059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714375"/>
            <a:ext cx="3221038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593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72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72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7" grpId="0" build="p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 rot="1106388">
            <a:off x="827169" y="1263717"/>
            <a:ext cx="8280401" cy="1786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de-DE" sz="6600" b="1" u="none" dirty="0" err="1" smtClean="0">
                <a:solidFill>
                  <a:srgbClr val="FF0000"/>
                </a:solidFill>
                <a:latin typeface="Lincoln" panose="020B7200000000000000" pitchFamily="34" charset="0"/>
              </a:rPr>
              <a:t>Fire</a:t>
            </a:r>
            <a:r>
              <a:rPr lang="de-DE" sz="6600" b="1" u="none" dirty="0" smtClean="0">
                <a:solidFill>
                  <a:srgbClr val="FF0000"/>
                </a:solidFill>
                <a:latin typeface="Lincoln" panose="020B7200000000000000" pitchFamily="34" charset="0"/>
              </a:rPr>
              <a:t> and </a:t>
            </a:r>
            <a:r>
              <a:rPr lang="de-DE" sz="6600" b="1" u="none" dirty="0" err="1" smtClean="0">
                <a:solidFill>
                  <a:srgbClr val="FF0000"/>
                </a:solidFill>
                <a:latin typeface="Lincoln" panose="020B7200000000000000" pitchFamily="34" charset="0"/>
              </a:rPr>
              <a:t>Brimstone</a:t>
            </a:r>
            <a:endParaRPr lang="de-DE" sz="6600" b="1" u="none" dirty="0">
              <a:solidFill>
                <a:srgbClr val="FF0000"/>
              </a:solidFill>
              <a:latin typeface="Lincoln" panose="020B7200000000000000" pitchFamily="34" charset="0"/>
            </a:endParaRPr>
          </a:p>
        </p:txBody>
      </p:sp>
      <p:pic>
        <p:nvPicPr>
          <p:cNvPr id="9218" name="Picture 2" descr="http://www.savagechickens.com/images/chickenhell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58248"/>
            <a:ext cx="3616449" cy="372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243350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 rot="911060">
            <a:off x="-84050" y="2690795"/>
            <a:ext cx="8840956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de-DE" sz="4400" b="1" u="none" dirty="0" smtClean="0">
                <a:solidFill>
                  <a:srgbClr val="00B0F0"/>
                </a:solidFill>
                <a:latin typeface="Franklin Gothic Demi" pitchFamily="34" charset="0"/>
              </a:rPr>
              <a:t>New England: </a:t>
            </a:r>
            <a:r>
              <a:rPr lang="de-DE" sz="4400" b="1" u="none" dirty="0" smtClean="0">
                <a:solidFill>
                  <a:srgbClr val="C00000"/>
                </a:solidFill>
                <a:latin typeface="Franklin Gothic Demi" pitchFamily="34" charset="0"/>
              </a:rPr>
              <a:t>A New </a:t>
            </a:r>
            <a:r>
              <a:rPr lang="de-DE" sz="4400" b="1" u="none" dirty="0" err="1" smtClean="0">
                <a:solidFill>
                  <a:srgbClr val="C00000"/>
                </a:solidFill>
                <a:latin typeface="Franklin Gothic Demi" pitchFamily="34" charset="0"/>
              </a:rPr>
              <a:t>Era</a:t>
            </a:r>
            <a:r>
              <a:rPr lang="de-DE" sz="4400" b="1" u="none" dirty="0" smtClean="0">
                <a:solidFill>
                  <a:srgbClr val="C00000"/>
                </a:solidFill>
                <a:latin typeface="Franklin Gothic Demi" pitchFamily="34" charset="0"/>
              </a:rPr>
              <a:t> Begins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de-DE" sz="3800" b="1" u="none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Franklin Gothic Demi" pitchFamily="34" charset="0"/>
              </a:rPr>
              <a:t>(17th </a:t>
            </a:r>
            <a:r>
              <a:rPr lang="de-DE" sz="3800" b="1" u="none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Franklin Gothic Demi" pitchFamily="34" charset="0"/>
              </a:rPr>
              <a:t>century</a:t>
            </a:r>
            <a:r>
              <a:rPr lang="de-DE" sz="3800" b="1" u="none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Franklin Gothic Demi" pitchFamily="34" charset="0"/>
              </a:rPr>
              <a:t>)</a:t>
            </a:r>
            <a:endParaRPr lang="de-DE" sz="3800" b="1" u="none" dirty="0">
              <a:solidFill>
                <a:schemeClr val="bg2">
                  <a:lumMod val="60000"/>
                  <a:lumOff val="40000"/>
                </a:schemeClr>
              </a:solidFill>
              <a:latin typeface="Franklin Gothic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389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DADADA"/>
      </a:accent4>
      <a:accent5>
        <a:srgbClr val="AAE2CA"/>
      </a:accent5>
      <a:accent6>
        <a:srgbClr val="2D2DB9"/>
      </a:accent6>
      <a:hlink>
        <a:srgbClr val="7C568F"/>
      </a:hlink>
      <a:folHlink>
        <a:srgbClr val="8C7999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quare721 B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quare721 BT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2143</Words>
  <Application>Microsoft Office PowerPoint</Application>
  <PresentationFormat>Bildschirmpräsentation (4:3)</PresentationFormat>
  <Paragraphs>341</Paragraphs>
  <Slides>82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82</vt:i4>
      </vt:variant>
    </vt:vector>
  </HeadingPairs>
  <TitlesOfParts>
    <vt:vector size="101" baseType="lpstr">
      <vt:lpstr>Arial</vt:lpstr>
      <vt:lpstr>ShelleyVolante BT</vt:lpstr>
      <vt:lpstr>Script MT Bold</vt:lpstr>
      <vt:lpstr>Times New Roman</vt:lpstr>
      <vt:lpstr>Square721 BT</vt:lpstr>
      <vt:lpstr>Admiral</vt:lpstr>
      <vt:lpstr>Asimov</vt:lpstr>
      <vt:lpstr>Mufferaw</vt:lpstr>
      <vt:lpstr>Old English Text MT</vt:lpstr>
      <vt:lpstr>Papyrus</vt:lpstr>
      <vt:lpstr>Franklin Gothic Demi</vt:lpstr>
      <vt:lpstr>Onyx</vt:lpstr>
      <vt:lpstr>Wingdings</vt:lpstr>
      <vt:lpstr>Lincoln</vt:lpstr>
      <vt:lpstr>Calibri</vt:lpstr>
      <vt:lpstr>Juice ITC</vt:lpstr>
      <vt:lpstr>African</vt:lpstr>
      <vt:lpstr>Lucida Calligraphy</vt:lpstr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Jamestown</vt:lpstr>
      <vt:lpstr>Jamestown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The Puritans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John Underhill,  “Newes from America“ (1638)</vt:lpstr>
      <vt:lpstr>PowerPoint-Präsentation</vt:lpstr>
      <vt:lpstr>PowerPoint-Präsentation</vt:lpstr>
      <vt:lpstr>PowerPoint-Präsentation</vt:lpstr>
      <vt:lpstr>PowerPoint-Präsentation</vt:lpstr>
      <vt:lpstr>The Puritan Mind</vt:lpstr>
      <vt:lpstr>PowerPoint-Präsentation</vt:lpstr>
      <vt:lpstr>PowerPoint-Präsentation</vt:lpstr>
      <vt:lpstr>PowerPoint-Präsentation</vt:lpstr>
      <vt:lpstr>PowerPoint-Präsentation</vt:lpstr>
      <vt:lpstr>COVENANT WITH GOD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Anne Hutchinson (1591-1643)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Jonathan Edwards (1703-1758) </vt:lpstr>
      <vt:lpstr>PowerPoint-Präsentation</vt:lpstr>
      <vt:lpstr>The Great Awakening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Kambriel: Rappaccini's Daughter Veil</dc:title>
  <dc:creator>PD Dr. Stefan Brandt</dc:creator>
  <cp:lastModifiedBy>Administrator</cp:lastModifiedBy>
  <cp:revision>944</cp:revision>
  <dcterms:created xsi:type="dcterms:W3CDTF">2004-06-01T20:17:59Z</dcterms:created>
  <dcterms:modified xsi:type="dcterms:W3CDTF">2015-11-23T12:50:46Z</dcterms:modified>
</cp:coreProperties>
</file>