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1.xml" ContentType="application/vnd.openxmlformats-officedocument.presentationml.comments+xml"/>
  <Override PartName="/ppt/notesSlides/notesSlide13.xml" ContentType="application/vnd.openxmlformats-officedocument.presentationml.notesSlide+xml"/>
  <Override PartName="/ppt/comments/comment2.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1"/>
  </p:notesMasterIdLst>
  <p:handoutMasterIdLst>
    <p:handoutMasterId r:id="rId32"/>
  </p:handoutMasterIdLst>
  <p:sldIdLst>
    <p:sldId id="256" r:id="rId2"/>
    <p:sldId id="1010" r:id="rId3"/>
    <p:sldId id="1031" r:id="rId4"/>
    <p:sldId id="1060" r:id="rId5"/>
    <p:sldId id="1032" r:id="rId6"/>
    <p:sldId id="1065" r:id="rId7"/>
    <p:sldId id="1051" r:id="rId8"/>
    <p:sldId id="1054" r:id="rId9"/>
    <p:sldId id="1052" r:id="rId10"/>
    <p:sldId id="1027" r:id="rId11"/>
    <p:sldId id="1053" r:id="rId12"/>
    <p:sldId id="1036" r:id="rId13"/>
    <p:sldId id="1062" r:id="rId14"/>
    <p:sldId id="1039" r:id="rId15"/>
    <p:sldId id="1040" r:id="rId16"/>
    <p:sldId id="1041" r:id="rId17"/>
    <p:sldId id="1057" r:id="rId18"/>
    <p:sldId id="1064" r:id="rId19"/>
    <p:sldId id="1047" r:id="rId20"/>
    <p:sldId id="1063" r:id="rId21"/>
    <p:sldId id="1030" r:id="rId22"/>
    <p:sldId id="1058" r:id="rId23"/>
    <p:sldId id="1059" r:id="rId24"/>
    <p:sldId id="1045" r:id="rId25"/>
    <p:sldId id="1048" r:id="rId26"/>
    <p:sldId id="1061" r:id="rId27"/>
    <p:sldId id="1049" r:id="rId28"/>
    <p:sldId id="1050" r:id="rId29"/>
    <p:sldId id="358" r:id="rId30"/>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ton Spenling" initials="AS" lastIdx="43" clrIdx="0">
    <p:extLst>
      <p:ext uri="{19B8F6BF-5375-455C-9EA6-DF929625EA0E}">
        <p15:presenceInfo xmlns:p15="http://schemas.microsoft.com/office/powerpoint/2012/main" userId="dca581f0792da13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20" autoAdjust="0"/>
  </p:normalViewPr>
  <p:slideViewPr>
    <p:cSldViewPr>
      <p:cViewPr varScale="1">
        <p:scale>
          <a:sx n="67" d="100"/>
          <a:sy n="67" d="100"/>
        </p:scale>
        <p:origin x="1814" y="2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0-01T17:43:26.784" idx="37">
    <p:pos x="5403" y="1440"/>
    <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10-01T17:43:26.784" idx="43">
    <p:pos x="5403" y="1440"/>
    <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de-AT"/>
          </a:p>
        </p:txBody>
      </p:sp>
      <p:sp>
        <p:nvSpPr>
          <p:cNvPr id="12800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de-AT"/>
          </a:p>
        </p:txBody>
      </p:sp>
      <p:sp>
        <p:nvSpPr>
          <p:cNvPr id="12800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e-AT"/>
          </a:p>
        </p:txBody>
      </p:sp>
      <p:sp>
        <p:nvSpPr>
          <p:cNvPr id="12800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BB61D797-1DA5-DE44-ACB4-580387BFD957}" type="slidenum">
              <a:rPr lang="de-AT" altLang="de-DE"/>
              <a:pPr/>
              <a:t>‹Nr.›</a:t>
            </a:fld>
            <a:endParaRPr lang="de-AT" altLang="de-DE"/>
          </a:p>
        </p:txBody>
      </p:sp>
    </p:spTree>
    <p:extLst>
      <p:ext uri="{BB962C8B-B14F-4D97-AF65-F5344CB8AC3E}">
        <p14:creationId xmlns:p14="http://schemas.microsoft.com/office/powerpoint/2010/main" val="312693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de-DE"/>
          </a:p>
        </p:txBody>
      </p:sp>
      <p:sp>
        <p:nvSpPr>
          <p:cNvPr id="389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de-DE"/>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e-DE"/>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159FC121-7A55-BB4B-8FB6-4FFDEB143633}" type="slidenum">
              <a:rPr lang="de-DE" altLang="de-DE"/>
              <a:pPr/>
              <a:t>‹Nr.›</a:t>
            </a:fld>
            <a:endParaRPr lang="de-DE" altLang="de-DE"/>
          </a:p>
        </p:txBody>
      </p:sp>
    </p:spTree>
    <p:extLst>
      <p:ext uri="{BB962C8B-B14F-4D97-AF65-F5344CB8AC3E}">
        <p14:creationId xmlns:p14="http://schemas.microsoft.com/office/powerpoint/2010/main" val="22058549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395AB4C4-61F4-CA42-8189-80FF8F67BF74}" type="slidenum">
              <a:rPr lang="de-DE" altLang="de-DE"/>
              <a:pPr>
                <a:spcBef>
                  <a:spcPct val="0"/>
                </a:spcBef>
              </a:pPr>
              <a:t>1</a:t>
            </a:fld>
            <a:endParaRPr lang="de-DE" altLang="de-DE"/>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A3050-7018-E13C-748B-F8F9A5018F88}"/>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C30852BF-5719-B30B-146D-C3FBA0454822}"/>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10</a:t>
            </a:fld>
            <a:endParaRPr lang="de-DE" altLang="de-DE"/>
          </a:p>
        </p:txBody>
      </p:sp>
      <p:sp>
        <p:nvSpPr>
          <p:cNvPr id="30723" name="Rectangle 2">
            <a:extLst>
              <a:ext uri="{FF2B5EF4-FFF2-40B4-BE49-F238E27FC236}">
                <a16:creationId xmlns:a16="http://schemas.microsoft.com/office/drawing/2014/main" id="{58477A4E-DC1A-10AB-01D7-FE7D8AEFA83A}"/>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F23A5205-EBD0-96A0-E2E9-6FCDD0B1CF6F}"/>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684038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A35B6-70B2-DFB6-304C-BBF6101431A3}"/>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C295C5A1-7D73-DE36-F456-F755D4CBCEF8}"/>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11</a:t>
            </a:fld>
            <a:endParaRPr lang="de-DE" altLang="de-DE"/>
          </a:p>
        </p:txBody>
      </p:sp>
      <p:sp>
        <p:nvSpPr>
          <p:cNvPr id="30723" name="Rectangle 2">
            <a:extLst>
              <a:ext uri="{FF2B5EF4-FFF2-40B4-BE49-F238E27FC236}">
                <a16:creationId xmlns:a16="http://schemas.microsoft.com/office/drawing/2014/main" id="{F4C68958-F2D3-B1A3-560B-091710F69BB4}"/>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3EBDEA50-22CB-12C9-D4C3-6730BE910A40}"/>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2511969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85FB2-D170-3372-3F59-F94125F03F82}"/>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47BA225A-A05F-3CDD-AB44-81ED7BEA981B}"/>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12</a:t>
            </a:fld>
            <a:endParaRPr lang="de-DE" altLang="de-DE"/>
          </a:p>
        </p:txBody>
      </p:sp>
      <p:sp>
        <p:nvSpPr>
          <p:cNvPr id="30723" name="Rectangle 2">
            <a:extLst>
              <a:ext uri="{FF2B5EF4-FFF2-40B4-BE49-F238E27FC236}">
                <a16:creationId xmlns:a16="http://schemas.microsoft.com/office/drawing/2014/main" id="{0D3520D3-603C-C339-F065-67C800F5C075}"/>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D134D00C-4FCC-7C6C-210F-F65687D64186}"/>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3867347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3798E-34F2-11D5-D727-073380CDABFC}"/>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05F67791-DCA1-C342-E6C3-7BB3BB9C7572}"/>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13</a:t>
            </a:fld>
            <a:endParaRPr lang="de-DE" altLang="de-DE"/>
          </a:p>
        </p:txBody>
      </p:sp>
      <p:sp>
        <p:nvSpPr>
          <p:cNvPr id="30723" name="Rectangle 2">
            <a:extLst>
              <a:ext uri="{FF2B5EF4-FFF2-40B4-BE49-F238E27FC236}">
                <a16:creationId xmlns:a16="http://schemas.microsoft.com/office/drawing/2014/main" id="{5368F7AB-FAD0-2933-E8C8-1E1D5EBD105A}"/>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B4FA76B7-7CDC-4A4D-8A11-E9EE5A422F99}"/>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6710060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32769-92EC-D793-49F0-E07B0734C6F6}"/>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96383BE9-12D3-3560-F131-DC70303FCB46}"/>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14</a:t>
            </a:fld>
            <a:endParaRPr lang="de-DE" altLang="de-DE"/>
          </a:p>
        </p:txBody>
      </p:sp>
      <p:sp>
        <p:nvSpPr>
          <p:cNvPr id="30723" name="Rectangle 2">
            <a:extLst>
              <a:ext uri="{FF2B5EF4-FFF2-40B4-BE49-F238E27FC236}">
                <a16:creationId xmlns:a16="http://schemas.microsoft.com/office/drawing/2014/main" id="{A853FF96-98C5-FB51-DD4E-F272987333E4}"/>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91E4CCEC-F39E-BCFC-A68A-1F407B76EA79}"/>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21244204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EE9F7-F9A5-99CB-77E3-891A17D4E31B}"/>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2B996B88-7DF6-C8AC-9AB9-0DC044029082}"/>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15</a:t>
            </a:fld>
            <a:endParaRPr lang="de-DE" altLang="de-DE"/>
          </a:p>
        </p:txBody>
      </p:sp>
      <p:sp>
        <p:nvSpPr>
          <p:cNvPr id="30723" name="Rectangle 2">
            <a:extLst>
              <a:ext uri="{FF2B5EF4-FFF2-40B4-BE49-F238E27FC236}">
                <a16:creationId xmlns:a16="http://schemas.microsoft.com/office/drawing/2014/main" id="{C4EA0229-2B14-1D8F-7F5D-000396502DB0}"/>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67F5779F-7BA9-F1ED-6C39-5C54F0BA490F}"/>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21927907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D2EE3-63F1-3A09-3649-21D282241236}"/>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D2C5DB2B-6E01-1CC7-11BD-6D2F94B30530}"/>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16</a:t>
            </a:fld>
            <a:endParaRPr lang="de-DE" altLang="de-DE"/>
          </a:p>
        </p:txBody>
      </p:sp>
      <p:sp>
        <p:nvSpPr>
          <p:cNvPr id="30723" name="Rectangle 2">
            <a:extLst>
              <a:ext uri="{FF2B5EF4-FFF2-40B4-BE49-F238E27FC236}">
                <a16:creationId xmlns:a16="http://schemas.microsoft.com/office/drawing/2014/main" id="{40351EC8-919A-BFBD-4EDD-8E4DE97F48E7}"/>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F0E806F3-0585-49F8-DE28-70F24ADC595F}"/>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1739309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74950-D6AA-33B5-CC6C-391E2E736152}"/>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B9739D24-4E65-A7EF-5C50-79ED5D08B221}"/>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17</a:t>
            </a:fld>
            <a:endParaRPr lang="de-DE" altLang="de-DE"/>
          </a:p>
        </p:txBody>
      </p:sp>
      <p:sp>
        <p:nvSpPr>
          <p:cNvPr id="30723" name="Rectangle 2">
            <a:extLst>
              <a:ext uri="{FF2B5EF4-FFF2-40B4-BE49-F238E27FC236}">
                <a16:creationId xmlns:a16="http://schemas.microsoft.com/office/drawing/2014/main" id="{3146F16F-220F-438F-2745-7CB772D4A465}"/>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0BCEB8C7-1D06-2961-165E-710C75957E71}"/>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28723438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F6C9E-57AF-759F-2FF4-23B5C4A8C4B4}"/>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D8171694-6513-DAE7-C4CF-FC9EF91953B1}"/>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18</a:t>
            </a:fld>
            <a:endParaRPr lang="de-DE" altLang="de-DE"/>
          </a:p>
        </p:txBody>
      </p:sp>
      <p:sp>
        <p:nvSpPr>
          <p:cNvPr id="30723" name="Rectangle 2">
            <a:extLst>
              <a:ext uri="{FF2B5EF4-FFF2-40B4-BE49-F238E27FC236}">
                <a16:creationId xmlns:a16="http://schemas.microsoft.com/office/drawing/2014/main" id="{0270F8F7-32CD-EB9F-47E1-600049D0ECC7}"/>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8386BC81-8E5A-69D3-2B3B-626E7D47C15B}"/>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2504491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BC43A-9667-7B69-CDC0-204BD6289908}"/>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18D82C51-A020-1AC7-6653-698A9682D75E}"/>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19</a:t>
            </a:fld>
            <a:endParaRPr lang="de-DE" altLang="de-DE"/>
          </a:p>
        </p:txBody>
      </p:sp>
      <p:sp>
        <p:nvSpPr>
          <p:cNvPr id="30723" name="Rectangle 2">
            <a:extLst>
              <a:ext uri="{FF2B5EF4-FFF2-40B4-BE49-F238E27FC236}">
                <a16:creationId xmlns:a16="http://schemas.microsoft.com/office/drawing/2014/main" id="{B6AD008B-B960-3447-C110-348569029786}"/>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4D2829A5-6C7C-8974-66BE-688A03A0B991}"/>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a:latin typeface="Tahoma" charset="0"/>
            </a:endParaRPr>
          </a:p>
        </p:txBody>
      </p:sp>
    </p:spTree>
    <p:extLst>
      <p:ext uri="{BB962C8B-B14F-4D97-AF65-F5344CB8AC3E}">
        <p14:creationId xmlns:p14="http://schemas.microsoft.com/office/powerpoint/2010/main" val="2598516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1120A-3D7D-CD66-1633-32443B578C4F}"/>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687C1A9B-CF0B-2AF5-564D-A51E28738BFB}"/>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a:t>
            </a:fld>
            <a:endParaRPr lang="de-DE" altLang="de-DE"/>
          </a:p>
        </p:txBody>
      </p:sp>
      <p:sp>
        <p:nvSpPr>
          <p:cNvPr id="30723" name="Rectangle 2">
            <a:extLst>
              <a:ext uri="{FF2B5EF4-FFF2-40B4-BE49-F238E27FC236}">
                <a16:creationId xmlns:a16="http://schemas.microsoft.com/office/drawing/2014/main" id="{F6C2FFAB-B483-0999-D2EB-04B4F8C35285}"/>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28C4A8F0-41E0-108B-D194-0B64509C79B4}"/>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32275371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A5B60-D8A8-04D0-1763-95417F4E39DE}"/>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DE3A8E04-876C-7AB7-8CC1-BF519BD921E8}"/>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20</a:t>
            </a:fld>
            <a:endParaRPr lang="de-DE" altLang="de-DE"/>
          </a:p>
        </p:txBody>
      </p:sp>
      <p:sp>
        <p:nvSpPr>
          <p:cNvPr id="30723" name="Rectangle 2">
            <a:extLst>
              <a:ext uri="{FF2B5EF4-FFF2-40B4-BE49-F238E27FC236}">
                <a16:creationId xmlns:a16="http://schemas.microsoft.com/office/drawing/2014/main" id="{BF59A792-95D1-839D-9E2A-7FE3AC0FD816}"/>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E9C18C17-B6A4-FC4E-7254-6E625F2CE014}"/>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42688632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8309B-6404-3E14-1369-DC205D708B28}"/>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4F641CE1-9E95-4210-FF1B-E39C16F19BEA}"/>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21</a:t>
            </a:fld>
            <a:endParaRPr lang="de-DE" altLang="de-DE"/>
          </a:p>
        </p:txBody>
      </p:sp>
      <p:sp>
        <p:nvSpPr>
          <p:cNvPr id="30723" name="Rectangle 2">
            <a:extLst>
              <a:ext uri="{FF2B5EF4-FFF2-40B4-BE49-F238E27FC236}">
                <a16:creationId xmlns:a16="http://schemas.microsoft.com/office/drawing/2014/main" id="{7C2082BC-61C1-7A82-BC6B-8397A5269456}"/>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6A7CE525-52C2-12AC-06A2-638A68B21AD3}"/>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a:latin typeface="Tahoma" charset="0"/>
            </a:endParaRPr>
          </a:p>
        </p:txBody>
      </p:sp>
    </p:spTree>
    <p:extLst>
      <p:ext uri="{BB962C8B-B14F-4D97-AF65-F5344CB8AC3E}">
        <p14:creationId xmlns:p14="http://schemas.microsoft.com/office/powerpoint/2010/main" val="12047678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00CB3-3615-0614-9AFC-23BB0E64B95E}"/>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314F215D-F868-1AA9-151E-46C1AA8448EF}"/>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22</a:t>
            </a:fld>
            <a:endParaRPr lang="de-DE" altLang="de-DE"/>
          </a:p>
        </p:txBody>
      </p:sp>
      <p:sp>
        <p:nvSpPr>
          <p:cNvPr id="30723" name="Rectangle 2">
            <a:extLst>
              <a:ext uri="{FF2B5EF4-FFF2-40B4-BE49-F238E27FC236}">
                <a16:creationId xmlns:a16="http://schemas.microsoft.com/office/drawing/2014/main" id="{4F03BD3F-A1E9-C8E2-69B6-F5109743CE8F}"/>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85EB4FC7-ADEC-02E3-9A29-74C6E0B58C89}"/>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a:latin typeface="Tahoma" charset="0"/>
            </a:endParaRPr>
          </a:p>
        </p:txBody>
      </p:sp>
    </p:spTree>
    <p:extLst>
      <p:ext uri="{BB962C8B-B14F-4D97-AF65-F5344CB8AC3E}">
        <p14:creationId xmlns:p14="http://schemas.microsoft.com/office/powerpoint/2010/main" val="34405268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915EC-5A06-E0F7-554C-2F82EC51919A}"/>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E3BE7D0B-C039-B590-B6F7-CA802122DED5}"/>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23</a:t>
            </a:fld>
            <a:endParaRPr lang="de-DE" altLang="de-DE"/>
          </a:p>
        </p:txBody>
      </p:sp>
      <p:sp>
        <p:nvSpPr>
          <p:cNvPr id="30723" name="Rectangle 2">
            <a:extLst>
              <a:ext uri="{FF2B5EF4-FFF2-40B4-BE49-F238E27FC236}">
                <a16:creationId xmlns:a16="http://schemas.microsoft.com/office/drawing/2014/main" id="{A8CA14A7-3BDF-D66E-99E4-0F57F36F78A8}"/>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1DE59074-C735-A24F-7C5B-26ABA2755342}"/>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a:latin typeface="Tahoma" charset="0"/>
            </a:endParaRPr>
          </a:p>
        </p:txBody>
      </p:sp>
    </p:spTree>
    <p:extLst>
      <p:ext uri="{BB962C8B-B14F-4D97-AF65-F5344CB8AC3E}">
        <p14:creationId xmlns:p14="http://schemas.microsoft.com/office/powerpoint/2010/main" val="2200903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0CD6F-6316-F88E-234C-3AF2DF069F2D}"/>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AB6B9865-9C92-25C5-66B8-0B72C7D0D63C}"/>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24</a:t>
            </a:fld>
            <a:endParaRPr lang="de-DE" altLang="de-DE"/>
          </a:p>
        </p:txBody>
      </p:sp>
      <p:sp>
        <p:nvSpPr>
          <p:cNvPr id="30723" name="Rectangle 2">
            <a:extLst>
              <a:ext uri="{FF2B5EF4-FFF2-40B4-BE49-F238E27FC236}">
                <a16:creationId xmlns:a16="http://schemas.microsoft.com/office/drawing/2014/main" id="{D896F82C-61F7-C75A-AC19-54B08C807834}"/>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4B4ED044-BC18-5053-B92E-A94B8C520BC7}"/>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a:latin typeface="Tahoma" charset="0"/>
            </a:endParaRPr>
          </a:p>
        </p:txBody>
      </p:sp>
    </p:spTree>
    <p:extLst>
      <p:ext uri="{BB962C8B-B14F-4D97-AF65-F5344CB8AC3E}">
        <p14:creationId xmlns:p14="http://schemas.microsoft.com/office/powerpoint/2010/main" val="35881303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030FA-AD2F-9045-04AD-78FCD0AD64DB}"/>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8FB3DBB7-6425-87F5-0C89-28FB416D6B7A}"/>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300">
                <a:solidFill>
                  <a:schemeClr val="tx1"/>
                </a:solidFill>
                <a:latin typeface="Arial" charset="0"/>
              </a:defRPr>
            </a:lvl1pPr>
            <a:lvl2pPr marL="804986" indent="-309610">
              <a:spcBef>
                <a:spcPct val="30000"/>
              </a:spcBef>
              <a:defRPr sz="1300">
                <a:solidFill>
                  <a:schemeClr val="tx1"/>
                </a:solidFill>
                <a:latin typeface="Arial" charset="0"/>
              </a:defRPr>
            </a:lvl2pPr>
            <a:lvl3pPr marL="1238441" indent="-247688">
              <a:spcBef>
                <a:spcPct val="30000"/>
              </a:spcBef>
              <a:defRPr sz="1300">
                <a:solidFill>
                  <a:schemeClr val="tx1"/>
                </a:solidFill>
                <a:latin typeface="Arial" charset="0"/>
              </a:defRPr>
            </a:lvl3pPr>
            <a:lvl4pPr marL="1733817" indent="-247688">
              <a:spcBef>
                <a:spcPct val="30000"/>
              </a:spcBef>
              <a:defRPr sz="1300">
                <a:solidFill>
                  <a:schemeClr val="tx1"/>
                </a:solidFill>
                <a:latin typeface="Arial" charset="0"/>
              </a:defRPr>
            </a:lvl4pPr>
            <a:lvl5pPr marL="2229193" indent="-247688">
              <a:spcBef>
                <a:spcPct val="30000"/>
              </a:spcBef>
              <a:defRPr sz="1300">
                <a:solidFill>
                  <a:schemeClr val="tx1"/>
                </a:solidFill>
                <a:latin typeface="Arial" charset="0"/>
              </a:defRPr>
            </a:lvl5pPr>
            <a:lvl6pPr marL="2724569" indent="-247688" eaLnBrk="0" fontAlgn="base" hangingPunct="0">
              <a:spcBef>
                <a:spcPct val="30000"/>
              </a:spcBef>
              <a:spcAft>
                <a:spcPct val="0"/>
              </a:spcAft>
              <a:defRPr sz="1300">
                <a:solidFill>
                  <a:schemeClr val="tx1"/>
                </a:solidFill>
                <a:latin typeface="Arial" charset="0"/>
              </a:defRPr>
            </a:lvl6pPr>
            <a:lvl7pPr marL="3219945" indent="-247688" eaLnBrk="0" fontAlgn="base" hangingPunct="0">
              <a:spcBef>
                <a:spcPct val="30000"/>
              </a:spcBef>
              <a:spcAft>
                <a:spcPct val="0"/>
              </a:spcAft>
              <a:defRPr sz="1300">
                <a:solidFill>
                  <a:schemeClr val="tx1"/>
                </a:solidFill>
                <a:latin typeface="Arial" charset="0"/>
              </a:defRPr>
            </a:lvl7pPr>
            <a:lvl8pPr marL="3715322" indent="-247688" eaLnBrk="0" fontAlgn="base" hangingPunct="0">
              <a:spcBef>
                <a:spcPct val="30000"/>
              </a:spcBef>
              <a:spcAft>
                <a:spcPct val="0"/>
              </a:spcAft>
              <a:defRPr sz="1300">
                <a:solidFill>
                  <a:schemeClr val="tx1"/>
                </a:solidFill>
                <a:latin typeface="Arial" charset="0"/>
              </a:defRPr>
            </a:lvl8pPr>
            <a:lvl9pPr marL="4210698" indent="-247688" eaLnBrk="0" fontAlgn="base" hangingPunct="0">
              <a:spcBef>
                <a:spcPct val="30000"/>
              </a:spcBef>
              <a:spcAft>
                <a:spcPct val="0"/>
              </a:spcAft>
              <a:defRPr sz="1300">
                <a:solidFill>
                  <a:schemeClr val="tx1"/>
                </a:solidFill>
                <a:latin typeface="Arial" charset="0"/>
              </a:defRPr>
            </a:lvl9pPr>
          </a:lstStyle>
          <a:p>
            <a:pPr>
              <a:spcBef>
                <a:spcPct val="0"/>
              </a:spcBef>
            </a:pPr>
            <a:fld id="{12B5253F-B832-1E45-94AD-956D9BC9F366}" type="slidenum">
              <a:rPr lang="de-DE" altLang="de-DE"/>
              <a:pPr>
                <a:spcBef>
                  <a:spcPct val="0"/>
                </a:spcBef>
              </a:pPr>
              <a:t>25</a:t>
            </a:fld>
            <a:endParaRPr lang="de-DE" altLang="de-DE"/>
          </a:p>
        </p:txBody>
      </p:sp>
      <p:sp>
        <p:nvSpPr>
          <p:cNvPr id="30723" name="Rectangle 2">
            <a:extLst>
              <a:ext uri="{FF2B5EF4-FFF2-40B4-BE49-F238E27FC236}">
                <a16:creationId xmlns:a16="http://schemas.microsoft.com/office/drawing/2014/main" id="{55AC49A2-9743-0E0B-2E12-493DFB042240}"/>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C8710443-4C83-269E-6003-E735614CD307}"/>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spcBef>
                <a:spcPct val="0"/>
              </a:spcBef>
            </a:pPr>
            <a:endParaRPr lang="de-AT" altLang="de-DE" sz="2000" dirty="0">
              <a:latin typeface="Tahoma" charset="0"/>
            </a:endParaRPr>
          </a:p>
        </p:txBody>
      </p:sp>
    </p:spTree>
    <p:extLst>
      <p:ext uri="{BB962C8B-B14F-4D97-AF65-F5344CB8AC3E}">
        <p14:creationId xmlns:p14="http://schemas.microsoft.com/office/powerpoint/2010/main" val="28500314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21F7C-9C5A-690B-96C9-E59A056E7930}"/>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6D0E99C7-3E59-C491-8ADB-AA7A62CE286F}"/>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300">
                <a:solidFill>
                  <a:schemeClr val="tx1"/>
                </a:solidFill>
                <a:latin typeface="Arial" charset="0"/>
              </a:defRPr>
            </a:lvl1pPr>
            <a:lvl2pPr marL="804986" indent="-309610">
              <a:spcBef>
                <a:spcPct val="30000"/>
              </a:spcBef>
              <a:defRPr sz="1300">
                <a:solidFill>
                  <a:schemeClr val="tx1"/>
                </a:solidFill>
                <a:latin typeface="Arial" charset="0"/>
              </a:defRPr>
            </a:lvl2pPr>
            <a:lvl3pPr marL="1238441" indent="-247688">
              <a:spcBef>
                <a:spcPct val="30000"/>
              </a:spcBef>
              <a:defRPr sz="1300">
                <a:solidFill>
                  <a:schemeClr val="tx1"/>
                </a:solidFill>
                <a:latin typeface="Arial" charset="0"/>
              </a:defRPr>
            </a:lvl3pPr>
            <a:lvl4pPr marL="1733817" indent="-247688">
              <a:spcBef>
                <a:spcPct val="30000"/>
              </a:spcBef>
              <a:defRPr sz="1300">
                <a:solidFill>
                  <a:schemeClr val="tx1"/>
                </a:solidFill>
                <a:latin typeface="Arial" charset="0"/>
              </a:defRPr>
            </a:lvl4pPr>
            <a:lvl5pPr marL="2229193" indent="-247688">
              <a:spcBef>
                <a:spcPct val="30000"/>
              </a:spcBef>
              <a:defRPr sz="1300">
                <a:solidFill>
                  <a:schemeClr val="tx1"/>
                </a:solidFill>
                <a:latin typeface="Arial" charset="0"/>
              </a:defRPr>
            </a:lvl5pPr>
            <a:lvl6pPr marL="2724569" indent="-247688" eaLnBrk="0" fontAlgn="base" hangingPunct="0">
              <a:spcBef>
                <a:spcPct val="30000"/>
              </a:spcBef>
              <a:spcAft>
                <a:spcPct val="0"/>
              </a:spcAft>
              <a:defRPr sz="1300">
                <a:solidFill>
                  <a:schemeClr val="tx1"/>
                </a:solidFill>
                <a:latin typeface="Arial" charset="0"/>
              </a:defRPr>
            </a:lvl6pPr>
            <a:lvl7pPr marL="3219945" indent="-247688" eaLnBrk="0" fontAlgn="base" hangingPunct="0">
              <a:spcBef>
                <a:spcPct val="30000"/>
              </a:spcBef>
              <a:spcAft>
                <a:spcPct val="0"/>
              </a:spcAft>
              <a:defRPr sz="1300">
                <a:solidFill>
                  <a:schemeClr val="tx1"/>
                </a:solidFill>
                <a:latin typeface="Arial" charset="0"/>
              </a:defRPr>
            </a:lvl7pPr>
            <a:lvl8pPr marL="3715322" indent="-247688" eaLnBrk="0" fontAlgn="base" hangingPunct="0">
              <a:spcBef>
                <a:spcPct val="30000"/>
              </a:spcBef>
              <a:spcAft>
                <a:spcPct val="0"/>
              </a:spcAft>
              <a:defRPr sz="1300">
                <a:solidFill>
                  <a:schemeClr val="tx1"/>
                </a:solidFill>
                <a:latin typeface="Arial" charset="0"/>
              </a:defRPr>
            </a:lvl8pPr>
            <a:lvl9pPr marL="4210698" indent="-247688" eaLnBrk="0" fontAlgn="base" hangingPunct="0">
              <a:spcBef>
                <a:spcPct val="30000"/>
              </a:spcBef>
              <a:spcAft>
                <a:spcPct val="0"/>
              </a:spcAft>
              <a:defRPr sz="1300">
                <a:solidFill>
                  <a:schemeClr val="tx1"/>
                </a:solidFill>
                <a:latin typeface="Arial" charset="0"/>
              </a:defRPr>
            </a:lvl9pPr>
          </a:lstStyle>
          <a:p>
            <a:pPr>
              <a:spcBef>
                <a:spcPct val="0"/>
              </a:spcBef>
            </a:pPr>
            <a:fld id="{12B5253F-B832-1E45-94AD-956D9BC9F366}" type="slidenum">
              <a:rPr lang="de-DE" altLang="de-DE"/>
              <a:pPr>
                <a:spcBef>
                  <a:spcPct val="0"/>
                </a:spcBef>
              </a:pPr>
              <a:t>26</a:t>
            </a:fld>
            <a:endParaRPr lang="de-DE" altLang="de-DE"/>
          </a:p>
        </p:txBody>
      </p:sp>
      <p:sp>
        <p:nvSpPr>
          <p:cNvPr id="30723" name="Rectangle 2">
            <a:extLst>
              <a:ext uri="{FF2B5EF4-FFF2-40B4-BE49-F238E27FC236}">
                <a16:creationId xmlns:a16="http://schemas.microsoft.com/office/drawing/2014/main" id="{6EE3E0F0-7578-5770-AC4F-DB1C8F357C89}"/>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18468908-2753-E720-F731-FFF6FC08A4BE}"/>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spcBef>
                <a:spcPct val="0"/>
              </a:spcBef>
            </a:pPr>
            <a:endParaRPr lang="de-AT" altLang="de-DE" sz="2000" dirty="0">
              <a:latin typeface="Tahoma" charset="0"/>
            </a:endParaRPr>
          </a:p>
        </p:txBody>
      </p:sp>
    </p:spTree>
    <p:extLst>
      <p:ext uri="{BB962C8B-B14F-4D97-AF65-F5344CB8AC3E}">
        <p14:creationId xmlns:p14="http://schemas.microsoft.com/office/powerpoint/2010/main" val="14209156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8DE93-1C60-B6AE-71F9-BD1178936E85}"/>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760BCF34-08A8-2118-625A-8B41CD12962E}"/>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27</a:t>
            </a:fld>
            <a:endParaRPr lang="de-DE" altLang="de-DE"/>
          </a:p>
        </p:txBody>
      </p:sp>
      <p:sp>
        <p:nvSpPr>
          <p:cNvPr id="30723" name="Rectangle 2">
            <a:extLst>
              <a:ext uri="{FF2B5EF4-FFF2-40B4-BE49-F238E27FC236}">
                <a16:creationId xmlns:a16="http://schemas.microsoft.com/office/drawing/2014/main" id="{8D70B4DA-D5AE-9EDC-0FA4-6182CACE65B0}"/>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BD75968D-2F9B-E342-5849-F5FEC9CBEDE4}"/>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35161766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60FCF-8A13-0F28-75BF-C91E92AB84FF}"/>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03C5AFCC-0657-A3B8-D24E-9A7FE70B7647}"/>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28</a:t>
            </a:fld>
            <a:endParaRPr lang="de-DE" altLang="de-DE"/>
          </a:p>
        </p:txBody>
      </p:sp>
      <p:sp>
        <p:nvSpPr>
          <p:cNvPr id="30723" name="Rectangle 2">
            <a:extLst>
              <a:ext uri="{FF2B5EF4-FFF2-40B4-BE49-F238E27FC236}">
                <a16:creationId xmlns:a16="http://schemas.microsoft.com/office/drawing/2014/main" id="{13CB827E-B17A-6DAF-E1D7-C3E3552F34C8}"/>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DDBA1015-143C-AFEA-ED31-79FA42FE1C9A}"/>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38269862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964C918F-25AC-EC46-B8F3-B7FD6093EAAB}" type="slidenum">
              <a:rPr lang="de-DE" altLang="de-DE"/>
              <a:pPr>
                <a:spcBef>
                  <a:spcPct val="0"/>
                </a:spcBef>
              </a:pPr>
              <a:t>29</a:t>
            </a:fld>
            <a:endParaRPr lang="de-DE" altLang="de-DE"/>
          </a:p>
        </p:txBody>
      </p:sp>
      <p:sp>
        <p:nvSpPr>
          <p:cNvPr id="54275" name="Rectangle 2"/>
          <p:cNvSpPr>
            <a:spLocks noGrp="1" noRot="1" noChangeAspect="1" noChangeArrowheads="1" noTextEdit="1"/>
          </p:cNvSpPr>
          <p:nvPr>
            <p:ph type="sldImg"/>
          </p:nvPr>
        </p:nvSpPr>
        <p:spPr>
          <a:solidFill>
            <a:srgbClr val="FFFFFF"/>
          </a:solidFill>
          <a:ln/>
        </p:spPr>
      </p:sp>
      <p:sp>
        <p:nvSpPr>
          <p:cNvPr id="54276"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endParaRPr lang="de-AT"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84FED-61B6-9F1C-6FF7-E0FD26DF4DF9}"/>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CE8D0EEA-3B18-269B-D14B-6BE773CD57DA}"/>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3</a:t>
            </a:fld>
            <a:endParaRPr lang="de-DE" altLang="de-DE"/>
          </a:p>
        </p:txBody>
      </p:sp>
      <p:sp>
        <p:nvSpPr>
          <p:cNvPr id="30723" name="Rectangle 2">
            <a:extLst>
              <a:ext uri="{FF2B5EF4-FFF2-40B4-BE49-F238E27FC236}">
                <a16:creationId xmlns:a16="http://schemas.microsoft.com/office/drawing/2014/main" id="{024C50FC-3DEE-97DB-4A00-732DC79C7BB3}"/>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DB37B4D9-370E-C8FD-241F-A8F65294116F}"/>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366299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32005-7F22-BA43-675E-4CCA946B7033}"/>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EFEE5ADD-E139-FDB4-2937-A8CDF909F565}"/>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4</a:t>
            </a:fld>
            <a:endParaRPr lang="de-DE" altLang="de-DE"/>
          </a:p>
        </p:txBody>
      </p:sp>
      <p:sp>
        <p:nvSpPr>
          <p:cNvPr id="30723" name="Rectangle 2">
            <a:extLst>
              <a:ext uri="{FF2B5EF4-FFF2-40B4-BE49-F238E27FC236}">
                <a16:creationId xmlns:a16="http://schemas.microsoft.com/office/drawing/2014/main" id="{C686682F-5448-C4DB-226D-2BA3D2776695}"/>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0BA69229-4AA1-2DB4-5A16-A1082E4FC94A}"/>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1173171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1122B-97C1-0603-23A2-FABB48CBF2CE}"/>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7BE08A7B-4455-4184-4B9C-3F0839B809B6}"/>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5</a:t>
            </a:fld>
            <a:endParaRPr lang="de-DE" altLang="de-DE"/>
          </a:p>
        </p:txBody>
      </p:sp>
      <p:sp>
        <p:nvSpPr>
          <p:cNvPr id="30723" name="Rectangle 2">
            <a:extLst>
              <a:ext uri="{FF2B5EF4-FFF2-40B4-BE49-F238E27FC236}">
                <a16:creationId xmlns:a16="http://schemas.microsoft.com/office/drawing/2014/main" id="{0E2BCC29-379D-8F06-F81E-09E168ED063C}"/>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CFDBBCF3-7ABD-5E09-D962-EF0CC3E0C55D}"/>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1155586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4E269-3CDA-B652-9985-87B54F3BB892}"/>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E30FE8A6-103C-1F11-0DFA-3E35C36162F6}"/>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6</a:t>
            </a:fld>
            <a:endParaRPr lang="de-DE" altLang="de-DE"/>
          </a:p>
        </p:txBody>
      </p:sp>
      <p:sp>
        <p:nvSpPr>
          <p:cNvPr id="30723" name="Rectangle 2">
            <a:extLst>
              <a:ext uri="{FF2B5EF4-FFF2-40B4-BE49-F238E27FC236}">
                <a16:creationId xmlns:a16="http://schemas.microsoft.com/office/drawing/2014/main" id="{F6E43B21-E53D-F075-C7A4-75E70721EF37}"/>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C75EB073-E375-3368-B792-5ECCA0D505CE}"/>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3538326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D37A6-FA9D-08CB-DA99-649DDE6C698F}"/>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9E3A8977-A304-BB3A-7529-E0B57A26775C}"/>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7</a:t>
            </a:fld>
            <a:endParaRPr lang="de-DE" altLang="de-DE"/>
          </a:p>
        </p:txBody>
      </p:sp>
      <p:sp>
        <p:nvSpPr>
          <p:cNvPr id="30723" name="Rectangle 2">
            <a:extLst>
              <a:ext uri="{FF2B5EF4-FFF2-40B4-BE49-F238E27FC236}">
                <a16:creationId xmlns:a16="http://schemas.microsoft.com/office/drawing/2014/main" id="{9FA2B979-B0B8-9D96-8B77-1D804FC2293D}"/>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4EA6F6F1-9F31-6FE5-514E-C813DCF5CBA4}"/>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1918912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F2145-EED9-20C9-1252-2CA8D3FCBF17}"/>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32BFD79B-9956-1229-E2C1-E7C670123090}"/>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8</a:t>
            </a:fld>
            <a:endParaRPr lang="de-DE" altLang="de-DE"/>
          </a:p>
        </p:txBody>
      </p:sp>
      <p:sp>
        <p:nvSpPr>
          <p:cNvPr id="30723" name="Rectangle 2">
            <a:extLst>
              <a:ext uri="{FF2B5EF4-FFF2-40B4-BE49-F238E27FC236}">
                <a16:creationId xmlns:a16="http://schemas.microsoft.com/office/drawing/2014/main" id="{858F83BA-D5D9-3F90-0C51-6A27902028CB}"/>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9E34F4C3-A34F-B4C0-D2E7-6AB3D104B542}"/>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937670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DDC5D-EBC0-9275-EC7A-E271191543A5}"/>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D5F3E116-05DC-708C-27D0-D61472568E22}"/>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2B5253F-B832-1E45-94AD-956D9BC9F366}" type="slidenum">
              <a:rPr lang="de-DE" altLang="de-DE"/>
              <a:pPr>
                <a:spcBef>
                  <a:spcPct val="0"/>
                </a:spcBef>
              </a:pPr>
              <a:t>9</a:t>
            </a:fld>
            <a:endParaRPr lang="de-DE" altLang="de-DE"/>
          </a:p>
        </p:txBody>
      </p:sp>
      <p:sp>
        <p:nvSpPr>
          <p:cNvPr id="30723" name="Rectangle 2">
            <a:extLst>
              <a:ext uri="{FF2B5EF4-FFF2-40B4-BE49-F238E27FC236}">
                <a16:creationId xmlns:a16="http://schemas.microsoft.com/office/drawing/2014/main" id="{431F282C-A19D-3AF8-0684-DCE96D993979}"/>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AF552A8E-EC29-14F5-88AD-4BA22526122B}"/>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spcBef>
                <a:spcPct val="0"/>
              </a:spcBef>
            </a:pPr>
            <a:endParaRPr lang="de-AT" altLang="de-DE" sz="1800" dirty="0">
              <a:latin typeface="Tahoma" charset="0"/>
            </a:endParaRPr>
          </a:p>
        </p:txBody>
      </p:sp>
    </p:spTree>
    <p:extLst>
      <p:ext uri="{BB962C8B-B14F-4D97-AF65-F5344CB8AC3E}">
        <p14:creationId xmlns:p14="http://schemas.microsoft.com/office/powerpoint/2010/main" val="1157313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8" name="Freeform 6"/>
            <p:cNvSpPr>
              <a:spLocks noEditPoints="1"/>
            </p:cNvSpPr>
            <p:nvPr/>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14" name="Freeform 12"/>
            <p:cNvSpPr>
              <a:spLocks/>
            </p:cNvSpPr>
            <p:nvPr/>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15" name="Freeform 13"/>
            <p:cNvSpPr>
              <a:spLocks/>
            </p:cNvSpPr>
            <p:nvPr/>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16" name="Freeform 14"/>
            <p:cNvSpPr>
              <a:spLocks/>
            </p:cNvSpPr>
            <p:nvPr/>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17" name="Freeform 15"/>
            <p:cNvSpPr>
              <a:spLocks/>
            </p:cNvSpPr>
            <p:nvPr/>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18" name="Freeform 16"/>
            <p:cNvSpPr>
              <a:spLocks/>
            </p:cNvSpPr>
            <p:nvPr/>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19" name="Freeform 17"/>
            <p:cNvSpPr>
              <a:spLocks noEditPoints="1"/>
            </p:cNvSpPr>
            <p:nvPr/>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0" name="Freeform 18"/>
            <p:cNvSpPr>
              <a:spLocks noEditPoints="1"/>
            </p:cNvSpPr>
            <p:nvPr/>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1" name="Freeform 19"/>
            <p:cNvSpPr>
              <a:spLocks/>
            </p:cNvSpPr>
            <p:nvPr/>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2" name="Freeform 20"/>
            <p:cNvSpPr>
              <a:spLocks noEditPoints="1"/>
            </p:cNvSpPr>
            <p:nvPr/>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3" name="Freeform 21"/>
            <p:cNvSpPr>
              <a:spLocks noEditPoints="1"/>
            </p:cNvSpPr>
            <p:nvPr/>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4" name="Freeform 22"/>
            <p:cNvSpPr>
              <a:spLocks noEditPoints="1"/>
            </p:cNvSpPr>
            <p:nvPr/>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5" name="Freeform 23"/>
            <p:cNvSpPr>
              <a:spLocks/>
            </p:cNvSpPr>
            <p:nvPr/>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6" name="Freeform 24"/>
            <p:cNvSpPr>
              <a:spLocks noEditPoints="1"/>
            </p:cNvSpPr>
            <p:nvPr/>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7" name="Freeform 25"/>
            <p:cNvSpPr>
              <a:spLocks noEditPoints="1"/>
            </p:cNvSpPr>
            <p:nvPr/>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8" name="Freeform 26"/>
            <p:cNvSpPr>
              <a:spLocks noEditPoints="1"/>
            </p:cNvSpPr>
            <p:nvPr/>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32" name="Freeform 30"/>
            <p:cNvSpPr>
              <a:spLocks noEditPoints="1"/>
            </p:cNvSpPr>
            <p:nvPr/>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33" name="Freeform 31"/>
            <p:cNvSpPr>
              <a:spLocks noEditPoints="1"/>
            </p:cNvSpPr>
            <p:nvPr/>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de-AT">
                <a:latin typeface="Tahoma" pitchFamily="34" charset="0"/>
              </a:endParaRPr>
            </a:p>
          </p:txBody>
        </p:sp>
        <p:sp>
          <p:nvSpPr>
            <p:cNvPr id="37" name="Freeform 35"/>
            <p:cNvSpPr>
              <a:spLocks/>
            </p:cNvSpPr>
            <p:nvPr/>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sp>
          <p:nvSpPr>
            <p:cNvPr id="38" name="Freeform 36"/>
            <p:cNvSpPr>
              <a:spLocks/>
            </p:cNvSpPr>
            <p:nvPr/>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de-AT">
                <a:latin typeface="Tahoma" pitchFamily="34" charset="0"/>
              </a:endParaRPr>
            </a:p>
          </p:txBody>
        </p:sp>
      </p:grpSp>
      <p:sp>
        <p:nvSpPr>
          <p:cNvPr id="15399"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de-DE" noProof="0"/>
              <a:t>Formatvorlage des Untertitelmasters durch Klicken bearbeiten</a:t>
            </a:r>
          </a:p>
        </p:txBody>
      </p:sp>
      <p:sp>
        <p:nvSpPr>
          <p:cNvPr id="15400" name="Rectangle 40"/>
          <p:cNvSpPr>
            <a:spLocks noGrp="1" noChangeArrowheads="1"/>
          </p:cNvSpPr>
          <p:nvPr>
            <p:ph type="ctrTitle"/>
          </p:nvPr>
        </p:nvSpPr>
        <p:spPr>
          <a:xfrm>
            <a:off x="685800" y="1768475"/>
            <a:ext cx="7772400" cy="1736725"/>
          </a:xfrm>
        </p:spPr>
        <p:txBody>
          <a:bodyPr anchor="b" anchorCtr="1"/>
          <a:lstStyle>
            <a:lvl1pPr>
              <a:defRPr sz="5400"/>
            </a:lvl1pPr>
          </a:lstStyle>
          <a:p>
            <a:pPr lvl="0"/>
            <a:r>
              <a:rPr lang="de-DE" noProof="0"/>
              <a:t>Titelmasterformat durch Klicken bearbeiten</a:t>
            </a:r>
          </a:p>
        </p:txBody>
      </p:sp>
      <p:sp>
        <p:nvSpPr>
          <p:cNvPr id="39" name="Rectangle 37"/>
          <p:cNvSpPr>
            <a:spLocks noGrp="1" noChangeArrowheads="1"/>
          </p:cNvSpPr>
          <p:nvPr>
            <p:ph type="dt" sz="half" idx="10"/>
          </p:nvPr>
        </p:nvSpPr>
        <p:spPr/>
        <p:txBody>
          <a:bodyPr/>
          <a:lstStyle>
            <a:lvl1pPr>
              <a:defRPr/>
            </a:lvl1pPr>
          </a:lstStyle>
          <a:p>
            <a:pPr>
              <a:defRPr/>
            </a:pPr>
            <a:endParaRPr lang="de-DE"/>
          </a:p>
        </p:txBody>
      </p:sp>
      <p:sp>
        <p:nvSpPr>
          <p:cNvPr id="40" name="Rectangle 38"/>
          <p:cNvSpPr>
            <a:spLocks noGrp="1" noChangeArrowheads="1"/>
          </p:cNvSpPr>
          <p:nvPr>
            <p:ph type="ftr" sz="quarter" idx="11"/>
          </p:nvPr>
        </p:nvSpPr>
        <p:spPr/>
        <p:txBody>
          <a:bodyPr/>
          <a:lstStyle>
            <a:lvl1pPr>
              <a:defRPr/>
            </a:lvl1pPr>
          </a:lstStyle>
          <a:p>
            <a:pPr>
              <a:defRPr/>
            </a:pPr>
            <a:r>
              <a:rPr lang="de-DE"/>
              <a:t>Matthias Neumayr</a:t>
            </a:r>
          </a:p>
        </p:txBody>
      </p:sp>
      <p:sp>
        <p:nvSpPr>
          <p:cNvPr id="41" name="Rectangle 41"/>
          <p:cNvSpPr>
            <a:spLocks noGrp="1" noChangeArrowheads="1"/>
          </p:cNvSpPr>
          <p:nvPr>
            <p:ph type="sldNum" sz="quarter" idx="12"/>
          </p:nvPr>
        </p:nvSpPr>
        <p:spPr/>
        <p:txBody>
          <a:bodyPr/>
          <a:lstStyle>
            <a:lvl1pPr>
              <a:defRPr/>
            </a:lvl1pPr>
          </a:lstStyle>
          <a:p>
            <a:fld id="{F9212E7A-C666-FE49-8F20-8138796074D7}" type="slidenum">
              <a:rPr lang="de-DE" altLang="de-DE"/>
              <a:pPr/>
              <a:t>‹Nr.›</a:t>
            </a:fld>
            <a:endParaRPr lang="de-DE" altLang="de-DE"/>
          </a:p>
        </p:txBody>
      </p:sp>
    </p:spTree>
    <p:extLst>
      <p:ext uri="{BB962C8B-B14F-4D97-AF65-F5344CB8AC3E}">
        <p14:creationId xmlns:p14="http://schemas.microsoft.com/office/powerpoint/2010/main" val="187834340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14373" name="Rectangle 37"/>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t>Titelmasterformat durch Klicken bearbeiten</a:t>
            </a:r>
          </a:p>
        </p:txBody>
      </p:sp>
      <p:sp>
        <p:nvSpPr>
          <p:cNvPr id="14374" name="Rectangle 3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7" name="Rectangle 37"/>
          <p:cNvSpPr>
            <a:spLocks noGrp="1" noChangeArrowheads="1"/>
          </p:cNvSpPr>
          <p:nvPr>
            <p:ph type="dt" sz="half" idx="2"/>
          </p:nvPr>
        </p:nvSpPr>
        <p:spPr bwMode="auto">
          <a:xfrm>
            <a:off x="457200" y="6278563"/>
            <a:ext cx="2133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ahoma" pitchFamily="34" charset="0"/>
              </a:defRPr>
            </a:lvl1pPr>
          </a:lstStyle>
          <a:p>
            <a:pPr>
              <a:defRPr/>
            </a:pPr>
            <a:endParaRPr lang="de-DE"/>
          </a:p>
        </p:txBody>
      </p:sp>
      <p:sp>
        <p:nvSpPr>
          <p:cNvPr id="78" name="Rectangle 38"/>
          <p:cNvSpPr>
            <a:spLocks noGrp="1" noChangeArrowheads="1"/>
          </p:cNvSpPr>
          <p:nvPr>
            <p:ph type="ftr" sz="quarter" idx="3"/>
          </p:nvPr>
        </p:nvSpPr>
        <p:spPr bwMode="auto">
          <a:xfrm>
            <a:off x="3124200" y="6278563"/>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Tahoma" pitchFamily="34" charset="0"/>
              </a:defRPr>
            </a:lvl1pPr>
          </a:lstStyle>
          <a:p>
            <a:pPr>
              <a:defRPr/>
            </a:pPr>
            <a:r>
              <a:rPr lang="de-DE"/>
              <a:t>Matthias Neumayr</a:t>
            </a:r>
          </a:p>
        </p:txBody>
      </p:sp>
      <p:sp>
        <p:nvSpPr>
          <p:cNvPr id="79" name="Rectangle 41"/>
          <p:cNvSpPr>
            <a:spLocks noGrp="1" noChangeArrowheads="1"/>
          </p:cNvSpPr>
          <p:nvPr>
            <p:ph type="sldNum" sz="quarter" idx="4"/>
          </p:nvPr>
        </p:nvSpPr>
        <p:spPr bwMode="auto">
          <a:xfrm>
            <a:off x="6553200" y="6278563"/>
            <a:ext cx="2133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DB1F3BC9-72A5-3748-AEBF-2C467CFDAA83}" type="slidenum">
              <a:rPr lang="de-DE" altLang="de-DE"/>
              <a:pPr/>
              <a:t>‹Nr.›</a:t>
            </a:fld>
            <a:endParaRPr lang="de-DE" altLang="de-DE"/>
          </a:p>
        </p:txBody>
      </p:sp>
    </p:spTree>
  </p:cSld>
  <p:clrMap bg1="lt1" tx1="dk1" bg2="lt2" tx2="dk2" accent1="accent1" accent2="accent2" accent3="accent3" accent4="accent4" accent5="accent5" accent6="accent6" hlink="hlink" folHlink="folHlink"/>
  <p:sldLayoutIdLst>
    <p:sldLayoutId id="2147483819" r:id="rId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charset="2"/>
        <a:buChar char="n"/>
        <a:defRPr sz="3200">
          <a:solidFill>
            <a:schemeClr val="tx1"/>
          </a:solidFill>
          <a:effectLst>
            <a:outerShdw blurRad="38100" dist="38100" dir="2700000" algn="tl">
              <a:srgbClr val="000000"/>
            </a:outerShdw>
          </a:effectLst>
          <a:latin typeface="Arial" charset="0"/>
          <a:ea typeface="+mn-ea"/>
          <a:cs typeface="+mn-cs"/>
        </a:defRPr>
      </a:lvl1pPr>
      <a:lvl2pPr marL="742950" indent="-285750" algn="l" rtl="0" eaLnBrk="0" fontAlgn="base" hangingPunct="0">
        <a:spcBef>
          <a:spcPct val="20000"/>
        </a:spcBef>
        <a:spcAft>
          <a:spcPct val="0"/>
        </a:spcAft>
        <a:buClr>
          <a:schemeClr val="tx1"/>
        </a:buClr>
        <a:buSzPct val="65000"/>
        <a:buFont typeface="Wingdings" charset="2"/>
        <a:buChar char="n"/>
        <a:defRPr sz="2800">
          <a:solidFill>
            <a:schemeClr val="tx1"/>
          </a:solidFill>
          <a:effectLst>
            <a:outerShdw blurRad="38100" dist="38100" dir="2700000" algn="tl">
              <a:srgbClr val="000000"/>
            </a:outerShdw>
          </a:effectLst>
          <a:latin typeface="Arial" charset="0"/>
        </a:defRPr>
      </a:lvl2pPr>
      <a:lvl3pPr marL="1143000" indent="-228600" algn="l" rtl="0" eaLnBrk="0" fontAlgn="base" hangingPunct="0">
        <a:spcBef>
          <a:spcPct val="20000"/>
        </a:spcBef>
        <a:spcAft>
          <a:spcPct val="0"/>
        </a:spcAft>
        <a:buClr>
          <a:schemeClr val="accent2"/>
        </a:buClr>
        <a:buSzPct val="65000"/>
        <a:buFont typeface="Wingdings" charset="2"/>
        <a:buChar char="n"/>
        <a:defRPr sz="2400">
          <a:solidFill>
            <a:schemeClr val="tx1"/>
          </a:solidFill>
          <a:effectLst>
            <a:outerShdw blurRad="38100" dist="38100" dir="2700000" algn="tl">
              <a:srgbClr val="000000"/>
            </a:outerShdw>
          </a:effectLst>
          <a:latin typeface="Arial" charset="0"/>
        </a:defRPr>
      </a:lvl3pPr>
      <a:lvl4pPr marL="1600200" indent="-228600" algn="l" rtl="0" eaLnBrk="0" fontAlgn="base" hangingPunct="0">
        <a:spcBef>
          <a:spcPct val="20000"/>
        </a:spcBef>
        <a:spcAft>
          <a:spcPct val="0"/>
        </a:spcAft>
        <a:buClr>
          <a:schemeClr val="tx1"/>
        </a:buClr>
        <a:buSzPct val="65000"/>
        <a:buFont typeface="Wingdings" charset="2"/>
        <a:buChar char="n"/>
        <a:defRPr sz="2000">
          <a:solidFill>
            <a:schemeClr val="tx1"/>
          </a:solidFill>
          <a:effectLst>
            <a:outerShdw blurRad="38100" dist="38100" dir="2700000" algn="tl">
              <a:srgbClr val="000000"/>
            </a:outerShdw>
          </a:effectLst>
          <a:latin typeface="Arial" charset="0"/>
        </a:defRPr>
      </a:lvl4pPr>
      <a:lvl5pPr marL="2057400" indent="-228600" algn="l" rtl="0" eaLnBrk="0" fontAlgn="base" hangingPunct="0">
        <a:spcBef>
          <a:spcPct val="20000"/>
        </a:spcBef>
        <a:spcAft>
          <a:spcPct val="0"/>
        </a:spcAft>
        <a:buClr>
          <a:schemeClr val="folHlink"/>
        </a:buClr>
        <a:buSzPct val="65000"/>
        <a:buFont typeface="Wingdings" charset="2"/>
        <a:buChar char="n"/>
        <a:defRPr sz="2000">
          <a:solidFill>
            <a:schemeClr val="tx1"/>
          </a:solidFill>
          <a:effectLst>
            <a:outerShdw blurRad="38100" dist="38100" dir="2700000" algn="tl">
              <a:srgbClr val="000000"/>
            </a:outerShdw>
          </a:effectLst>
          <a:latin typeface="Arial" charset="0"/>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1"/>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3ECCBFC6-B356-C248-969B-6E7313163F5F}" type="slidenum">
              <a:rPr lang="de-DE" altLang="de-DE" sz="1200">
                <a:latin typeface="Tahoma" charset="0"/>
              </a:rPr>
              <a:pPr>
                <a:spcBef>
                  <a:spcPct val="0"/>
                </a:spcBef>
                <a:buClrTx/>
                <a:buSzTx/>
                <a:buFontTx/>
                <a:buNone/>
              </a:pPr>
              <a:t>1</a:t>
            </a:fld>
            <a:endParaRPr lang="de-DE" altLang="de-DE" sz="1200">
              <a:latin typeface="Tahoma" charset="0"/>
            </a:endParaRPr>
          </a:p>
        </p:txBody>
      </p:sp>
      <p:sp>
        <p:nvSpPr>
          <p:cNvPr id="2050" name="Rectangle 2"/>
          <p:cNvSpPr>
            <a:spLocks noGrp="1" noChangeArrowheads="1"/>
          </p:cNvSpPr>
          <p:nvPr>
            <p:ph type="ctrTitle"/>
          </p:nvPr>
        </p:nvSpPr>
        <p:spPr>
          <a:xfrm>
            <a:off x="685800" y="2060575"/>
            <a:ext cx="7772400" cy="1728788"/>
          </a:xfrm>
        </p:spPr>
        <p:txBody>
          <a:bodyPr/>
          <a:lstStyle/>
          <a:p>
            <a:pPr eaLnBrk="1" hangingPunct="1">
              <a:defRPr/>
            </a:pPr>
            <a:r>
              <a:rPr lang="de-DE" sz="3600" dirty="0">
                <a:latin typeface="Tahoma" pitchFamily="34" charset="0"/>
              </a:rPr>
              <a:t>AKTUELLE JUDIKATUR </a:t>
            </a:r>
            <a:br>
              <a:rPr lang="de-DE" sz="3600" dirty="0">
                <a:latin typeface="Tahoma" pitchFamily="34" charset="0"/>
              </a:rPr>
            </a:br>
            <a:r>
              <a:rPr lang="de-DE" sz="3600" dirty="0">
                <a:latin typeface="Tahoma" pitchFamily="34" charset="0"/>
              </a:rPr>
              <a:t>IN ARBEITSRECHTSSACHEN</a:t>
            </a:r>
            <a:endParaRPr lang="de-DE" sz="4800" dirty="0">
              <a:latin typeface="+mj-lt"/>
            </a:endParaRPr>
          </a:p>
        </p:txBody>
      </p:sp>
      <p:sp>
        <p:nvSpPr>
          <p:cNvPr id="2051" name="Rectangle 3"/>
          <p:cNvSpPr>
            <a:spLocks noGrp="1" noChangeArrowheads="1"/>
          </p:cNvSpPr>
          <p:nvPr>
            <p:ph type="subTitle" idx="1"/>
          </p:nvPr>
        </p:nvSpPr>
        <p:spPr>
          <a:xfrm>
            <a:off x="2987824" y="5643563"/>
            <a:ext cx="5328568" cy="863600"/>
          </a:xfrm>
        </p:spPr>
        <p:txBody>
          <a:bodyPr/>
          <a:lstStyle/>
          <a:p>
            <a:pPr eaLnBrk="1" hangingPunct="1">
              <a:lnSpc>
                <a:spcPct val="90000"/>
              </a:lnSpc>
              <a:defRPr/>
            </a:pPr>
            <a:endParaRPr lang="de-DE" sz="2000" dirty="0">
              <a:latin typeface="+mn-lt"/>
            </a:endParaRPr>
          </a:p>
          <a:p>
            <a:pPr eaLnBrk="1" hangingPunct="1">
              <a:lnSpc>
                <a:spcPct val="90000"/>
              </a:lnSpc>
              <a:buFontTx/>
              <a:buNone/>
              <a:defRPr/>
            </a:pPr>
            <a:r>
              <a:rPr lang="de-DE" sz="2800" b="1" dirty="0">
                <a:solidFill>
                  <a:schemeClr val="tx2"/>
                </a:solidFill>
                <a:latin typeface="+mn-lt"/>
              </a:rPr>
              <a:t>	</a:t>
            </a:r>
            <a:r>
              <a:rPr lang="de-DE" sz="2000" dirty="0">
                <a:solidFill>
                  <a:schemeClr val="tx2"/>
                </a:solidFill>
                <a:latin typeface="+mn-lt"/>
              </a:rPr>
              <a:t>ANTON SPENLING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853EE-16D5-2BD3-07E9-DA3FCB7F03C5}"/>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078737A0-3C0B-1B1C-CB36-F3941642822C}"/>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10</a:t>
            </a:fld>
            <a:endParaRPr lang="de-DE" altLang="de-DE" sz="1200">
              <a:latin typeface="Tahoma" charset="0"/>
            </a:endParaRPr>
          </a:p>
        </p:txBody>
      </p:sp>
      <p:sp>
        <p:nvSpPr>
          <p:cNvPr id="421890" name="Text Box 2">
            <a:extLst>
              <a:ext uri="{FF2B5EF4-FFF2-40B4-BE49-F238E27FC236}">
                <a16:creationId xmlns:a16="http://schemas.microsoft.com/office/drawing/2014/main" id="{D9209671-1794-201E-368B-1A3CBBA97EC8}"/>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11562893-698F-75CD-D44C-8266B4D3604B}"/>
              </a:ext>
            </a:extLst>
          </p:cNvPr>
          <p:cNvSpPr>
            <a:spLocks noChangeArrowheads="1"/>
          </p:cNvSpPr>
          <p:nvPr/>
        </p:nvSpPr>
        <p:spPr bwMode="auto">
          <a:xfrm>
            <a:off x="454968" y="-61689"/>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600" dirty="0">
                <a:solidFill>
                  <a:schemeClr val="tx2"/>
                </a:solidFill>
                <a:effectLst>
                  <a:outerShdw blurRad="38100" dist="38100" dir="2700000" algn="tl">
                    <a:srgbClr val="000000"/>
                  </a:outerShdw>
                </a:effectLst>
                <a:latin typeface="Tahoma" pitchFamily="34" charset="0"/>
                <a:cs typeface="Times New Roman" pitchFamily="18" charset="0"/>
              </a:rPr>
              <a:t>8 ObA 56/25f v.16. 12.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C87FA3F4-FF31-E2FC-F286-A7CFF72DA2FF}"/>
              </a:ext>
            </a:extLst>
          </p:cNvPr>
          <p:cNvSpPr>
            <a:spLocks noChangeArrowheads="1"/>
          </p:cNvSpPr>
          <p:nvPr/>
        </p:nvSpPr>
        <p:spPr bwMode="auto">
          <a:xfrm>
            <a:off x="500872" y="836712"/>
            <a:ext cx="8142255" cy="4819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Kündigungsschutz wegen verpönten Motivs bei Kündigung wegen eines vom AG erfüllten Anspruchs?</a:t>
            </a: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Nach § 105 Abs 3 Z 1 lit i ArbVG kann die Kündigung angefochten werden, wenn sie „wegen der offenbar nicht unberechtigten Geltendmachung vom AG in Frage gestellter Ansprüche aus dem AV durch den AN“ erfolgte. </a:t>
            </a: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Ein Anspruch wird vom AG „in Frage gestellt“, wenn er ihn nicht erfüllt oder seine Berechtigung in Zweifel zieht.</a:t>
            </a: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Nach mehreren Autoren muss Kündigung aber auch anfechtbar sein, wenn der AG den Anspruch zwar erfüllt, den AN aber wegen der Geltendmachung des Anspruchs kündigt.</a:t>
            </a: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F644E3DA-2EBC-76F2-CF84-EC615F8F645E}"/>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941729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4DCD5-B6C6-26C8-5611-1736A45972F1}"/>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99164D8C-BAE0-B657-96A5-2CCD272D75D3}"/>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11</a:t>
            </a:fld>
            <a:endParaRPr lang="de-DE" altLang="de-DE" sz="1200">
              <a:latin typeface="Tahoma" charset="0"/>
            </a:endParaRPr>
          </a:p>
        </p:txBody>
      </p:sp>
      <p:sp>
        <p:nvSpPr>
          <p:cNvPr id="421890" name="Text Box 2">
            <a:extLst>
              <a:ext uri="{FF2B5EF4-FFF2-40B4-BE49-F238E27FC236}">
                <a16:creationId xmlns:a16="http://schemas.microsoft.com/office/drawing/2014/main" id="{7BE6C587-054B-01B2-5F56-19728EA2AA58}"/>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D54AED54-D883-1D00-0388-D638C6AD8F12}"/>
              </a:ext>
            </a:extLst>
          </p:cNvPr>
          <p:cNvSpPr>
            <a:spLocks noChangeArrowheads="1"/>
          </p:cNvSpPr>
          <p:nvPr/>
        </p:nvSpPr>
        <p:spPr bwMode="auto">
          <a:xfrm>
            <a:off x="454968" y="-61689"/>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600" dirty="0">
                <a:solidFill>
                  <a:schemeClr val="tx2"/>
                </a:solidFill>
                <a:effectLst>
                  <a:outerShdw blurRad="38100" dist="38100" dir="2700000" algn="tl">
                    <a:srgbClr val="000000"/>
                  </a:outerShdw>
                </a:effectLst>
                <a:latin typeface="Tahoma" pitchFamily="34" charset="0"/>
                <a:cs typeface="Times New Roman" pitchFamily="18" charset="0"/>
              </a:rPr>
              <a:t>9 ObA 94/24z v. 25. Juni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DCB42414-E7C7-8719-7F04-F87AA2CC7AF8}"/>
              </a:ext>
            </a:extLst>
          </p:cNvPr>
          <p:cNvSpPr>
            <a:spLocks noChangeArrowheads="1"/>
          </p:cNvSpPr>
          <p:nvPr/>
        </p:nvSpPr>
        <p:spPr bwMode="auto">
          <a:xfrm>
            <a:off x="500872" y="836712"/>
            <a:ext cx="8142255" cy="4819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Kann sich von Österreich aus für deutschen Betrieb arbeitender Kläger auf §§105 ff ArbVG berufen?</a:t>
            </a: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Nach Art 8 Abs 2 Rom I-VO unterliegt Individualarbeitsvertrag mangels anderer Rechtswahl dem Recht des Staates, in dem/von dem aus der AN in Erfüllung des Vertrags gewöhnlich seine Arbeit verrichtet.</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Rom I-VO verweist aber nur auf Individualarbeitsrecht, nicht auf kollektives Arbeitsrecht.</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Für Betriebsverfassung gilt das Territorialitätsprinzip.</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Allgemeiner Kündigungsschutz als Schnittstelle zwischen Individual- und Betriebsverfassungsrecht.</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Kündigungsschutz nach §§ 105 ff ArbVG folgt kollisionsrechtlich dem Arbeitsvertragsstatut der Rom-I-VO.</a:t>
            </a: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84B033D1-BA24-7C1C-FBA9-3A2B455B9217}"/>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003160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F5099-1646-50DB-8F44-A13CF4EC9C3F}"/>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27492178-C738-DC2D-0843-AA119E79D000}"/>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12</a:t>
            </a:fld>
            <a:endParaRPr lang="de-DE" altLang="de-DE" sz="1200">
              <a:latin typeface="Tahoma" charset="0"/>
            </a:endParaRPr>
          </a:p>
        </p:txBody>
      </p:sp>
      <p:sp>
        <p:nvSpPr>
          <p:cNvPr id="421890" name="Text Box 2">
            <a:extLst>
              <a:ext uri="{FF2B5EF4-FFF2-40B4-BE49-F238E27FC236}">
                <a16:creationId xmlns:a16="http://schemas.microsoft.com/office/drawing/2014/main" id="{B36CFDB2-EAF8-BDD8-07C2-DA902D0F0B71}"/>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F4914AD5-82D0-5725-A7D1-A5B6CCC44408}"/>
              </a:ext>
            </a:extLst>
          </p:cNvPr>
          <p:cNvSpPr>
            <a:spLocks noChangeArrowheads="1"/>
          </p:cNvSpPr>
          <p:nvPr/>
        </p:nvSpPr>
        <p:spPr bwMode="auto">
          <a:xfrm>
            <a:off x="454968" y="-61689"/>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600" dirty="0">
                <a:solidFill>
                  <a:schemeClr val="tx2"/>
                </a:solidFill>
                <a:effectLst>
                  <a:outerShdw blurRad="38100" dist="38100" dir="2700000" algn="tl">
                    <a:srgbClr val="000000"/>
                  </a:outerShdw>
                </a:effectLst>
                <a:latin typeface="Tahoma" pitchFamily="34" charset="0"/>
                <a:cs typeface="Times New Roman" pitchFamily="18" charset="0"/>
              </a:rPr>
              <a:t>9 ObA 94/24z v. 25. Juni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925B3CC1-66CF-D307-E725-312D8FA1E5E7}"/>
              </a:ext>
            </a:extLst>
          </p:cNvPr>
          <p:cNvSpPr>
            <a:spLocks noChangeArrowheads="1"/>
          </p:cNvSpPr>
          <p:nvPr/>
        </p:nvSpPr>
        <p:spPr bwMode="auto">
          <a:xfrm>
            <a:off x="442309" y="692695"/>
            <a:ext cx="8142255" cy="4819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Kann sich von Österreich aus für deutschen Betrieb arbeitender Kläger auf §§105 ff berufen?</a:t>
            </a: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Allgemeiner Kündigungsschutz setzt Eingliederung in Betrieb mit mindestens fünf Arbeitnehmern voraus.</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Kläger ist in deutschen Betrieb eingegliedert; in Österreich gibt es keinen Betrieb.</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Muss Betrieb im Inland liegen?</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Für den Geltungsbereich des Betriebsverfassungsrechts ist nach dem Territorialitätsprinzip ausschließlich auf in Österreich gelegene Betriebe abzustellen. </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Auch § 107 ArbVG als Mitwirkungsrecht der Belegschaft konstruiert; gilt nur für Betriebe, in denen ein Betriebsrat zu errichten wäre. </a:t>
            </a: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68368201-2B10-3AD3-EA94-EE033BE2736B}"/>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2577529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07BA7-B3A3-6281-231B-A4C9CFF2CE20}"/>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569F9BBE-B27B-339B-EE34-105AFC4EAB26}"/>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13</a:t>
            </a:fld>
            <a:endParaRPr lang="de-DE" altLang="de-DE" sz="1200">
              <a:latin typeface="Tahoma" charset="0"/>
            </a:endParaRPr>
          </a:p>
        </p:txBody>
      </p:sp>
      <p:sp>
        <p:nvSpPr>
          <p:cNvPr id="421890" name="Text Box 2">
            <a:extLst>
              <a:ext uri="{FF2B5EF4-FFF2-40B4-BE49-F238E27FC236}">
                <a16:creationId xmlns:a16="http://schemas.microsoft.com/office/drawing/2014/main" id="{B6DE5C19-7E6D-A204-1F99-0FBFC0CA31C3}"/>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A87A9EA5-DCB6-0276-A1E0-E455BA032786}"/>
              </a:ext>
            </a:extLst>
          </p:cNvPr>
          <p:cNvSpPr>
            <a:spLocks noChangeArrowheads="1"/>
          </p:cNvSpPr>
          <p:nvPr/>
        </p:nvSpPr>
        <p:spPr bwMode="auto">
          <a:xfrm>
            <a:off x="442309" y="76993"/>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600" dirty="0">
                <a:solidFill>
                  <a:schemeClr val="tx2"/>
                </a:solidFill>
                <a:effectLst>
                  <a:outerShdw blurRad="38100" dist="38100" dir="2700000" algn="tl">
                    <a:srgbClr val="000000"/>
                  </a:outerShdw>
                </a:effectLst>
                <a:latin typeface="Tahoma" pitchFamily="34" charset="0"/>
                <a:cs typeface="Times New Roman" pitchFamily="18" charset="0"/>
              </a:rPr>
              <a:t>8 ObA 59/24w v. 12. 8.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FDA4EB95-1895-75F8-5CC3-443CF82029B7}"/>
              </a:ext>
            </a:extLst>
          </p:cNvPr>
          <p:cNvSpPr>
            <a:spLocks noChangeArrowheads="1"/>
          </p:cNvSpPr>
          <p:nvPr/>
        </p:nvSpPr>
        <p:spPr bwMode="auto">
          <a:xfrm>
            <a:off x="442309" y="908720"/>
            <a:ext cx="8142255" cy="4819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Abermals: In Österreich für deutschen Betrieb arbeitende Klägerin beruft sich auf §§105 ff</a:t>
            </a: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21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Arbeitsvertrag der Klägerin datiert aus 1993.</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541338" indent="-363538">
              <a:buFont typeface="Wingdings" panose="05000000000000000000" pitchFamily="2" charset="2"/>
              <a:buChar char="§"/>
            </a:pPr>
            <a:r>
              <a:rPr lang="de-AT" sz="2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Anwendbar war daher weder EVÜ oder Rom-I-VO, sondern das IPRG.</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541338" indent="-363538">
              <a:buFont typeface="Wingdings" panose="05000000000000000000" pitchFamily="2" charset="2"/>
              <a:buChar char="§"/>
            </a:pPr>
            <a:r>
              <a:rPr lang="de-AT" sz="2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Auch nach IPRG kommt auf Arbeitsvertrag österreichisches Recht zur Anwendung.</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541338" indent="-363538">
              <a:buFont typeface="Wingdings" panose="05000000000000000000" pitchFamily="2" charset="2"/>
              <a:buChar char="§"/>
            </a:pPr>
            <a:r>
              <a:rPr lang="de-AT" sz="2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Auch hier stellt sich aber die Frage, ob für die kollisionsrechtliche Anknüpfung die § 105 ArbVG individualarbeitsrechtlich oder kollektivrechtlich zu qualifizieren ist. </a:t>
            </a:r>
            <a:r>
              <a:rPr lang="de-DE" sz="2100" i="1" dirty="0">
                <a:latin typeface="Tahoma" panose="020B0604030504040204" pitchFamily="34" charset="0"/>
                <a:ea typeface="Tahoma" panose="020B0604030504040204" pitchFamily="34" charset="0"/>
                <a:cs typeface="Tahoma" panose="020B0604030504040204" pitchFamily="34" charset="0"/>
              </a:rPr>
              <a:t> </a:t>
            </a:r>
            <a:endParaRPr lang="de-AT" sz="2100" dirty="0">
              <a:latin typeface="Tahoma" panose="020B0604030504040204" pitchFamily="34" charset="0"/>
              <a:ea typeface="Tahoma" panose="020B0604030504040204" pitchFamily="34" charset="0"/>
              <a:cs typeface="Tahoma" panose="020B0604030504040204"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702FC06B-C154-B900-44D9-8C95AE7BE000}"/>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408689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240F1-2D1D-DDAF-CB64-8CE2D18A68F1}"/>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F279F5A6-E6F3-1EA9-5F4A-14DEB8361FA5}"/>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14</a:t>
            </a:fld>
            <a:endParaRPr lang="de-DE" altLang="de-DE" sz="1200">
              <a:latin typeface="Tahoma" charset="0"/>
            </a:endParaRPr>
          </a:p>
        </p:txBody>
      </p:sp>
      <p:sp>
        <p:nvSpPr>
          <p:cNvPr id="421890" name="Text Box 2">
            <a:extLst>
              <a:ext uri="{FF2B5EF4-FFF2-40B4-BE49-F238E27FC236}">
                <a16:creationId xmlns:a16="http://schemas.microsoft.com/office/drawing/2014/main" id="{0F6368F4-1063-6FE8-029F-749D7AF98CEF}"/>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B773E641-D140-00B5-4106-4761792DC581}"/>
              </a:ext>
            </a:extLst>
          </p:cNvPr>
          <p:cNvSpPr>
            <a:spLocks noChangeArrowheads="1"/>
          </p:cNvSpPr>
          <p:nvPr/>
        </p:nvSpPr>
        <p:spPr bwMode="auto">
          <a:xfrm>
            <a:off x="279875" y="-322487"/>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77/24z v.</a:t>
            </a:r>
            <a:r>
              <a:rPr lang="de-AT" sz="3600" dirty="0">
                <a:effectLst>
                  <a:outerShdw blurRad="38100" dist="38100" dir="2700000" algn="tl">
                    <a:srgbClr val="000000"/>
                  </a:outerShdw>
                </a:effectLst>
                <a:latin typeface="Tahoma" pitchFamily="34" charset="0"/>
              </a:rPr>
              <a:t> </a:t>
            </a:r>
            <a:r>
              <a:rPr lang="pl-PL" sz="3600" dirty="0">
                <a:effectLst>
                  <a:outerShdw blurRad="38100" dist="38100" dir="2700000" algn="tl">
                    <a:srgbClr val="000000"/>
                  </a:outerShdw>
                </a:effectLst>
                <a:latin typeface="Tahoma" pitchFamily="34" charset="0"/>
              </a:rPr>
              <a:t>17.</a:t>
            </a:r>
            <a:r>
              <a:rPr lang="de-AT" sz="3600" dirty="0">
                <a:effectLst>
                  <a:outerShdw blurRad="38100" dist="38100" dir="2700000" algn="tl">
                    <a:srgbClr val="000000"/>
                  </a:outerShdw>
                </a:effectLst>
                <a:latin typeface="Tahoma" pitchFamily="34" charset="0"/>
              </a:rPr>
              <a:t> </a:t>
            </a:r>
            <a:r>
              <a:rPr lang="pl-PL" sz="3600" dirty="0">
                <a:effectLst>
                  <a:outerShdw blurRad="38100" dist="38100" dir="2700000" algn="tl">
                    <a:srgbClr val="000000"/>
                  </a:outerShdw>
                </a:effectLst>
                <a:latin typeface="Tahoma" pitchFamily="34" charset="0"/>
              </a:rPr>
              <a:t>7.</a:t>
            </a:r>
            <a:r>
              <a:rPr lang="de-AT" sz="3600" dirty="0">
                <a:effectLst>
                  <a:outerShdw blurRad="38100" dist="38100" dir="2700000" algn="tl">
                    <a:srgbClr val="000000"/>
                  </a:outerShdw>
                </a:effectLst>
                <a:latin typeface="Tahoma" pitchFamily="34" charset="0"/>
              </a:rPr>
              <a:t> </a:t>
            </a:r>
            <a:r>
              <a:rPr lang="pl-PL" sz="3600" dirty="0">
                <a:effectLst>
                  <a:outerShdw blurRad="38100" dist="38100" dir="2700000" algn="tl">
                    <a:srgbClr val="000000"/>
                  </a:outerShdw>
                </a:effectLst>
                <a:latin typeface="Tahoma" pitchFamily="34" charset="0"/>
              </a:rPr>
              <a:t>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243FCD70-F065-8905-3930-C5C4925CB938}"/>
              </a:ext>
            </a:extLst>
          </p:cNvPr>
          <p:cNvSpPr>
            <a:spLocks noChangeArrowheads="1"/>
          </p:cNvSpPr>
          <p:nvPr/>
        </p:nvSpPr>
        <p:spPr bwMode="auto">
          <a:xfrm>
            <a:off x="467544" y="764703"/>
            <a:ext cx="8142255" cy="485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 61 ASGG und Klage auf Fortbestand eines dem TAG unterliegenden Arbeitsverhältnisses</a:t>
            </a:r>
          </a:p>
          <a:p>
            <a:pPr eaLnBrk="1" hangingPunct="1">
              <a:defRP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61 Abs 1 ASGG: Rechtzeitige Erhebung der Berufung gegen das erste Urteil des Gerichts 1. Instanz hemmt nur Eintritt der Rechtskraft, nicht jedoch den Eintritt der Verbindlichkeit der Feststellung, der Rechtsgestaltungswirkung oder der Vollstreckbarkeit in (ua) Rechtsstreitigkeiten über den Fortbestand des Arbeitsverhältnisses (Z 1). Urteile nach § 61 Abs 1 Z 1 wirken „unbeschadet eines allfälligen Rückzahlungsanspruchs“.</a:t>
            </a:r>
          </a:p>
          <a:p>
            <a:pPr marL="177800"/>
            <a:r>
              <a:rPr lang="de-AT" sz="1400" dirty="0">
                <a:effectLst>
                  <a:outerShdw blurRad="38100" dist="38100" dir="2700000" algn="tl">
                    <a:srgbClr val="000000">
                      <a:alpha val="43137"/>
                    </a:srgbClr>
                  </a:outerShdw>
                </a:effectLst>
                <a:latin typeface="Tahoma" pitchFamily="34" charset="0"/>
              </a:rPr>
              <a:t> </a:t>
            </a: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61 ASGG vermittelt nur vorläufigen Anspruch.</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Partei soll nicht trotz Erfolgs ihres Rechtsmittel Folgen einer rechtswidrigen Entscheidung zu tragen haben.</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Führt Recht auf Beschäftigung nach § 18 TAG zu anderem Ergebnis?</a:t>
            </a: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7B2BA086-FE51-D751-228B-0175611A4E8E}"/>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968472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4B421-965E-83A8-24F4-09161C059FEF}"/>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96B35B05-686A-E05C-58D6-2757568F4D47}"/>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15</a:t>
            </a:fld>
            <a:endParaRPr lang="de-DE" altLang="de-DE" sz="1200">
              <a:latin typeface="Tahoma" charset="0"/>
            </a:endParaRPr>
          </a:p>
        </p:txBody>
      </p:sp>
      <p:sp>
        <p:nvSpPr>
          <p:cNvPr id="421890" name="Text Box 2">
            <a:extLst>
              <a:ext uri="{FF2B5EF4-FFF2-40B4-BE49-F238E27FC236}">
                <a16:creationId xmlns:a16="http://schemas.microsoft.com/office/drawing/2014/main" id="{5116A0F4-816D-A416-20E8-DCBF91B9248F}"/>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4881F16C-C0AF-6588-D95F-622E0130EFF8}"/>
              </a:ext>
            </a:extLst>
          </p:cNvPr>
          <p:cNvSpPr>
            <a:spLocks noChangeArrowheads="1"/>
          </p:cNvSpPr>
          <p:nvPr/>
        </p:nvSpPr>
        <p:spPr bwMode="auto">
          <a:xfrm>
            <a:off x="279875" y="-322487"/>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25/25d v. 25.</a:t>
            </a:r>
            <a:r>
              <a:rPr lang="de-AT" sz="3600" dirty="0">
                <a:effectLst>
                  <a:outerShdw blurRad="38100" dist="38100" dir="2700000" algn="tl">
                    <a:srgbClr val="000000"/>
                  </a:outerShdw>
                </a:effectLst>
                <a:latin typeface="Tahoma" pitchFamily="34" charset="0"/>
              </a:rPr>
              <a:t> </a:t>
            </a:r>
            <a:r>
              <a:rPr lang="pl-PL" sz="3600" dirty="0">
                <a:effectLst>
                  <a:outerShdw blurRad="38100" dist="38100" dir="2700000" algn="tl">
                    <a:srgbClr val="000000"/>
                  </a:outerShdw>
                </a:effectLst>
                <a:latin typeface="Tahoma" pitchFamily="34" charset="0"/>
              </a:rPr>
              <a:t>6.</a:t>
            </a:r>
            <a:r>
              <a:rPr lang="de-AT" sz="3600" dirty="0">
                <a:effectLst>
                  <a:outerShdw blurRad="38100" dist="38100" dir="2700000" algn="tl">
                    <a:srgbClr val="000000"/>
                  </a:outerShdw>
                </a:effectLst>
                <a:latin typeface="Tahoma" pitchFamily="34" charset="0"/>
              </a:rPr>
              <a:t> </a:t>
            </a:r>
            <a:r>
              <a:rPr lang="pl-PL" sz="3600" dirty="0">
                <a:effectLst>
                  <a:outerShdw blurRad="38100" dist="38100" dir="2700000" algn="tl">
                    <a:srgbClr val="000000"/>
                  </a:outerShdw>
                </a:effectLst>
                <a:latin typeface="Tahoma" pitchFamily="34" charset="0"/>
              </a:rPr>
              <a:t>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C7B5A15D-DCA0-3CF8-6D3C-224AD2792EF4}"/>
              </a:ext>
            </a:extLst>
          </p:cNvPr>
          <p:cNvSpPr>
            <a:spLocks noChangeArrowheads="1"/>
          </p:cNvSpPr>
          <p:nvPr/>
        </p:nvSpPr>
        <p:spPr bwMode="auto">
          <a:xfrm>
            <a:off x="467544" y="764703"/>
            <a:ext cx="8142255" cy="485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Umfasst Rückforderungsanspruch nach § 61 ASGG auch Verzugs-(Vergütungs-)zinsen?</a:t>
            </a:r>
          </a:p>
          <a:p>
            <a:pPr eaLnBrk="1" hangingPunct="1">
              <a:defRP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Gemäß § 61 Abs 1 Z 1, Abs 2 Satz 2 ASGG wirken (ua) Urteile über den Fortbestand des AV unbeschadet eines allfälligen Rückzahlungsanspruchs.</a:t>
            </a:r>
          </a:p>
          <a:p>
            <a:pPr marL="177800"/>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Nach 9 ObA 42/91 umfasst Rückforderungsanspruch des AG auch „Verzugszinsen“ (</a:t>
            </a:r>
            <a:r>
              <a:rPr lang="de-AT" sz="1900" dirty="0" err="1">
                <a:effectLst>
                  <a:outerShdw blurRad="38100" dist="38100" dir="2700000" algn="tl">
                    <a:srgbClr val="000000">
                      <a:alpha val="43137"/>
                    </a:srgbClr>
                  </a:outerShdw>
                </a:effectLst>
                <a:latin typeface="Tahoma" pitchFamily="34" charset="0"/>
              </a:rPr>
              <a:t>iSv</a:t>
            </a:r>
            <a:r>
              <a:rPr lang="de-AT" sz="1900" dirty="0">
                <a:effectLst>
                  <a:outerShdw blurRad="38100" dist="38100" dir="2700000" algn="tl">
                    <a:srgbClr val="000000">
                      <a:alpha val="43137"/>
                    </a:srgbClr>
                  </a:outerShdw>
                </a:effectLst>
                <a:latin typeface="Tahoma" pitchFamily="34" charset="0"/>
              </a:rPr>
              <a:t> „Vergütungszinsen“).</a:t>
            </a:r>
          </a:p>
          <a:p>
            <a:pPr marL="177800"/>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Auch der redliche Bereicherungsschuldner hat – außer im Fall einer Gegenleistung – die mit dem gesetzlichen Zinssatz pauschalierten Nutzungen eines zu erstattenden Geldbetrags unabhängig vom Eintritt des Verzugs herauszugeben („Vergütungszinsen“). </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Solange die vorläufig wirksame E bekämpft wird, muss AN aufgrund der Erwähnung des „Rückzahlungsanspruchs“ in § 61 Abs 2 Satz 2 ASGG damit rechnen, dass er unterliegen könnte.</a:t>
            </a: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177800"/>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11853EAC-AC03-C023-5C15-828FE2F5BF5F}"/>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10087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77A37-B1F2-679B-C4CB-142CBDAB9F65}"/>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7D97753A-DA15-D851-F8FE-673C1F5AEF61}"/>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16</a:t>
            </a:fld>
            <a:endParaRPr lang="de-DE" altLang="de-DE" sz="1200">
              <a:latin typeface="Tahoma" charset="0"/>
            </a:endParaRPr>
          </a:p>
        </p:txBody>
      </p:sp>
      <p:sp>
        <p:nvSpPr>
          <p:cNvPr id="421890" name="Text Box 2">
            <a:extLst>
              <a:ext uri="{FF2B5EF4-FFF2-40B4-BE49-F238E27FC236}">
                <a16:creationId xmlns:a16="http://schemas.microsoft.com/office/drawing/2014/main" id="{BF10577C-E5D9-6CAD-FF5F-708D4D386F8A}"/>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49C0D2CB-E303-6E8F-1009-F44EC71031F7}"/>
              </a:ext>
            </a:extLst>
          </p:cNvPr>
          <p:cNvSpPr>
            <a:spLocks noChangeArrowheads="1"/>
          </p:cNvSpPr>
          <p:nvPr/>
        </p:nvSpPr>
        <p:spPr bwMode="auto">
          <a:xfrm>
            <a:off x="203895" y="0"/>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8 ObA 15/25a v. 23.06.2025 </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20B9FC2F-AC1E-C84E-B6EE-03A31EEDA227}"/>
              </a:ext>
            </a:extLst>
          </p:cNvPr>
          <p:cNvSpPr>
            <a:spLocks noChangeArrowheads="1"/>
          </p:cNvSpPr>
          <p:nvPr/>
        </p:nvSpPr>
        <p:spPr bwMode="auto">
          <a:xfrm>
            <a:off x="467542" y="1117600"/>
            <a:ext cx="8142255" cy="485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Ist § 49a ASGG auch auf AG-Forderungen anwendbar?</a:t>
            </a:r>
          </a:p>
          <a:p>
            <a:pPr eaLnBrk="1" hangingPunct="1">
              <a:defRP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49a ASGG: Die gesetzlichen Zinsen für Forderungen im Zusammenhang mit einem AV betragen 9,2 % </a:t>
            </a:r>
            <a:r>
              <a:rPr lang="de-AT" sz="1900" dirty="0" err="1">
                <a:effectLst>
                  <a:outerShdw blurRad="38100" dist="38100" dir="2700000" algn="tl">
                    <a:srgbClr val="000000">
                      <a:alpha val="43137"/>
                    </a:srgbClr>
                  </a:outerShdw>
                </a:effectLst>
                <a:latin typeface="Tahoma" pitchFamily="34" charset="0"/>
              </a:rPr>
              <a:t>pa</a:t>
            </a:r>
            <a:r>
              <a:rPr lang="de-AT" sz="1900" dirty="0">
                <a:effectLst>
                  <a:outerShdw blurRad="38100" dist="38100" dir="2700000" algn="tl">
                    <a:srgbClr val="000000">
                      <a:alpha val="43137"/>
                    </a:srgbClr>
                  </a:outerShdw>
                </a:effectLst>
                <a:latin typeface="Tahoma" pitchFamily="34" charset="0"/>
              </a:rPr>
              <a:t> über dem am Tag nach dem Eintritt der Fälligkeit geltenden Basiszinssatz. Beruht Verzögerung der Zahlung auf einer vertretbaren Rechtsansicht, sind nur die sonstigen Bestimmungen über die gesetzlichen Zinsen anzuwenden.</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49a ASGG unterscheidet nicht zwischen AN- und AG-Forderungen. Teleologische Reduktion?</a:t>
            </a:r>
          </a:p>
          <a:p>
            <a:pPr marL="541338" indent="-363538">
              <a:buFont typeface="Wingdings" panose="05000000000000000000" pitchFamily="2" charset="2"/>
              <a:buChar char="§"/>
            </a:pPr>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49a ASGG ist auch auf „Vergütungszinsen“ anzuwenden.</a:t>
            </a:r>
          </a:p>
          <a:p>
            <a:pPr marL="177800"/>
            <a:endParaRPr lang="de-AT" sz="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Vertretbare Rechtsansicht schließt Anwendung des erhöhten Zinssatzes aus. Dass Zahlung an den AN auf einem gesetzlichen Grund (§ 61 ASGG) beruhte, reicht nicht aus.</a:t>
            </a: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BC1623B2-28F7-2856-32C9-DA49F9B9C791}"/>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665789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8A382-E639-149C-A2A9-78BC01F1639F}"/>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42386503-3DFD-024E-412D-DE4621E067A1}"/>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17</a:t>
            </a:fld>
            <a:endParaRPr lang="de-DE" altLang="de-DE" sz="1200">
              <a:latin typeface="Tahoma" charset="0"/>
            </a:endParaRPr>
          </a:p>
        </p:txBody>
      </p:sp>
      <p:sp>
        <p:nvSpPr>
          <p:cNvPr id="421890" name="Text Box 2">
            <a:extLst>
              <a:ext uri="{FF2B5EF4-FFF2-40B4-BE49-F238E27FC236}">
                <a16:creationId xmlns:a16="http://schemas.microsoft.com/office/drawing/2014/main" id="{9216BAE0-CCD1-8219-8604-4B3C3A3DCA8D}"/>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3AE92CBB-7DFE-298A-EC2D-2E613CCECAE0}"/>
              </a:ext>
            </a:extLst>
          </p:cNvPr>
          <p:cNvSpPr>
            <a:spLocks noChangeArrowheads="1"/>
          </p:cNvSpPr>
          <p:nvPr/>
        </p:nvSpPr>
        <p:spPr bwMode="auto">
          <a:xfrm>
            <a:off x="180639" y="-17938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14/25m v. 29.4.2025 </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1AD9E94E-DD64-1FD9-7A40-8D05E9FF0F9D}"/>
              </a:ext>
            </a:extLst>
          </p:cNvPr>
          <p:cNvSpPr>
            <a:spLocks noChangeArrowheads="1"/>
          </p:cNvSpPr>
          <p:nvPr/>
        </p:nvSpPr>
        <p:spPr bwMode="auto">
          <a:xfrm>
            <a:off x="467542" y="1117600"/>
            <a:ext cx="8142255" cy="485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Kettenvertragsverbot des § 4 Abs 4 VBG und Vertretungsdienstverhältnisse</a:t>
            </a:r>
          </a:p>
          <a:p>
            <a:pPr eaLnBrk="1" hangingPunct="1">
              <a:defRPr/>
            </a:pPr>
            <a:endParaRPr lang="de-AT" sz="2400" dirty="0">
              <a:effectLst>
                <a:outerShdw blurRad="38100" dist="38100" dir="2700000" algn="tl">
                  <a:srgbClr val="000000"/>
                </a:outerShdw>
              </a:effectLst>
              <a:latin typeface="Tahoma" pitchFamily="34" charset="0"/>
              <a:cs typeface="Times New Roman" pitchFamily="18"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Nach § 4 Abs 4 VBG kann ein DV, das auf bestimmte Zeit eingegangen wurde, auf bestimmte Zeit einmal verlängert werden; diese Verlängerung darf drei Monate nicht überschreiten. Wird das DV darüber hinaus fortgesetzt, so wird es von da ab so angesehen, wie wenn es von Anfang an auf unbestimmte Zeit eingegangen worden wäre.</a:t>
            </a:r>
          </a:p>
          <a:p>
            <a:pPr marL="541338" indent="-363538">
              <a:buFont typeface="Wingdings" panose="05000000000000000000" pitchFamily="2" charset="2"/>
              <a:buChar char="§"/>
            </a:pPr>
            <a:endParaRPr lang="de-AT" sz="600" dirty="0">
              <a:effectLst>
                <a:outerShdw blurRad="38100" dist="38100" dir="2700000" algn="tl">
                  <a:srgbClr val="000000">
                    <a:alpha val="43137"/>
                  </a:srgbClr>
                </a:outerShdw>
              </a:effectLst>
              <a:latin typeface="Tahoma" pitchFamily="34" charset="0"/>
            </a:endParaRPr>
          </a:p>
          <a:p>
            <a:pPr marL="536575"/>
            <a:r>
              <a:rPr lang="de-AT" sz="2000" dirty="0">
                <a:effectLst>
                  <a:outerShdw blurRad="38100" dist="38100" dir="2700000" algn="tl">
                    <a:srgbClr val="000000">
                      <a:alpha val="43137"/>
                    </a:srgbClr>
                  </a:outerShdw>
                </a:effectLst>
                <a:latin typeface="Tahoma" pitchFamily="34" charset="0"/>
              </a:rPr>
              <a:t>Nach § 4a Abs 2 Z 1 VBG gilt § 4 Abs 4 ua nicht, wenn der Vertragsbedienstete nur zur Vertretung aufgenommen wurde.</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Bezieht sich § 4a Abs 2 Z 1 VBG auf das erste DV oder auf die Verlängerung?</a:t>
            </a:r>
          </a:p>
          <a:p>
            <a:pPr marL="541338" indent="-363538">
              <a:buFont typeface="Wingdings" panose="05000000000000000000" pitchFamily="2" charset="2"/>
              <a:buChar char="§"/>
            </a:pPr>
            <a:endParaRPr lang="de-AT" sz="2000" dirty="0">
              <a:effectLst>
                <a:outerShdw blurRad="38100" dist="38100" dir="2700000" algn="tl">
                  <a:srgbClr val="000000">
                    <a:alpha val="43137"/>
                  </a:srgbClr>
                </a:outerShdw>
              </a:effectLst>
              <a:latin typeface="Tahoma" pitchFamily="34" charset="0"/>
            </a:endParaRPr>
          </a:p>
          <a:p>
            <a:pPr marL="536575"/>
            <a:endParaRPr lang="de-AT" sz="1900" dirty="0">
              <a:effectLst>
                <a:outerShdw blurRad="38100" dist="38100" dir="2700000" algn="tl">
                  <a:srgbClr val="000000">
                    <a:alpha val="43137"/>
                  </a:srgbClr>
                </a:outerShdw>
              </a:effectLst>
              <a:latin typeface="Tahoma" pitchFamily="34" charset="0"/>
            </a:endParaRPr>
          </a:p>
          <a:p>
            <a:pPr marL="536575"/>
            <a:endParaRPr lang="de-AT" sz="1900" dirty="0">
              <a:effectLst>
                <a:outerShdw blurRad="38100" dist="38100" dir="2700000" algn="tl">
                  <a:srgbClr val="000000">
                    <a:alpha val="43137"/>
                  </a:srgbClr>
                </a:outerShdw>
              </a:effectLst>
              <a:latin typeface="Tahoma" pitchFamily="34" charset="0"/>
            </a:endParaRPr>
          </a:p>
          <a:p>
            <a:pPr marL="536575"/>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8A13E7DB-9237-2F0D-0070-DB75F05B6DA1}"/>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483699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F515D-D395-6003-AA79-E621FA4698A6}"/>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3BE63FFD-609B-C5CC-82D8-E1F0635E0600}"/>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18</a:t>
            </a:fld>
            <a:endParaRPr lang="de-DE" altLang="de-DE" sz="1200">
              <a:latin typeface="Tahoma" charset="0"/>
            </a:endParaRPr>
          </a:p>
        </p:txBody>
      </p:sp>
      <p:sp>
        <p:nvSpPr>
          <p:cNvPr id="421890" name="Text Box 2">
            <a:extLst>
              <a:ext uri="{FF2B5EF4-FFF2-40B4-BE49-F238E27FC236}">
                <a16:creationId xmlns:a16="http://schemas.microsoft.com/office/drawing/2014/main" id="{D9E3B780-C1D9-B439-B712-4C050D96B1BB}"/>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EFB1AE3C-5075-88FD-93AE-6D2A12C78B34}"/>
              </a:ext>
            </a:extLst>
          </p:cNvPr>
          <p:cNvSpPr>
            <a:spLocks noChangeArrowheads="1"/>
          </p:cNvSpPr>
          <p:nvPr/>
        </p:nvSpPr>
        <p:spPr bwMode="auto">
          <a:xfrm>
            <a:off x="180639" y="-17938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81/25i v. 27. 1. 2026 </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A73B0BC8-5BFD-AE8E-1859-28F262AC1857}"/>
              </a:ext>
            </a:extLst>
          </p:cNvPr>
          <p:cNvSpPr>
            <a:spLocks noChangeArrowheads="1"/>
          </p:cNvSpPr>
          <p:nvPr/>
        </p:nvSpPr>
        <p:spPr bwMode="auto">
          <a:xfrm>
            <a:off x="467542" y="1117600"/>
            <a:ext cx="8142255" cy="485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Noch einmal: Dienstverhältnis zur Vertretung</a:t>
            </a:r>
          </a:p>
          <a:p>
            <a:pPr eaLnBrk="1" hangingPunct="1">
              <a:defRPr/>
            </a:pPr>
            <a:endParaRPr lang="de-AT" sz="2400" dirty="0">
              <a:effectLst>
                <a:outerShdw blurRad="38100" dist="38100" dir="2700000" algn="tl">
                  <a:srgbClr val="000000"/>
                </a:outerShdw>
              </a:effectLst>
              <a:latin typeface="Tahoma" pitchFamily="34" charset="0"/>
              <a:cs typeface="Times New Roman" pitchFamily="18"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Zwischen den Parteien wurde ein befristetes DV zur Vertretung eines bestimmten Bediensteten begründet, dass in der Folge dreimal befristet zur Vertretung jeweils bestimmter Personen verlängert wurde. </a:t>
            </a:r>
          </a:p>
          <a:p>
            <a:pPr marL="541338" indent="-363538">
              <a:buFont typeface="Wingdings" panose="05000000000000000000" pitchFamily="2" charset="2"/>
              <a:buChar char="§"/>
            </a:pPr>
            <a:endParaRPr lang="de-AT" sz="2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Kläger hat nie die Tätigkeiten der in den Verträgen genannten Personen ausgeübt und beruft sich nun auf § 4 Abs 4 VBG. </a:t>
            </a: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2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6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Beklagte: Beruft sich auf § 4a Abs 2 Z 1 VBG. Vertretung müsse nicht unmittelbar erfolgen; eine Personallücke verhindere Missbrauch ausreichend und reiche daher aus.</a:t>
            </a:r>
          </a:p>
          <a:p>
            <a:pPr marL="541338" indent="-363538">
              <a:buFont typeface="Wingdings" panose="05000000000000000000" pitchFamily="2" charset="2"/>
              <a:buChar char="§"/>
            </a:pPr>
            <a:endParaRPr lang="de-AT" sz="2000" dirty="0">
              <a:effectLst>
                <a:outerShdw blurRad="38100" dist="38100" dir="2700000" algn="tl">
                  <a:srgbClr val="000000">
                    <a:alpha val="43137"/>
                  </a:srgbClr>
                </a:outerShdw>
              </a:effectLst>
              <a:latin typeface="Tahoma" pitchFamily="34" charset="0"/>
            </a:endParaRPr>
          </a:p>
          <a:p>
            <a:pPr marL="536575"/>
            <a:endParaRPr lang="de-AT" sz="1900" dirty="0">
              <a:effectLst>
                <a:outerShdw blurRad="38100" dist="38100" dir="2700000" algn="tl">
                  <a:srgbClr val="000000">
                    <a:alpha val="43137"/>
                  </a:srgbClr>
                </a:outerShdw>
              </a:effectLst>
              <a:latin typeface="Tahoma" pitchFamily="34" charset="0"/>
            </a:endParaRPr>
          </a:p>
          <a:p>
            <a:pPr marL="536575"/>
            <a:endParaRPr lang="de-AT" sz="1900" dirty="0">
              <a:effectLst>
                <a:outerShdw blurRad="38100" dist="38100" dir="2700000" algn="tl">
                  <a:srgbClr val="000000">
                    <a:alpha val="43137"/>
                  </a:srgbClr>
                </a:outerShdw>
              </a:effectLst>
              <a:latin typeface="Tahoma" pitchFamily="34" charset="0"/>
            </a:endParaRPr>
          </a:p>
          <a:p>
            <a:pPr marL="536575"/>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D22EEE5C-C385-0068-11A7-34FB8DF69840}"/>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432812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B314C-232A-4749-C6BD-7C8D2B597899}"/>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F043ABCA-1B1F-25D7-4D3E-2FC58F31C78D}"/>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19</a:t>
            </a:fld>
            <a:endParaRPr lang="de-DE" altLang="de-DE" sz="1200">
              <a:latin typeface="Tahoma" charset="0"/>
            </a:endParaRPr>
          </a:p>
        </p:txBody>
      </p:sp>
      <p:sp>
        <p:nvSpPr>
          <p:cNvPr id="421890" name="Text Box 2">
            <a:extLst>
              <a:ext uri="{FF2B5EF4-FFF2-40B4-BE49-F238E27FC236}">
                <a16:creationId xmlns:a16="http://schemas.microsoft.com/office/drawing/2014/main" id="{A27A803A-C929-4DC0-2351-2F8B3124C216}"/>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35BB27CF-4655-FC53-905C-891E73389639}"/>
              </a:ext>
            </a:extLst>
          </p:cNvPr>
          <p:cNvSpPr>
            <a:spLocks noChangeArrowheads="1"/>
          </p:cNvSpPr>
          <p:nvPr/>
        </p:nvSpPr>
        <p:spPr bwMode="auto">
          <a:xfrm>
            <a:off x="426341" y="0"/>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9 ObA 3/25v v. 22. 1. 2025 </a:t>
            </a:r>
          </a:p>
        </p:txBody>
      </p:sp>
      <p:sp>
        <p:nvSpPr>
          <p:cNvPr id="421892" name="Rectangle 4">
            <a:extLst>
              <a:ext uri="{FF2B5EF4-FFF2-40B4-BE49-F238E27FC236}">
                <a16:creationId xmlns:a16="http://schemas.microsoft.com/office/drawing/2014/main" id="{0DDF724D-6D92-648C-0E98-51A4C44E468B}"/>
              </a:ext>
            </a:extLst>
          </p:cNvPr>
          <p:cNvSpPr>
            <a:spLocks noChangeArrowheads="1"/>
          </p:cNvSpPr>
          <p:nvPr/>
        </p:nvSpPr>
        <p:spPr bwMode="auto">
          <a:xfrm>
            <a:off x="539750" y="856320"/>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Aufgriffsobliegenheit des AN (hier: Kettenarbeitsvertrag)</a:t>
            </a: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Der die Leistungsbereitschaft des AN voraussetzende Fortsetzungsanspruch kann nicht zeitlich unbegrenzt geltend gemacht werden. Rspr leitet aus Klarstellungsinteresse des AG die sog. Aufgriffsobliegenheit des AN ab, sein Interesse an der Aufrechterhaltung des DV ohne Aufschub geltend zu machen.</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Ohne Aufschub: Angemessener, zur Erkundung und Meinungsbildung objektiv ausreichender Zeitraum.</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Es kommt aber nicht nur auf die Dauer der Untätigkeit, sondern auch darauf an, ob der AN triftige Gründe für sein Zögern ins Treffen führen kann. </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Aufgriffsobliegenheit trotz vorläufiger Fortsetzung des Arbeitsverhältnisses?</a:t>
            </a: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600" dirty="0">
              <a:effectLst>
                <a:outerShdw blurRad="38100" dist="38100" dir="2700000" algn="tl">
                  <a:srgbClr val="000000">
                    <a:alpha val="43137"/>
                  </a:srgbClr>
                </a:outerShdw>
              </a:effectLst>
            </a:endParaRPr>
          </a:p>
          <a:p>
            <a:pPr marL="539750" eaLnBrk="1" hangingPunct="1">
              <a:defRPr/>
            </a:pPr>
            <a:endParaRPr lang="de-AT" sz="10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BF1EE56A-931F-4C48-0DF2-222CB8486855}"/>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53976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E79F3-6B8E-C5B3-5CA8-258B5404D5DB}"/>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2E89C59E-20DE-7159-78A8-B14E8670C301}"/>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a:t>
            </a:fld>
            <a:endParaRPr lang="de-DE" altLang="de-DE" sz="1200">
              <a:latin typeface="Tahoma" charset="0"/>
            </a:endParaRPr>
          </a:p>
        </p:txBody>
      </p:sp>
      <p:sp>
        <p:nvSpPr>
          <p:cNvPr id="421890" name="Text Box 2">
            <a:extLst>
              <a:ext uri="{FF2B5EF4-FFF2-40B4-BE49-F238E27FC236}">
                <a16:creationId xmlns:a16="http://schemas.microsoft.com/office/drawing/2014/main" id="{B757C960-BCC5-36F5-C98C-3BD8BE409410}"/>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4C54ACC0-CE69-5848-BA7A-39B4078E0907}"/>
              </a:ext>
            </a:extLst>
          </p:cNvPr>
          <p:cNvSpPr>
            <a:spLocks noChangeArrowheads="1"/>
          </p:cNvSpPr>
          <p:nvPr/>
        </p:nvSpPr>
        <p:spPr bwMode="auto">
          <a:xfrm>
            <a:off x="279875" y="-322487"/>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96/24v v. 19.3.2025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C87186F7-DF6D-07D9-413D-41335CAEBCB3}"/>
              </a:ext>
            </a:extLst>
          </p:cNvPr>
          <p:cNvSpPr>
            <a:spLocks noChangeArrowheads="1"/>
          </p:cNvSpPr>
          <p:nvPr/>
        </p:nvSpPr>
        <p:spPr bwMode="auto">
          <a:xfrm>
            <a:off x="467542" y="836712"/>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Rückforderung privilegierender Leistungen an BR-Mitglieder?</a:t>
            </a:r>
          </a:p>
          <a:p>
            <a:pPr eaLnBrk="1" hangingPunct="1">
              <a:defRPr/>
            </a:pPr>
            <a:endParaRPr lang="de-AT" sz="1200" dirty="0">
              <a:effectLst>
                <a:outerShdw blurRad="38100" dist="38100" dir="2700000" algn="tl">
                  <a:srgbClr val="000000">
                    <a:alpha val="43137"/>
                  </a:srgbClr>
                </a:outerShdw>
              </a:effectLst>
              <a:latin typeface="Tahoma" pitchFamily="34" charset="0"/>
            </a:endParaRPr>
          </a:p>
          <a:p>
            <a:pPr eaLnBrk="1" hangingPunct="1">
              <a:defRP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Nach § 115 ArbVG dürfen BR-Mitglieder in der Ausübung ihrer Funktion nicht beschränkt und wegen ihrer Funktion nicht benachteiligt werden. Sie dürfen aber auch nicht bevorzugt werden.</a:t>
            </a:r>
          </a:p>
          <a:p>
            <a:pPr marL="541338" indent="-363538">
              <a:buFont typeface="Wingdings" panose="05000000000000000000" pitchFamily="2" charset="2"/>
              <a:buChar char="§"/>
            </a:pPr>
            <a:endParaRPr lang="de-AT" sz="11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Nach § 117 ArbVG ist freigestellten BR-Mitgliedern das Entgelt fortzuzahlen. Dessen Höhe richtet sich danach, was sie mit überwiegender Wahrscheinlichkeit nach dem gewöhnlichen Lauf der Dinge verdient hätten. Bevorzugung durch Zahlung eines höheren Entgelts ist unzulässig.</a:t>
            </a:r>
          </a:p>
          <a:p>
            <a:pPr marL="541338" indent="-363538">
              <a:buFont typeface="Wingdings" panose="05000000000000000000" pitchFamily="2" charset="2"/>
              <a:buChar char="§"/>
            </a:pPr>
            <a:endParaRPr lang="de-AT" sz="11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Karriereverlauf ist anhand von AN, die mit dem BR-Mitglied vor dessen Freistellung weitgehend vergleichbar waren, zu fingieren. </a:t>
            </a:r>
          </a:p>
          <a:p>
            <a:pPr marL="541338" indent="-363538">
              <a:buFont typeface="Wingdings" panose="05000000000000000000" pitchFamily="2" charset="2"/>
              <a:buChar char="§"/>
            </a:pPr>
            <a:endParaRPr lang="de-AT" sz="11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52558706-7F77-03C5-6C51-3F803EA2482C}"/>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2489728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154D2-05AE-66D4-E9F2-B30E3F7B36CE}"/>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A90F9811-389A-3D35-7E14-A5D465789006}"/>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20</a:t>
            </a:fld>
            <a:endParaRPr lang="de-DE" altLang="de-DE" sz="1200">
              <a:latin typeface="Tahoma" charset="0"/>
            </a:endParaRPr>
          </a:p>
        </p:txBody>
      </p:sp>
      <p:sp>
        <p:nvSpPr>
          <p:cNvPr id="421890" name="Text Box 2">
            <a:extLst>
              <a:ext uri="{FF2B5EF4-FFF2-40B4-BE49-F238E27FC236}">
                <a16:creationId xmlns:a16="http://schemas.microsoft.com/office/drawing/2014/main" id="{BEA30C6A-AD1C-8160-F014-830FC35B3385}"/>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8CD8B179-11ED-A54A-6877-97979B3E6B3D}"/>
              </a:ext>
            </a:extLst>
          </p:cNvPr>
          <p:cNvSpPr>
            <a:spLocks noChangeArrowheads="1"/>
          </p:cNvSpPr>
          <p:nvPr/>
        </p:nvSpPr>
        <p:spPr bwMode="auto">
          <a:xfrm>
            <a:off x="180639" y="-17938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36/25x v.</a:t>
            </a:r>
            <a:r>
              <a:rPr lang="de-AT" sz="3600" dirty="0">
                <a:effectLst>
                  <a:outerShdw blurRad="38100" dist="38100" dir="2700000" algn="tl">
                    <a:srgbClr val="000000"/>
                  </a:outerShdw>
                </a:effectLst>
                <a:latin typeface="Tahoma" pitchFamily="34" charset="0"/>
              </a:rPr>
              <a:t> </a:t>
            </a:r>
            <a:r>
              <a:rPr lang="pl-PL" sz="3600" dirty="0">
                <a:effectLst>
                  <a:outerShdw blurRad="38100" dist="38100" dir="2700000" algn="tl">
                    <a:srgbClr val="000000"/>
                  </a:outerShdw>
                </a:effectLst>
                <a:latin typeface="Tahoma" pitchFamily="34" charset="0"/>
              </a:rPr>
              <a:t>18. 12. 2025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04B62148-A497-B252-6216-E72ACA074B96}"/>
              </a:ext>
            </a:extLst>
          </p:cNvPr>
          <p:cNvSpPr>
            <a:spLocks noChangeArrowheads="1"/>
          </p:cNvSpPr>
          <p:nvPr/>
        </p:nvSpPr>
        <p:spPr bwMode="auto">
          <a:xfrm>
            <a:off x="467542" y="1117600"/>
            <a:ext cx="8142255" cy="485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Ausbildungskostenvereinbarung ohne Arbeitsverhältnis</a:t>
            </a:r>
          </a:p>
          <a:p>
            <a:pPr eaLnBrk="1" hangingPunct="1">
              <a:defRPr/>
            </a:pPr>
            <a:endParaRPr lang="de-AT" sz="2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2d AVRAG regelt Ausbildungen, deren Kosten „vom AG“ und damit regelmäßig im Rahmen eines AV finanziert werden. </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Ausdehnung auf vor Beginn eines AV geschlossene Vereinbarung ist nicht prinzipiell ausgeschlossen, erfordert aber engen Zusammenhang mit einem noch zu schließenden Arbeitsvertrag.</a:t>
            </a:r>
          </a:p>
          <a:p>
            <a:pPr marL="177800"/>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Ist § 2d AVRAG nicht anzuwenden, ist zu prüfen, ob die Vereinbarung sittenwidrig ist. </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dirty="0">
                <a:effectLst>
                  <a:outerShdw blurRad="38100" dist="38100" dir="2700000" algn="tl">
                    <a:srgbClr val="000000">
                      <a:alpha val="43137"/>
                    </a:srgbClr>
                  </a:outerShdw>
                </a:effectLst>
                <a:latin typeface="Tahoma" pitchFamily="34" charset="0"/>
              </a:rPr>
              <a:t>§ 11b AVRAG ist schon deshalb nicht anwendbar, weil Ausbildungsvereinbarung vor seinem Inkrafttreten geschlossen und Ausbildung auch abgeschlossen war</a:t>
            </a: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5187C20C-7FD1-0992-02C2-7B020F3DCE68}"/>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735195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A7E77-1CD8-6276-A462-826DF4000267}"/>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FE002761-EEA7-6484-7FBF-ED2C663C62C7}"/>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21</a:t>
            </a:fld>
            <a:endParaRPr lang="de-DE" altLang="de-DE" sz="1200">
              <a:latin typeface="Tahoma" charset="0"/>
            </a:endParaRPr>
          </a:p>
        </p:txBody>
      </p:sp>
      <p:sp>
        <p:nvSpPr>
          <p:cNvPr id="421890" name="Text Box 2">
            <a:extLst>
              <a:ext uri="{FF2B5EF4-FFF2-40B4-BE49-F238E27FC236}">
                <a16:creationId xmlns:a16="http://schemas.microsoft.com/office/drawing/2014/main" id="{01C7E657-54B9-082C-5907-203904BB4281}"/>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FCD151EA-81F1-14D3-3C30-922F1F1A49A3}"/>
              </a:ext>
            </a:extLst>
          </p:cNvPr>
          <p:cNvSpPr>
            <a:spLocks noChangeArrowheads="1"/>
          </p:cNvSpPr>
          <p:nvPr/>
        </p:nvSpPr>
        <p:spPr bwMode="auto">
          <a:xfrm>
            <a:off x="426341" y="0"/>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9 ObA 75/24f v. 13. 2. 2025</a:t>
            </a:r>
          </a:p>
        </p:txBody>
      </p:sp>
      <p:sp>
        <p:nvSpPr>
          <p:cNvPr id="421892" name="Rectangle 4">
            <a:extLst>
              <a:ext uri="{FF2B5EF4-FFF2-40B4-BE49-F238E27FC236}">
                <a16:creationId xmlns:a16="http://schemas.microsoft.com/office/drawing/2014/main" id="{CA9C5F30-D95F-3749-F0A7-ED646CAEC0DE}"/>
              </a:ext>
            </a:extLst>
          </p:cNvPr>
          <p:cNvSpPr>
            <a:spLocks noChangeArrowheads="1"/>
          </p:cNvSpPr>
          <p:nvPr/>
        </p:nvSpPr>
        <p:spPr bwMode="auto">
          <a:xfrm>
            <a:off x="539750" y="856320"/>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200" dirty="0">
                <a:effectLst>
                  <a:outerShdw blurRad="38100" dist="38100" dir="2700000" algn="tl">
                    <a:srgbClr val="000000"/>
                  </a:outerShdw>
                </a:effectLst>
                <a:latin typeface="Tahoma" pitchFamily="34" charset="0"/>
                <a:cs typeface="Times New Roman" pitchFamily="18" charset="0"/>
              </a:rPr>
              <a:t>Rückwirkende Ist-Lohn-Erhöhung in nach Ende des Arbeitsverhältnisses geschlossenem Kollektivvertrag</a:t>
            </a: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6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dirty="0">
                <a:effectLst>
                  <a:outerShdw blurRad="38100" dist="38100" dir="2700000" algn="tl">
                    <a:srgbClr val="000000">
                      <a:alpha val="43137"/>
                    </a:srgbClr>
                  </a:outerShdw>
                </a:effectLst>
              </a:rPr>
              <a:t>DV endete am 31.5.2022. Der am 21.7.2022 abgeschlossene KollV trat rückwirkend mit 1.1.2022 in Kraft und sah eine Ist-Lohn-Erhöhung um 4,3 % vor.</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dirty="0">
                <a:effectLst>
                  <a:outerShdw blurRad="38100" dist="38100" dir="2700000" algn="tl">
                    <a:srgbClr val="000000">
                      <a:alpha val="43137"/>
                    </a:srgbClr>
                  </a:outerShdw>
                </a:effectLst>
              </a:rPr>
              <a:t>AG: Nach § 2 Abs 2 Z 3 ArbVG können durch KollV (nur) „die Änderung kollektivvertraglicher Rechtsansprüche gemäß Z 2 der aus dem AV ausgeschiedenen AN“ geregelt werden.</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dirty="0">
                <a:effectLst>
                  <a:outerShdw blurRad="38100" dist="38100" dir="2700000" algn="tl">
                    <a:srgbClr val="000000">
                      <a:alpha val="43137"/>
                    </a:srgbClr>
                  </a:outerShdw>
                </a:effectLst>
              </a:rPr>
              <a:t>11 Abs 2 ArbVG: Enthält KollV keine Vorschrift über seinen Wirksamkeitsbeginn, beginnt seine Wirkung mit dem auf die Kundmachung folgenden Tag.</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dirty="0">
                <a:effectLst>
                  <a:outerShdw blurRad="38100" dist="38100" dir="2700000" algn="tl">
                    <a:srgbClr val="000000">
                      <a:alpha val="43137"/>
                    </a:srgbClr>
                  </a:outerShdw>
                </a:effectLst>
              </a:rPr>
              <a:t>Der zeitliche Geltungsbereich des KollV, nicht aber Abschlusszeitpunkt entscheidet darüber, auf welche DV sich der KollV bezieht. </a:t>
            </a:r>
          </a:p>
          <a:p>
            <a:pPr marL="285750" indent="-285750" eaLnBrk="1" hangingPunct="1">
              <a:buFont typeface="Wingdings" panose="05000000000000000000" pitchFamily="2" charset="2"/>
              <a:buChar char="§"/>
              <a:defRPr/>
            </a:pPr>
            <a:endParaRPr lang="de-AT"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501EDA64-F52F-9BCE-2D08-56C3E84F2958}"/>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494228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4F92B-0B94-970D-B50B-2FB17CBF3BAC}"/>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3F71F814-CAAC-0207-885C-685032F939F0}"/>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22</a:t>
            </a:fld>
            <a:endParaRPr lang="de-DE" altLang="de-DE" sz="1200">
              <a:latin typeface="Tahoma" charset="0"/>
            </a:endParaRPr>
          </a:p>
        </p:txBody>
      </p:sp>
      <p:sp>
        <p:nvSpPr>
          <p:cNvPr id="421890" name="Text Box 2">
            <a:extLst>
              <a:ext uri="{FF2B5EF4-FFF2-40B4-BE49-F238E27FC236}">
                <a16:creationId xmlns:a16="http://schemas.microsoft.com/office/drawing/2014/main" id="{10F06F4E-F1D8-36EE-0DF3-55FED5B1DA1D}"/>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67869FCE-39E0-D3EA-9ACD-000F485850DE}"/>
              </a:ext>
            </a:extLst>
          </p:cNvPr>
          <p:cNvSpPr>
            <a:spLocks noChangeArrowheads="1"/>
          </p:cNvSpPr>
          <p:nvPr/>
        </p:nvSpPr>
        <p:spPr bwMode="auto">
          <a:xfrm>
            <a:off x="426341" y="0"/>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es-ES" sz="3200" dirty="0">
                <a:effectLst>
                  <a:outerShdw blurRad="38100" dist="38100" dir="2700000" algn="tl">
                    <a:srgbClr val="000000"/>
                  </a:outerShdw>
                </a:effectLst>
                <a:latin typeface="Tahoma" pitchFamily="34" charset="0"/>
              </a:rPr>
              <a:t>9 ObA 27/25y v. 20. 11. 2025 </a:t>
            </a:r>
            <a:endParaRPr lang="pl-PL" sz="3200"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4A6361CE-E54A-A2B7-E0A9-4512D0BBFC42}"/>
              </a:ext>
            </a:extLst>
          </p:cNvPr>
          <p:cNvSpPr>
            <a:spLocks noChangeArrowheads="1"/>
          </p:cNvSpPr>
          <p:nvPr/>
        </p:nvSpPr>
        <p:spPr bwMode="auto">
          <a:xfrm>
            <a:off x="539750" y="856320"/>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Wettbewerbs- und Beschäftigungssicherungklausel</a:t>
            </a:r>
          </a:p>
          <a:p>
            <a:pPr eaLnBrk="1" hangingPunct="1">
              <a:defRPr/>
            </a:pPr>
            <a:endParaRPr lang="de-AT" sz="2200" dirty="0">
              <a:effectLst>
                <a:outerShdw blurRad="38100" dist="38100" dir="2700000" algn="tl">
                  <a:srgbClr val="000000"/>
                </a:outerShdw>
              </a:effectLst>
              <a:latin typeface="Tahoma" pitchFamily="34" charset="0"/>
              <a:cs typeface="Times New Roman" pitchFamily="18" charset="0"/>
            </a:endParaRPr>
          </a:p>
          <a:p>
            <a:pPr marL="285750" indent="-285750" eaLnBrk="1" hangingPunct="1">
              <a:buFont typeface="Wingdings" panose="05000000000000000000" pitchFamily="2" charset="2"/>
              <a:buChar char="§"/>
              <a:defRPr/>
            </a:pPr>
            <a:r>
              <a:rPr lang="de-AT" sz="2000" dirty="0">
                <a:effectLst>
                  <a:outerShdw blurRad="38100" dist="38100" dir="2700000" algn="tl">
                    <a:srgbClr val="000000">
                      <a:alpha val="43137"/>
                    </a:srgbClr>
                  </a:outerShdw>
                </a:effectLst>
              </a:rPr>
              <a:t>Die anzuwendenden KollV enthielten eine Wettbewerbs- und Beschäftigungssicherungsklausel (WBSK), die unter bestimmten Voraussetzungen (ua BV über adäquate Kompensationsmaßnahmen) geringere Lohnerhöhungen ermöglichte.</a:t>
            </a:r>
          </a:p>
          <a:p>
            <a:pPr marL="285750" indent="-285750" eaLnBrk="1" hangingPunct="1">
              <a:buFont typeface="Wingdings" panose="05000000000000000000" pitchFamily="2" charset="2"/>
              <a:buChar char="§"/>
              <a:defRPr/>
            </a:pPr>
            <a:endParaRPr lang="de-AT" sz="20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2000" dirty="0">
                <a:effectLst>
                  <a:outerShdw blurRad="38100" dist="38100" dir="2700000" algn="tl">
                    <a:srgbClr val="000000">
                      <a:alpha val="43137"/>
                    </a:srgbClr>
                  </a:outerShdw>
                </a:effectLst>
              </a:rPr>
              <a:t>Der AG will die geringere Lohnerhöhung durchsetzen, obwohl keine BV geschlossen wurde. Das Abstellen auf eine BV sei nichtig, weil der KV eine derartige Voraussetzung nicht ohne Sachlichkeitskontrolle (etwa durch die Sozialpartner oder ein Gericht) anordnen könne.</a:t>
            </a:r>
          </a:p>
          <a:p>
            <a:pPr marL="285750" indent="-285750" eaLnBrk="1" hangingPunct="1">
              <a:buFont typeface="Wingdings" panose="05000000000000000000" pitchFamily="2" charset="2"/>
              <a:buChar char="§"/>
              <a:defRPr/>
            </a:pPr>
            <a:endParaRPr lang="de-AT" sz="20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2000" dirty="0">
                <a:effectLst>
                  <a:outerShdw blurRad="38100" dist="38100" dir="2700000" algn="tl">
                    <a:srgbClr val="000000">
                      <a:alpha val="43137"/>
                    </a:srgbClr>
                  </a:outerShdw>
                </a:effectLst>
              </a:rPr>
              <a:t>Welche Folgen hat das Unterbleiben einer BV?</a:t>
            </a: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9DD4ED83-45F7-7498-C685-D93F17B0FBBF}"/>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0717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E332F-DE43-2227-C5F3-A4A23F06D2E8}"/>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F3FE7551-30BE-BFCB-9998-8D504D03E33D}"/>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23</a:t>
            </a:fld>
            <a:endParaRPr lang="de-DE" altLang="de-DE" sz="1200">
              <a:latin typeface="Tahoma" charset="0"/>
            </a:endParaRPr>
          </a:p>
        </p:txBody>
      </p:sp>
      <p:sp>
        <p:nvSpPr>
          <p:cNvPr id="421890" name="Text Box 2">
            <a:extLst>
              <a:ext uri="{FF2B5EF4-FFF2-40B4-BE49-F238E27FC236}">
                <a16:creationId xmlns:a16="http://schemas.microsoft.com/office/drawing/2014/main" id="{C8754AC6-9375-8CCB-5B3B-0325DC2233E2}"/>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E1ED4F15-9FB2-F684-5DA6-9EDE6CC7B714}"/>
              </a:ext>
            </a:extLst>
          </p:cNvPr>
          <p:cNvSpPr>
            <a:spLocks noChangeArrowheads="1"/>
          </p:cNvSpPr>
          <p:nvPr/>
        </p:nvSpPr>
        <p:spPr bwMode="auto">
          <a:xfrm>
            <a:off x="426341" y="0"/>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8 ObA 25/25x v. 30. 9. 2025 </a:t>
            </a:r>
          </a:p>
        </p:txBody>
      </p:sp>
      <p:sp>
        <p:nvSpPr>
          <p:cNvPr id="421892" name="Rectangle 4">
            <a:extLst>
              <a:ext uri="{FF2B5EF4-FFF2-40B4-BE49-F238E27FC236}">
                <a16:creationId xmlns:a16="http://schemas.microsoft.com/office/drawing/2014/main" id="{879B60FD-D496-52D2-5CDD-8B75994010E1}"/>
              </a:ext>
            </a:extLst>
          </p:cNvPr>
          <p:cNvSpPr>
            <a:spLocks noChangeArrowheads="1"/>
          </p:cNvSpPr>
          <p:nvPr/>
        </p:nvSpPr>
        <p:spPr bwMode="auto">
          <a:xfrm>
            <a:off x="539750" y="856320"/>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„In den Urlaub schicken“</a:t>
            </a:r>
            <a:endParaRPr lang="de-AT" sz="24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2300" dirty="0"/>
              <a:t>Abschluss einer Urlaubsvereinbarung nach § 4 Abs 1 UrlG bedarf übereinstimmender Willenserklärung von AG und AN den Beginn und Ende des Erholungsurlaubs. </a:t>
            </a:r>
          </a:p>
          <a:p>
            <a:pPr marL="285750" indent="-285750" eaLnBrk="1" hangingPunct="1">
              <a:buFont typeface="Wingdings" panose="05000000000000000000" pitchFamily="2" charset="2"/>
              <a:buChar char="§"/>
              <a:defRPr/>
            </a:pPr>
            <a:endParaRPr lang="de-AT" sz="1400" dirty="0"/>
          </a:p>
          <a:p>
            <a:pPr marL="285750" indent="-285750" eaLnBrk="1" hangingPunct="1">
              <a:buFont typeface="Wingdings" panose="05000000000000000000" pitchFamily="2" charset="2"/>
              <a:buChar char="§"/>
              <a:defRPr/>
            </a:pPr>
            <a:r>
              <a:rPr lang="de-AT" sz="2300" dirty="0"/>
              <a:t>Notwendigkeit der Vereinbarung schließt einseitiges Gestaltungsrecht des AG oder des AN aus.</a:t>
            </a:r>
          </a:p>
          <a:p>
            <a:pPr marL="285750" indent="-285750" eaLnBrk="1" hangingPunct="1">
              <a:buFont typeface="Wingdings" panose="05000000000000000000" pitchFamily="2" charset="2"/>
              <a:buChar char="§"/>
              <a:defRPr/>
            </a:pPr>
            <a:endParaRPr lang="de-AT" sz="1400" dirty="0"/>
          </a:p>
          <a:p>
            <a:pPr marL="285750" indent="-285750" eaLnBrk="1" hangingPunct="1">
              <a:buFont typeface="Wingdings" panose="05000000000000000000" pitchFamily="2" charset="2"/>
              <a:buChar char="§"/>
              <a:defRPr/>
            </a:pPr>
            <a:r>
              <a:rPr lang="de-AT" sz="2300" dirty="0"/>
              <a:t>Akzeptierte Dienstfreistellung als konkludente Urlaubsvereinbarung?</a:t>
            </a:r>
          </a:p>
          <a:p>
            <a:pPr marL="285750" indent="-285750" eaLnBrk="1" hangingPunct="1">
              <a:buFont typeface="Wingdings" panose="05000000000000000000" pitchFamily="2" charset="2"/>
              <a:buChar char="§"/>
              <a:defRPr/>
            </a:pPr>
            <a:endParaRPr lang="de-AT" sz="1400" dirty="0"/>
          </a:p>
          <a:p>
            <a:pPr marL="285750" indent="-285750" eaLnBrk="1" hangingPunct="1">
              <a:buFont typeface="Wingdings" panose="05000000000000000000" pitchFamily="2" charset="2"/>
              <a:buChar char="§"/>
              <a:defRPr/>
            </a:pPr>
            <a:r>
              <a:rPr lang="de-AT" sz="2300" dirty="0"/>
              <a:t>Konkludente Willenserklärung verlangt Voraussetzungen des § 863 ABGB.</a:t>
            </a:r>
          </a:p>
          <a:p>
            <a:pPr marL="285750" indent="-285750" eaLnBrk="1" hangingPunct="1">
              <a:buFont typeface="Wingdings" panose="05000000000000000000" pitchFamily="2" charset="2"/>
              <a:buChar char="§"/>
              <a:defRPr/>
            </a:pPr>
            <a:endParaRPr lang="de-AT" sz="23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C16CC6C8-81A9-6D13-96A1-86351D6227A0}"/>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342656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BAC8B-DF2C-F842-A2B6-824336B241F9}"/>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75FBBC79-F7B6-16B5-5FBF-828342369E7C}"/>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24</a:t>
            </a:fld>
            <a:endParaRPr lang="de-DE" altLang="de-DE" sz="1200">
              <a:latin typeface="Tahoma" charset="0"/>
            </a:endParaRPr>
          </a:p>
        </p:txBody>
      </p:sp>
      <p:sp>
        <p:nvSpPr>
          <p:cNvPr id="421890" name="Text Box 2">
            <a:extLst>
              <a:ext uri="{FF2B5EF4-FFF2-40B4-BE49-F238E27FC236}">
                <a16:creationId xmlns:a16="http://schemas.microsoft.com/office/drawing/2014/main" id="{62B91094-53D3-A95E-6536-171D3B6DF91D}"/>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93D9AE4E-5A8B-BC08-A993-239709F599DE}"/>
              </a:ext>
            </a:extLst>
          </p:cNvPr>
          <p:cNvSpPr>
            <a:spLocks noChangeArrowheads="1"/>
          </p:cNvSpPr>
          <p:nvPr/>
        </p:nvSpPr>
        <p:spPr bwMode="auto">
          <a:xfrm>
            <a:off x="359693" y="333375"/>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9 ObA 17/25b v. 29. 4. 2025 </a:t>
            </a:r>
          </a:p>
        </p:txBody>
      </p:sp>
      <p:sp>
        <p:nvSpPr>
          <p:cNvPr id="421892" name="Rectangle 4">
            <a:extLst>
              <a:ext uri="{FF2B5EF4-FFF2-40B4-BE49-F238E27FC236}">
                <a16:creationId xmlns:a16="http://schemas.microsoft.com/office/drawing/2014/main" id="{10BE5439-2805-18FD-85B3-48BFF8B3E880}"/>
              </a:ext>
            </a:extLst>
          </p:cNvPr>
          <p:cNvSpPr>
            <a:spLocks noChangeArrowheads="1"/>
          </p:cNvSpPr>
          <p:nvPr/>
        </p:nvSpPr>
        <p:spPr bwMode="auto">
          <a:xfrm>
            <a:off x="532245" y="1316106"/>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300" dirty="0">
                <a:effectLst>
                  <a:outerShdw blurRad="38100" dist="38100" dir="2700000" algn="tl">
                    <a:srgbClr val="000000"/>
                  </a:outerShdw>
                </a:effectLst>
                <a:latin typeface="Tahoma" pitchFamily="34" charset="0"/>
                <a:cs typeface="Times New Roman" pitchFamily="18" charset="0"/>
              </a:rPr>
              <a:t>Rücktritt von Zeitausgleichsvereinbarung wegen Krankheit?</a:t>
            </a:r>
          </a:p>
          <a:p>
            <a:pPr eaLnBrk="1" hangingPunct="1">
              <a:defRPr/>
            </a:pPr>
            <a:endParaRPr lang="de-AT" sz="2400" dirty="0">
              <a:effectLst>
                <a:outerShdw blurRad="38100" dist="38100" dir="2700000" algn="tl">
                  <a:srgbClr val="000000"/>
                </a:outerShdw>
              </a:effectLst>
              <a:latin typeface="Tahoma" pitchFamily="34" charset="0"/>
              <a:cs typeface="Times New Roman" pitchFamily="18" charset="0"/>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Zeitausgleich hat zwar auch Entgeltcharakter, führt aber nur zu anderer Verteilung der Arbeitszeit.</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Nicht die Krankheit des AN in der Freistellungsphase bewirkt Entfall der Arbeitsleistung, sondern die mangelnde Verpflichtung des AN zur Arbeitsleistung. </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Erholungszweck ist beim Zeitausgleich weniger von Bedeutung als beim Urlaub.</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Beim Ausgleich von Stunden, die AN im Zuge von Nachtarbeit oder infolge Arbeit über die maßgebliche Wochenarbeitszeit hinaus leistet, rückt Erholungszweck eher in den Vordergrund. Im Ergebnis kommt es aber auch hier nur zu anderer Verteilung der Arbeitszeit.</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539750" eaLnBrk="1" hangingPunct="1">
              <a:defRPr/>
            </a:pPr>
            <a:endParaRPr lang="de-AT" sz="10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08E59A0D-7B3C-BE75-3024-4F2083CE07F7}"/>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0480669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A9F51-5174-B779-A731-D32611C8D81A}"/>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09D403C9-67E1-0237-D529-7A8EAE4BB80B}"/>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25</a:t>
            </a:fld>
            <a:endParaRPr lang="de-DE" altLang="de-DE" sz="1200">
              <a:latin typeface="Tahoma" charset="0"/>
            </a:endParaRPr>
          </a:p>
        </p:txBody>
      </p:sp>
      <p:sp>
        <p:nvSpPr>
          <p:cNvPr id="421890" name="Text Box 2">
            <a:extLst>
              <a:ext uri="{FF2B5EF4-FFF2-40B4-BE49-F238E27FC236}">
                <a16:creationId xmlns:a16="http://schemas.microsoft.com/office/drawing/2014/main" id="{8CC78853-E5E5-8F68-FE36-829E482DACB2}"/>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B6013A71-4BB4-39F3-35F2-DD7CC2B24565}"/>
              </a:ext>
            </a:extLst>
          </p:cNvPr>
          <p:cNvSpPr>
            <a:spLocks noChangeArrowheads="1"/>
          </p:cNvSpPr>
          <p:nvPr/>
        </p:nvSpPr>
        <p:spPr bwMode="auto">
          <a:xfrm>
            <a:off x="417632" y="76993"/>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9 ObA 35/25z v. 17.7.2025</a:t>
            </a:r>
          </a:p>
        </p:txBody>
      </p:sp>
      <p:sp>
        <p:nvSpPr>
          <p:cNvPr id="421892" name="Rectangle 4">
            <a:extLst>
              <a:ext uri="{FF2B5EF4-FFF2-40B4-BE49-F238E27FC236}">
                <a16:creationId xmlns:a16="http://schemas.microsoft.com/office/drawing/2014/main" id="{2B509B5F-82B4-1348-A31F-795CF6DAC3A2}"/>
              </a:ext>
            </a:extLst>
          </p:cNvPr>
          <p:cNvSpPr>
            <a:spLocks noChangeArrowheads="1"/>
          </p:cNvSpPr>
          <p:nvPr/>
        </p:nvSpPr>
        <p:spPr bwMode="auto">
          <a:xfrm>
            <a:off x="417632" y="980728"/>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Wie weit geht Treuepflicht des AN?</a:t>
            </a:r>
          </a:p>
          <a:p>
            <a:pPr eaLnBrk="1" hangingPunct="1">
              <a:defRPr/>
            </a:pPr>
            <a:endParaRPr lang="de-AT" sz="1400" dirty="0">
              <a:effectLst>
                <a:outerShdw blurRad="38100" dist="38100" dir="2700000" algn="tl">
                  <a:srgbClr val="000000">
                    <a:alpha val="43137"/>
                  </a:srgbClr>
                </a:outerShdw>
              </a:effectLst>
            </a:endParaRPr>
          </a:p>
          <a:p>
            <a:pPr eaLnBrk="1" hangingPunct="1">
              <a:defRPr/>
            </a:pPr>
            <a:endParaRPr lang="de-AT" sz="8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Schweigen kann List iSd § 870 ABGB bedeuten, wenn der Schweigende eine ihm obliegende Aufklärungspflicht unterlässt.  </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AN trifft Treuepflicht, die ihn dazu verhält, auf betriebliche Interessen des AG entsprechend Rücksicht zu nehmen und insb alles zu unterlassen, was den unternehmerischen Tätigkeitsbereich, beeinträchtigt und die Interessen des AG gefährden kann.</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Treuepflicht verpflichtet aber nicht zur Wahrung aller nur denkbaren AG-Interessen. </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Ist AN verpflichtet, im Zusammenhang mit dem Abschluss einer für den AN vorteilhaften Auflösungsvereinbarung, dem AG allfällige Entlassungsgründe mitzuteilen?</a:t>
            </a:r>
          </a:p>
          <a:p>
            <a:pPr marL="285750" indent="-285750" eaLnBrk="1" hangingPunct="1">
              <a:buFont typeface="Wingdings" panose="05000000000000000000" pitchFamily="2" charset="2"/>
              <a:buChar char="§"/>
              <a:defRPr/>
            </a:pPr>
            <a:endParaRPr lang="de-AT" sz="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Gehobene Stellung des AN und Fit &amp; Proper-Erklärung.</a:t>
            </a: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eaLnBrk="1" hangingPunct="1">
              <a:defRPr/>
            </a:pPr>
            <a:r>
              <a:rPr lang="de-AT" sz="1900" dirty="0">
                <a:effectLst>
                  <a:outerShdw blurRad="38100" dist="38100" dir="2700000" algn="tl">
                    <a:srgbClr val="000000">
                      <a:alpha val="43137"/>
                    </a:srgbClr>
                  </a:outerShdw>
                </a:effectLst>
              </a:rPr>
              <a:t>  </a:t>
            </a: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9C39BD13-0BD0-F337-0131-F1DE1CF4DBA8}"/>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447097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6B8DD-EA70-3A87-51A0-1911A958DC90}"/>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BA0874F4-F6DD-45F6-E92D-38ED91108084}"/>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26</a:t>
            </a:fld>
            <a:endParaRPr lang="de-DE" altLang="de-DE" sz="1200">
              <a:latin typeface="Tahoma" charset="0"/>
            </a:endParaRPr>
          </a:p>
        </p:txBody>
      </p:sp>
      <p:sp>
        <p:nvSpPr>
          <p:cNvPr id="421890" name="Text Box 2">
            <a:extLst>
              <a:ext uri="{FF2B5EF4-FFF2-40B4-BE49-F238E27FC236}">
                <a16:creationId xmlns:a16="http://schemas.microsoft.com/office/drawing/2014/main" id="{87E09D26-1ACD-A0F1-A97F-BC090C64C9C3}"/>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D005C159-33C9-1943-D44F-CDE66CA5A975}"/>
              </a:ext>
            </a:extLst>
          </p:cNvPr>
          <p:cNvSpPr>
            <a:spLocks noChangeArrowheads="1"/>
          </p:cNvSpPr>
          <p:nvPr/>
        </p:nvSpPr>
        <p:spPr bwMode="auto">
          <a:xfrm>
            <a:off x="417632" y="76993"/>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9 ObA 12/24s v. 22. 1. 2025</a:t>
            </a:r>
          </a:p>
        </p:txBody>
      </p:sp>
      <p:sp>
        <p:nvSpPr>
          <p:cNvPr id="421892" name="Rectangle 4">
            <a:extLst>
              <a:ext uri="{FF2B5EF4-FFF2-40B4-BE49-F238E27FC236}">
                <a16:creationId xmlns:a16="http://schemas.microsoft.com/office/drawing/2014/main" id="{21DD6D2E-6FFB-AB57-8472-A89B4E4A77CA}"/>
              </a:ext>
            </a:extLst>
          </p:cNvPr>
          <p:cNvSpPr>
            <a:spLocks noChangeArrowheads="1"/>
          </p:cNvSpPr>
          <p:nvPr/>
        </p:nvSpPr>
        <p:spPr bwMode="auto">
          <a:xfrm>
            <a:off x="417632" y="980728"/>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Ex-lege-Beendigung des DV wegen einjähriger Krankheit </a:t>
            </a:r>
            <a:endParaRPr lang="de-AT" sz="2400" dirty="0">
              <a:effectLst>
                <a:outerShdw blurRad="38100" dist="38100" dir="2700000" algn="tl">
                  <a:srgbClr val="000000">
                    <a:alpha val="43137"/>
                  </a:srgbClr>
                </a:outerShdw>
              </a:effectLst>
            </a:endParaRPr>
          </a:p>
          <a:p>
            <a:pPr eaLnBrk="1" hangingPunct="1">
              <a:defRPr/>
            </a:pPr>
            <a:endParaRPr lang="de-AT" sz="24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 70 Abs 8 Tir G-VBG: DV endet, wenn eine Dienstverhinderung (ua) wegen einer Krankheit ein Jahr gedauert hat, es sei denn, dass vorher seine Fortsetzung vereinbart wird. </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Neben der Dauer des Krankenstands setzt Gesetz somit auch die „Dienstunfähigkeit“ des DN für die ex lege-Auflösung des DV voraus. </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DG hat dem DN aufgrund der Fürsorgepflicht im Rahmen der vertraglich übernommen Tätigkeit leichtere Arbeit zuzuweisen.</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Verletzt DG die Verpflichtung und hätte DN bei der leichteren Aufgabe keinen Krankenstand gehabt, kann sich der  AG nicht auf eine ex lege-Beendigung berufen, sofern Ersatzarbeitsplatz vorhanden ist. </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Zur Beweislast, dass zumutbarer Ersatzarbeitsplatzes vorhanden ist</a:t>
            </a: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eaLnBrk="1" hangingPunct="1">
              <a:defRPr/>
            </a:pPr>
            <a:r>
              <a:rPr lang="de-AT" sz="1900" dirty="0">
                <a:effectLst>
                  <a:outerShdw blurRad="38100" dist="38100" dir="2700000" algn="tl">
                    <a:srgbClr val="000000">
                      <a:alpha val="43137"/>
                    </a:srgbClr>
                  </a:outerShdw>
                </a:effectLst>
              </a:rPr>
              <a:t>  </a:t>
            </a: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0275CB6A-FB26-0C1C-6676-A994DF175BC4}"/>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20723054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D1ADC-8E72-7664-077E-0D8201AB4D52}"/>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F4918201-55B9-0201-5194-DE7A37B1907B}"/>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27</a:t>
            </a:fld>
            <a:endParaRPr lang="de-DE" altLang="de-DE" sz="1200">
              <a:latin typeface="Tahoma" charset="0"/>
            </a:endParaRPr>
          </a:p>
        </p:txBody>
      </p:sp>
      <p:sp>
        <p:nvSpPr>
          <p:cNvPr id="421890" name="Text Box 2">
            <a:extLst>
              <a:ext uri="{FF2B5EF4-FFF2-40B4-BE49-F238E27FC236}">
                <a16:creationId xmlns:a16="http://schemas.microsoft.com/office/drawing/2014/main" id="{4C3BBF2F-FFCB-C025-501D-142E6174D59A}"/>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E1B2B166-1E3A-0C69-F658-69DA3934B4B0}"/>
              </a:ext>
            </a:extLst>
          </p:cNvPr>
          <p:cNvSpPr>
            <a:spLocks noChangeArrowheads="1"/>
          </p:cNvSpPr>
          <p:nvPr/>
        </p:nvSpPr>
        <p:spPr bwMode="auto">
          <a:xfrm>
            <a:off x="426341" y="0"/>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8 ObA 20/25m v. 25.8.2025 </a:t>
            </a:r>
          </a:p>
        </p:txBody>
      </p:sp>
      <p:sp>
        <p:nvSpPr>
          <p:cNvPr id="421892" name="Rectangle 4">
            <a:extLst>
              <a:ext uri="{FF2B5EF4-FFF2-40B4-BE49-F238E27FC236}">
                <a16:creationId xmlns:a16="http://schemas.microsoft.com/office/drawing/2014/main" id="{34B85EA7-6ACC-6892-DCF2-C64B7EB1E990}"/>
              </a:ext>
            </a:extLst>
          </p:cNvPr>
          <p:cNvSpPr>
            <a:spLocks noChangeArrowheads="1"/>
          </p:cNvSpPr>
          <p:nvPr/>
        </p:nvSpPr>
        <p:spPr bwMode="auto">
          <a:xfrm>
            <a:off x="539750" y="856320"/>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200" dirty="0">
                <a:effectLst>
                  <a:outerShdw blurRad="38100" dist="38100" dir="2700000" algn="tl">
                    <a:srgbClr val="000000"/>
                  </a:outerShdw>
                </a:effectLst>
                <a:latin typeface="Tahoma" pitchFamily="34" charset="0"/>
                <a:cs typeface="Times New Roman" pitchFamily="18" charset="0"/>
              </a:rPr>
              <a:t>Art 8 Abs 2 Rom I-VO und Kollektivvertrag</a:t>
            </a: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Nach Art 8 Abs 1 Rom I-VO unterliegen Individualarbeitsverträge dem von den Parteien gewählten Recht. Rechtswahl darf aber nicht dazu führen, dass dem AN der Schutz der zwingenden Bestimmungen des Rechts entzogen wird, das ohne Rechtswahl anzuwenden wäre.</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Mangels einer Rechtswahl unterliegt der AV nach Art 8 Abs 2 Rom I-VO dem Recht des Staats, in dem oder von dem aus der AN in Erfüllung des Vertrags gewöhnlich seine Arbeit verrichtet. </a:t>
            </a: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Auch kollektivvertragliche Regelungen sind in den Günstigkeitsvergleich nach Art 8 Abs 1 Rom I-VO einzubeziehen, allerdings nur, wenn das AV ohne Rechtswahl dem KollV unterliegt.</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AG ohne Niederlassung in Ö unterliegen nur den gesetzlichen Vorschriften, nicht jedoch den kollv Regelungen.</a:t>
            </a: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539750" eaLnBrk="1" hangingPunct="1">
              <a:defRPr/>
            </a:pPr>
            <a:endParaRPr lang="de-AT" sz="10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283EAD5F-BC6B-7946-E990-A233E6B69E4E}"/>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348255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60239-51AB-5B3D-CA4E-FBC53C8395A8}"/>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2C3620D2-5356-A275-3B4A-8D175ED1B446}"/>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28</a:t>
            </a:fld>
            <a:endParaRPr lang="de-DE" altLang="de-DE" sz="1200">
              <a:latin typeface="Tahoma" charset="0"/>
            </a:endParaRPr>
          </a:p>
        </p:txBody>
      </p:sp>
      <p:sp>
        <p:nvSpPr>
          <p:cNvPr id="421890" name="Text Box 2">
            <a:extLst>
              <a:ext uri="{FF2B5EF4-FFF2-40B4-BE49-F238E27FC236}">
                <a16:creationId xmlns:a16="http://schemas.microsoft.com/office/drawing/2014/main" id="{11F35564-4FF5-2E1F-A713-C004E5F579D7}"/>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FBF963A7-708E-6D26-2467-5CE76B794010}"/>
              </a:ext>
            </a:extLst>
          </p:cNvPr>
          <p:cNvSpPr>
            <a:spLocks noChangeArrowheads="1"/>
          </p:cNvSpPr>
          <p:nvPr/>
        </p:nvSpPr>
        <p:spPr bwMode="auto">
          <a:xfrm>
            <a:off x="426341" y="0"/>
            <a:ext cx="8424614"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pl-PL" sz="3200" dirty="0">
                <a:effectLst>
                  <a:outerShdw blurRad="38100" dist="38100" dir="2700000" algn="tl">
                    <a:srgbClr val="000000"/>
                  </a:outerShdw>
                </a:effectLst>
                <a:latin typeface="Tahoma" pitchFamily="34" charset="0"/>
              </a:rPr>
              <a:t>8 ObA 20/25m v. 25.8.2025 </a:t>
            </a:r>
          </a:p>
        </p:txBody>
      </p:sp>
      <p:sp>
        <p:nvSpPr>
          <p:cNvPr id="421892" name="Rectangle 4">
            <a:extLst>
              <a:ext uri="{FF2B5EF4-FFF2-40B4-BE49-F238E27FC236}">
                <a16:creationId xmlns:a16="http://schemas.microsoft.com/office/drawing/2014/main" id="{C7D528F8-4CBC-0845-B4A5-1FB34A17DF85}"/>
              </a:ext>
            </a:extLst>
          </p:cNvPr>
          <p:cNvSpPr>
            <a:spLocks noChangeArrowheads="1"/>
          </p:cNvSpPr>
          <p:nvPr/>
        </p:nvSpPr>
        <p:spPr bwMode="auto">
          <a:xfrm>
            <a:off x="539750" y="856320"/>
            <a:ext cx="7992726" cy="514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200" dirty="0">
                <a:effectLst>
                  <a:outerShdw blurRad="38100" dist="38100" dir="2700000" algn="tl">
                    <a:srgbClr val="000000"/>
                  </a:outerShdw>
                </a:effectLst>
                <a:latin typeface="Tahoma" pitchFamily="34" charset="0"/>
                <a:cs typeface="Times New Roman" pitchFamily="18" charset="0"/>
              </a:rPr>
              <a:t>Art 8 Abs 2 Rom I-VO und Kollektivvertrag</a:t>
            </a: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eaLnBrk="1" hangingPunct="1">
              <a:defRPr/>
            </a:pPr>
            <a:endParaRPr lang="de-AT" sz="800" dirty="0">
              <a:effectLst>
                <a:outerShdw blurRad="38100" dist="38100" dir="2700000" algn="tl">
                  <a:srgbClr val="000000"/>
                </a:outerShdw>
              </a:effectLst>
              <a:latin typeface="Tahoma" pitchFamily="34" charset="0"/>
              <a:cs typeface="Times New Roman" pitchFamily="18" charset="0"/>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Art 9 Abs 1 Rom I-VO: Regelungen der VO  gelten nicht für zwingende Vorschriften des nationalen Rechts, deren Einhaltung von einem Staat als so entscheidend für die Wahrung seines öffentlichen Interesses … angesehen wird, dass sie ungeachtet des nach der VO anzuwendenden Rechts auf alle Sachverhalte anzuwenden ist, die in ihren Anwendungsbereich fallen (Eingriffsnormen).</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 3 Abs 2 LSD-BG: AN mit gewöhnlichem Arbeitsort in Ö, dessen AG seinen Sitz nicht in Ö hat und nicht Mitglied einer kollv Körperschaft in Ö, ist, hat Anspruch auf das gesetzliche, durch VO festgelegte oder kollv Entgelt, das am Arbeitsort vergleichbaren AN von vergleichbaren AG gebührt. </a:t>
            </a: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r>
              <a:rPr lang="de-AT" sz="1900" dirty="0">
                <a:effectLst>
                  <a:outerShdw blurRad="38100" dist="38100" dir="2700000" algn="tl">
                    <a:srgbClr val="000000">
                      <a:alpha val="43137"/>
                    </a:srgbClr>
                  </a:outerShdw>
                </a:effectLst>
              </a:rPr>
              <a:t>Bestimmung sichert kollektivvertragliches Mindestentgelt, nicht aber überkollektivvertragliche Lohnerhöhungen.</a:t>
            </a: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9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200" dirty="0">
              <a:effectLst>
                <a:outerShdw blurRad="38100" dist="38100" dir="2700000" algn="tl">
                  <a:srgbClr val="000000">
                    <a:alpha val="43137"/>
                  </a:srgbClr>
                </a:outerShdw>
              </a:effectLst>
            </a:endParaRPr>
          </a:p>
          <a:p>
            <a:pPr marL="285750" indent="-285750" eaLnBrk="1" hangingPunct="1">
              <a:buFont typeface="Wingdings" panose="05000000000000000000" pitchFamily="2" charset="2"/>
              <a:buChar char="§"/>
              <a:defRPr/>
            </a:pPr>
            <a:endParaRPr lang="de-AT" sz="1000" dirty="0">
              <a:effectLst>
                <a:outerShdw blurRad="38100" dist="38100" dir="2700000" algn="tl">
                  <a:srgbClr val="000000">
                    <a:alpha val="43137"/>
                  </a:srgbClr>
                </a:outerShdw>
              </a:effectLst>
            </a:endParaRPr>
          </a:p>
          <a:p>
            <a:pPr marL="539750" eaLnBrk="1" hangingPunct="1">
              <a:defRPr/>
            </a:pPr>
            <a:endParaRPr lang="de-AT" sz="1000" dirty="0">
              <a:effectLst>
                <a:outerShdw blurRad="38100" dist="38100" dir="2700000" algn="tl">
                  <a:srgbClr val="000000">
                    <a:alpha val="43137"/>
                  </a:srgbClr>
                </a:outerShdw>
              </a:effectLst>
            </a:endParaRPr>
          </a:p>
        </p:txBody>
      </p:sp>
      <p:sp>
        <p:nvSpPr>
          <p:cNvPr id="421893" name="Text Box 5">
            <a:extLst>
              <a:ext uri="{FF2B5EF4-FFF2-40B4-BE49-F238E27FC236}">
                <a16:creationId xmlns:a16="http://schemas.microsoft.com/office/drawing/2014/main" id="{3EFF4303-56D1-9ADC-E974-EE98E0437A6F}"/>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931456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1"/>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5F4CD4B1-24D1-5C43-B7C4-133903373E74}" type="slidenum">
              <a:rPr lang="de-DE" altLang="de-DE" sz="1200">
                <a:latin typeface="Tahoma" charset="0"/>
              </a:rPr>
              <a:pPr>
                <a:spcBef>
                  <a:spcPct val="0"/>
                </a:spcBef>
                <a:buClrTx/>
                <a:buSzTx/>
                <a:buFontTx/>
                <a:buNone/>
              </a:pPr>
              <a:t>29</a:t>
            </a:fld>
            <a:endParaRPr lang="de-DE" altLang="de-DE" sz="1200">
              <a:latin typeface="Tahoma" charset="0"/>
            </a:endParaRPr>
          </a:p>
        </p:txBody>
      </p:sp>
      <p:sp>
        <p:nvSpPr>
          <p:cNvPr id="237571" name="Rectangle 3"/>
          <p:cNvSpPr>
            <a:spLocks noChangeArrowheads="1"/>
          </p:cNvSpPr>
          <p:nvPr/>
        </p:nvSpPr>
        <p:spPr bwMode="auto">
          <a:xfrm>
            <a:off x="457200" y="1268413"/>
            <a:ext cx="8291513" cy="307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1" hangingPunct="1">
              <a:defRPr/>
            </a:pPr>
            <a:br>
              <a:rPr lang="de-DE" sz="4400" b="1" dirty="0">
                <a:solidFill>
                  <a:schemeClr val="tx2"/>
                </a:solidFill>
                <a:effectLst>
                  <a:outerShdw blurRad="38100" dist="38100" dir="2700000" algn="tl">
                    <a:srgbClr val="000000"/>
                  </a:outerShdw>
                </a:effectLst>
                <a:latin typeface="Tahoma" pitchFamily="34" charset="0"/>
              </a:rPr>
            </a:br>
            <a:r>
              <a:rPr lang="de-DE" sz="4400" dirty="0">
                <a:solidFill>
                  <a:schemeClr val="tx2"/>
                </a:solidFill>
                <a:effectLst>
                  <a:outerShdw blurRad="38100" dist="38100" dir="2700000" algn="tl">
                    <a:srgbClr val="000000"/>
                  </a:outerShdw>
                </a:effectLst>
                <a:latin typeface="Tahoma" pitchFamily="34" charset="0"/>
              </a:rPr>
              <a:t>VIELEN DANK FÜR IHRE AUFMERKSAMKEIT!</a:t>
            </a:r>
          </a:p>
        </p:txBody>
      </p:sp>
      <p:sp>
        <p:nvSpPr>
          <p:cNvPr id="237573" name="Text Box 5"/>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a:effectLst>
                  <a:outerShdw blurRad="38100" dist="38100" dir="2700000" algn="tl">
                    <a:srgbClr val="000000"/>
                  </a:outerShdw>
                </a:effectLst>
                <a:latin typeface="Tahoma" pitchFamily="34" charset="0"/>
              </a:rPr>
              <a:t>Anton Spenling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D8515-C55A-579A-4C53-2B84C9ECF143}"/>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A4A8D32B-C475-6846-1EC9-C86D287272BA}"/>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3</a:t>
            </a:fld>
            <a:endParaRPr lang="de-DE" altLang="de-DE" sz="1200">
              <a:latin typeface="Tahoma" charset="0"/>
            </a:endParaRPr>
          </a:p>
        </p:txBody>
      </p:sp>
      <p:sp>
        <p:nvSpPr>
          <p:cNvPr id="421890" name="Text Box 2">
            <a:extLst>
              <a:ext uri="{FF2B5EF4-FFF2-40B4-BE49-F238E27FC236}">
                <a16:creationId xmlns:a16="http://schemas.microsoft.com/office/drawing/2014/main" id="{0F52FDE8-EFAF-5A91-FC78-BB5EF517BA54}"/>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0BE1122C-6788-76DE-EBB0-FC29CEA112E1}"/>
              </a:ext>
            </a:extLst>
          </p:cNvPr>
          <p:cNvSpPr>
            <a:spLocks noChangeArrowheads="1"/>
          </p:cNvSpPr>
          <p:nvPr/>
        </p:nvSpPr>
        <p:spPr bwMode="auto">
          <a:xfrm>
            <a:off x="279875" y="-25093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9 ObA 96/24v v. 19.3.2025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E5A27A69-5420-FAFA-D310-349F59566576}"/>
              </a:ext>
            </a:extLst>
          </p:cNvPr>
          <p:cNvSpPr>
            <a:spLocks noChangeArrowheads="1"/>
          </p:cNvSpPr>
          <p:nvPr/>
        </p:nvSpPr>
        <p:spPr bwMode="auto">
          <a:xfrm>
            <a:off x="467542" y="836712"/>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Rückforderung privilegierender Leistungen an BR-Mitglieder?</a:t>
            </a:r>
          </a:p>
          <a:p>
            <a:pPr eaLnBrk="1" hangingPunct="1">
              <a:defRPr/>
            </a:pPr>
            <a:endParaRPr lang="de-AT" sz="2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BR-Mitglieder können aus einer Vereinbarung über iSd § 115 ArbVG ungebührliche Sonderrechte keine Rechte ableiten. Privilegierende Leistungen können daher eingestellt werden.</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Ob in der Vergangenheit gewährte privilegierende Leistungen zurückgefordert werden können, ist bislang nicht entschieden.</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Auch für die Rückabwicklungen von Leistungen aus einem nichtigen Geschäft ist Verbotszweck entscheidend.</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In der Vergangenheit gegen das Privilegierungsverbot verstoßende Leistungen können daher vom BI zurückgefordert werden.</a:t>
            </a: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89D30414-DD86-27EC-E452-9A186153E2D4}"/>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2765013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4A7B5-F2DD-29B0-2EDD-73058CC5C18F}"/>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11DBC277-16D6-01D1-25C2-0FFD427C2D36}"/>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4</a:t>
            </a:fld>
            <a:endParaRPr lang="de-DE" altLang="de-DE" sz="1200">
              <a:latin typeface="Tahoma" charset="0"/>
            </a:endParaRPr>
          </a:p>
        </p:txBody>
      </p:sp>
      <p:sp>
        <p:nvSpPr>
          <p:cNvPr id="421890" name="Text Box 2">
            <a:extLst>
              <a:ext uri="{FF2B5EF4-FFF2-40B4-BE49-F238E27FC236}">
                <a16:creationId xmlns:a16="http://schemas.microsoft.com/office/drawing/2014/main" id="{939601FB-3E22-F36E-2951-1E6D9608C703}"/>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E18E4E43-8635-24B5-C1A0-07260A6CD30B}"/>
              </a:ext>
            </a:extLst>
          </p:cNvPr>
          <p:cNvSpPr>
            <a:spLocks noChangeArrowheads="1"/>
          </p:cNvSpPr>
          <p:nvPr/>
        </p:nvSpPr>
        <p:spPr bwMode="auto">
          <a:xfrm>
            <a:off x="279875" y="-25093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alpha val="43137"/>
                    </a:srgbClr>
                  </a:outerShdw>
                </a:effectLst>
                <a:latin typeface="Tahoma" pitchFamily="34" charset="0"/>
              </a:rPr>
              <a:t>9 ObA 39/25p v. 27.1.2026</a:t>
            </a:r>
            <a:endParaRPr lang="de-DE" sz="3600" dirty="0">
              <a:effectLst>
                <a:outerShdw blurRad="38100" dist="38100" dir="2700000" algn="tl">
                  <a:srgbClr val="000000">
                    <a:alpha val="43137"/>
                  </a:srgbClr>
                </a:outerShdw>
              </a:effectLst>
              <a:latin typeface="Tahoma" pitchFamily="34" charset="0"/>
            </a:endParaRPr>
          </a:p>
        </p:txBody>
      </p:sp>
      <p:sp>
        <p:nvSpPr>
          <p:cNvPr id="421892" name="Rectangle 4">
            <a:extLst>
              <a:ext uri="{FF2B5EF4-FFF2-40B4-BE49-F238E27FC236}">
                <a16:creationId xmlns:a16="http://schemas.microsoft.com/office/drawing/2014/main" id="{55E752DE-1B80-6209-D8F1-BFE75F57B0B0}"/>
              </a:ext>
            </a:extLst>
          </p:cNvPr>
          <p:cNvSpPr>
            <a:spLocks noChangeArrowheads="1"/>
          </p:cNvSpPr>
          <p:nvPr/>
        </p:nvSpPr>
        <p:spPr bwMode="auto">
          <a:xfrm>
            <a:off x="467542" y="836712"/>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Verjährung der Rückforderung privilegierender Leistungen</a:t>
            </a:r>
          </a:p>
          <a:p>
            <a:pPr eaLnBrk="1" hangingPunct="1">
              <a:defRPr/>
            </a:pP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Leistungen, die gegen das Privilegierungsverbot nach § 115 ArbVG verstoßen, sind nichtig. In der Vergangenheit erbrachte Zahlungen, die gegen das Privilegierungsverbot verstoßen, können nach § 877 ABGB zurückgefordert werden. </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Kondiktionsanspruch nach § 877 ABGB verjährt in 30 Jahren. </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 1486 Z 5 ABGB: Forderungen der DN wegen des Entgelts und des Auslagenersatzes sowie der Dienstgeber wegen gewährter Vorschüsse unterliegen der dreijährigen Verjährung.</a:t>
            </a:r>
          </a:p>
          <a:p>
            <a:pPr marL="541338" indent="-363538">
              <a:buFont typeface="Wingdings" panose="05000000000000000000" pitchFamily="2" charset="2"/>
              <a:buChar char="§"/>
            </a:pPr>
            <a:endParaRPr lang="de-AT" sz="1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Gilt die kurze Verjährungsfrist auch für die in § 1486 ABGB nicht genannte Forderung des AG nach § 877 ABGB? </a:t>
            </a:r>
          </a:p>
          <a:p>
            <a:pPr marL="541338" indent="-363538">
              <a:buFont typeface="Wingdings" panose="05000000000000000000" pitchFamily="2" charset="2"/>
              <a:buChar char="§"/>
            </a:pPr>
            <a:endParaRPr lang="de-AT" sz="2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18488583-E8AC-9573-3D58-584607B2D1CD}"/>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50085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B22D4-FFC6-7970-6BE4-DE7D9869D069}"/>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E1B01602-2B39-C9E6-A7EB-D16DBE4CE244}"/>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5</a:t>
            </a:fld>
            <a:endParaRPr lang="de-DE" altLang="de-DE" sz="1200">
              <a:latin typeface="Tahoma" charset="0"/>
            </a:endParaRPr>
          </a:p>
        </p:txBody>
      </p:sp>
      <p:sp>
        <p:nvSpPr>
          <p:cNvPr id="421890" name="Text Box 2">
            <a:extLst>
              <a:ext uri="{FF2B5EF4-FFF2-40B4-BE49-F238E27FC236}">
                <a16:creationId xmlns:a16="http://schemas.microsoft.com/office/drawing/2014/main" id="{41B3E14A-3A0F-CBC2-DA70-B896F84718FE}"/>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61990E27-4FEE-2101-1A44-01B858622687}"/>
              </a:ext>
            </a:extLst>
          </p:cNvPr>
          <p:cNvSpPr>
            <a:spLocks noChangeArrowheads="1"/>
          </p:cNvSpPr>
          <p:nvPr/>
        </p:nvSpPr>
        <p:spPr bwMode="auto">
          <a:xfrm>
            <a:off x="279875" y="-322487"/>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8 ObA 47/24f v. 27.2.2025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2890F4E1-F56D-A673-1943-141F5DE9C4A3}"/>
              </a:ext>
            </a:extLst>
          </p:cNvPr>
          <p:cNvSpPr>
            <a:spLocks noChangeArrowheads="1"/>
          </p:cNvSpPr>
          <p:nvPr/>
        </p:nvSpPr>
        <p:spPr bwMode="auto">
          <a:xfrm>
            <a:off x="467542" y="958537"/>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Zum betriebsverfassungsrechtlichen Angestelltenbegriff</a:t>
            </a:r>
          </a:p>
          <a:p>
            <a:pPr marL="541338" indent="-363538">
              <a:buFont typeface="Wingdings" panose="05000000000000000000" pitchFamily="2" charset="2"/>
              <a:buChar char="§"/>
            </a:pP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(Auch ausgegliederte) Krankenanstalten eines Landes sind „Betriebe“ iSd § 34 ArbVG und fallen daher  in den Anwendungsbereich des Betriebsverfassungsrechts.</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Betriebsverfassungsrechtliche Fragen sind daher nach dem ArbVG und nicht nach Landesgesetzen zu beurteilen.</a:t>
            </a:r>
          </a:p>
          <a:p>
            <a:pPr marL="177800"/>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ArbVG sieht im Regelfall nach Gruppen der Arbeiter und der Angestellten getrennte Belegschaftsorgane vor.</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Angestellter ist grundsätzlich jeder, der eine Angestelltentätigkeit iSd gesetzlichen Arbeitsvertragsrechts ausübt; Arbeiter werden lediglich als „Restgröße“ erfasst, sie sind AN, die nicht Angestellte sind.</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Dem Arbeitsverfassungsrecht ist AN-Typus fremd, der weder der Gruppe der Arbeiter noch der der Angestellten zuzurechnen wäre. </a:t>
            </a: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177800"/>
            <a:endParaRPr lang="de-AT" sz="800" dirty="0">
              <a:effectLst>
                <a:outerShdw blurRad="38100" dist="38100" dir="2700000" algn="tl">
                  <a:srgbClr val="000000">
                    <a:alpha val="43137"/>
                  </a:srgbClr>
                </a:outerShdw>
              </a:effectLst>
              <a:latin typeface="Tahoma" pitchFamily="34" charset="0"/>
            </a:endParaRPr>
          </a:p>
          <a:p>
            <a:pPr marL="177800"/>
            <a:r>
              <a:rPr lang="de-AT" sz="1900" dirty="0">
                <a:effectLst>
                  <a:outerShdw blurRad="38100" dist="38100" dir="2700000" algn="tl">
                    <a:srgbClr val="000000">
                      <a:alpha val="43137"/>
                    </a:srgbClr>
                  </a:outerShdw>
                </a:effectLst>
                <a:latin typeface="Tahoma" pitchFamily="34" charset="0"/>
              </a:rPr>
              <a:t>          </a:t>
            </a: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12E0DE10-D414-F361-C609-EAEECED5B5F7}"/>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248717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4B403-3DAD-4A84-7954-B4A2766FFEDE}"/>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24A884CA-CC0C-2A18-EBD2-C85DD9C8AF8D}"/>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6</a:t>
            </a:fld>
            <a:endParaRPr lang="de-DE" altLang="de-DE" sz="1200">
              <a:latin typeface="Tahoma" charset="0"/>
            </a:endParaRPr>
          </a:p>
        </p:txBody>
      </p:sp>
      <p:sp>
        <p:nvSpPr>
          <p:cNvPr id="421890" name="Text Box 2">
            <a:extLst>
              <a:ext uri="{FF2B5EF4-FFF2-40B4-BE49-F238E27FC236}">
                <a16:creationId xmlns:a16="http://schemas.microsoft.com/office/drawing/2014/main" id="{20611D10-2558-BCC0-0846-CC17455E293E}"/>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B15258F1-0E09-929C-7BBA-90F7253F1609}"/>
              </a:ext>
            </a:extLst>
          </p:cNvPr>
          <p:cNvSpPr>
            <a:spLocks noChangeArrowheads="1"/>
          </p:cNvSpPr>
          <p:nvPr/>
        </p:nvSpPr>
        <p:spPr bwMode="auto">
          <a:xfrm>
            <a:off x="279875" y="-322487"/>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8 ObA 47/24f v. 27.2.2025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444BFCA5-00CE-E1FF-9F29-4F6075474DBE}"/>
              </a:ext>
            </a:extLst>
          </p:cNvPr>
          <p:cNvSpPr>
            <a:spLocks noChangeArrowheads="1"/>
          </p:cNvSpPr>
          <p:nvPr/>
        </p:nvSpPr>
        <p:spPr bwMode="auto">
          <a:xfrm>
            <a:off x="467544" y="725487"/>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400" dirty="0">
                <a:effectLst>
                  <a:outerShdw blurRad="38100" dist="38100" dir="2700000" algn="tl">
                    <a:srgbClr val="000000"/>
                  </a:outerShdw>
                </a:effectLst>
                <a:latin typeface="Tahoma" pitchFamily="34" charset="0"/>
                <a:cs typeface="Times New Roman" pitchFamily="18" charset="0"/>
              </a:rPr>
              <a:t>Zum betriebsverfassungsrechtlichen Angestelltenbegriff</a:t>
            </a:r>
          </a:p>
          <a:p>
            <a:pPr eaLnBrk="1" hangingPunct="1">
              <a:defRP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Landesgesetzliche Einreihung von Angestellten und Arbeitern in gemeinsamem Schema bewirkt keine betriebsverfassungsrechtliche Gleichstellung sämtlicher AN als „Angestellte“.</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 41 Abs 3 S 2 ArbVG: Zur Gruppe der Angestellten gehören auch Arbeiter, die mit dem AG die Anwendung des AngG sowie des anzuwendenden Ang-KollV zuzüglich einer Einstufung in die Gehaltsordnung dieses KollV unwiderruflich vereinbart haben.</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1900" dirty="0">
                <a:effectLst>
                  <a:outerShdw blurRad="38100" dist="38100" dir="2700000" algn="tl">
                    <a:srgbClr val="000000">
                      <a:alpha val="43137"/>
                    </a:srgbClr>
                  </a:outerShdw>
                </a:effectLst>
                <a:latin typeface="Tahoma" pitchFamily="34" charset="0"/>
              </a:rPr>
              <a:t>Da das AngG hier nicht anwendbar ist und KollV nicht existiert, ist § 41 Abs 3 S 2 nicht unmittelbar anwendbar, muss aber nicht gänzlich unangewendet bleiben.  Jedenfalls bedarf die Erlangung der betriebsverfassungsrechtlichen Stellung eines Angestellten einer unwiderruflichen  vertraglichen Vereinbarung. </a:t>
            </a: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sz="1900" dirty="0">
              <a:effectLst>
                <a:outerShdw blurRad="38100" dist="38100" dir="2700000" algn="tl">
                  <a:srgbClr val="000000">
                    <a:alpha val="43137"/>
                  </a:srgbClr>
                </a:outerShdw>
              </a:effectLst>
              <a:latin typeface="Tahoma" pitchFamily="34" charset="0"/>
            </a:endParaRPr>
          </a:p>
          <a:p>
            <a:pPr marL="177800"/>
            <a:endParaRPr lang="de-AT" sz="800" dirty="0">
              <a:effectLst>
                <a:outerShdw blurRad="38100" dist="38100" dir="2700000" algn="tl">
                  <a:srgbClr val="000000">
                    <a:alpha val="43137"/>
                  </a:srgbClr>
                </a:outerShdw>
              </a:effectLst>
              <a:latin typeface="Tahoma" pitchFamily="34" charset="0"/>
            </a:endParaRPr>
          </a:p>
          <a:p>
            <a:pPr marL="177800"/>
            <a:r>
              <a:rPr lang="de-AT" sz="1900" dirty="0">
                <a:effectLst>
                  <a:outerShdw blurRad="38100" dist="38100" dir="2700000" algn="tl">
                    <a:srgbClr val="000000">
                      <a:alpha val="43137"/>
                    </a:srgbClr>
                  </a:outerShdw>
                </a:effectLst>
                <a:latin typeface="Tahoma" pitchFamily="34" charset="0"/>
              </a:rPr>
              <a:t>          </a:t>
            </a: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E06EB634-49F2-C997-713F-19C8751B0C8D}"/>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421749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38F01-0932-84E4-436F-CD3406577F8B}"/>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544EE8DB-A81B-F7B5-7891-DCE823FE7136}"/>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7</a:t>
            </a:fld>
            <a:endParaRPr lang="de-DE" altLang="de-DE" sz="1200">
              <a:latin typeface="Tahoma" charset="0"/>
            </a:endParaRPr>
          </a:p>
        </p:txBody>
      </p:sp>
      <p:sp>
        <p:nvSpPr>
          <p:cNvPr id="421890" name="Text Box 2">
            <a:extLst>
              <a:ext uri="{FF2B5EF4-FFF2-40B4-BE49-F238E27FC236}">
                <a16:creationId xmlns:a16="http://schemas.microsoft.com/office/drawing/2014/main" id="{5501FE90-5A9C-5066-3963-C3B4D8149860}"/>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125157A2-8CDE-0B31-42FC-AD5D688F3DF4}"/>
              </a:ext>
            </a:extLst>
          </p:cNvPr>
          <p:cNvSpPr>
            <a:spLocks noChangeArrowheads="1"/>
          </p:cNvSpPr>
          <p:nvPr/>
        </p:nvSpPr>
        <p:spPr bwMode="auto">
          <a:xfrm>
            <a:off x="279875" y="-25093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8 ObA 14/25d v. 26. 5.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E85D7D5C-37FB-A582-3ADC-E1263FBCF9C8}"/>
              </a:ext>
            </a:extLst>
          </p:cNvPr>
          <p:cNvSpPr>
            <a:spLocks noChangeArrowheads="1"/>
          </p:cNvSpPr>
          <p:nvPr/>
        </p:nvSpPr>
        <p:spPr bwMode="auto">
          <a:xfrm>
            <a:off x="467542" y="836712"/>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800" dirty="0">
                <a:effectLst>
                  <a:outerShdw blurRad="38100" dist="38100" dir="2700000" algn="tl">
                    <a:srgbClr val="000000"/>
                  </a:outerShdw>
                </a:effectLst>
                <a:latin typeface="Tahoma" pitchFamily="34" charset="0"/>
                <a:cs typeface="Times New Roman" pitchFamily="18" charset="0"/>
              </a:rPr>
              <a:t>Zur „betriebseigenen Wohlfahrtseinrichtung“</a:t>
            </a:r>
          </a:p>
          <a:p>
            <a:pPr eaLnBrk="1" hangingPunct="1">
              <a:defRPr/>
            </a:pPr>
            <a:endParaRPr lang="de-AT" sz="2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 95 Abs 1 ArbVG: BR hat das Recht, an der Verwaltung von „betriebs- und unternehmenseigenen“ Wohlfahrtseinrichtungen teilzunehmen. Art und Umfang der Teilnahme sind durch BV zu regeln.</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Abs 2: Errichtung, Ausgestaltung und Auflösung solcher Wohlfahrtseinrichtungen können durch BV geregelt werden.</a:t>
            </a:r>
          </a:p>
          <a:p>
            <a:pPr marL="541338" indent="-363538">
              <a:buFont typeface="Wingdings" panose="05000000000000000000" pitchFamily="2" charset="2"/>
              <a:buChar char="§"/>
            </a:pPr>
            <a:endParaRPr lang="de-AT" sz="12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Abs 3: Wenn keine BV über die Auflösungsgründe besteht, kann BR die Auflösung anfechten, wenn der Betriebsratsfonds oder die AN zum Errichtungs- und Erhaltungsaufwand erheblich beigetragen haben und die Auflösung bei Abwägung der Interessen nicht gerechtfertigt ist.</a:t>
            </a: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C75213A4-C427-D206-3C39-CFF913773C47}"/>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2799241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649AF-617A-7278-546B-2AA5A4EF194B}"/>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D757DF24-2954-A4B8-7ECE-EB79FF0048D0}"/>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8</a:t>
            </a:fld>
            <a:endParaRPr lang="de-DE" altLang="de-DE" sz="1200">
              <a:latin typeface="Tahoma" charset="0"/>
            </a:endParaRPr>
          </a:p>
        </p:txBody>
      </p:sp>
      <p:sp>
        <p:nvSpPr>
          <p:cNvPr id="421890" name="Text Box 2">
            <a:extLst>
              <a:ext uri="{FF2B5EF4-FFF2-40B4-BE49-F238E27FC236}">
                <a16:creationId xmlns:a16="http://schemas.microsoft.com/office/drawing/2014/main" id="{0E1A978E-6523-D3DA-D8F1-229E9CC65CA6}"/>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ED3429B2-715D-914A-E8E1-F97814C21C4D}"/>
              </a:ext>
            </a:extLst>
          </p:cNvPr>
          <p:cNvSpPr>
            <a:spLocks noChangeArrowheads="1"/>
          </p:cNvSpPr>
          <p:nvPr/>
        </p:nvSpPr>
        <p:spPr bwMode="auto">
          <a:xfrm>
            <a:off x="279875" y="-25093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8 ObA 14/25d v. 26. 5.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8B2994F1-AA3B-65C1-BF82-39869A46A972}"/>
              </a:ext>
            </a:extLst>
          </p:cNvPr>
          <p:cNvSpPr>
            <a:spLocks noChangeArrowheads="1"/>
          </p:cNvSpPr>
          <p:nvPr/>
        </p:nvSpPr>
        <p:spPr bwMode="auto">
          <a:xfrm>
            <a:off x="467542" y="836712"/>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800" dirty="0">
                <a:effectLst>
                  <a:outerShdw blurRad="38100" dist="38100" dir="2700000" algn="tl">
                    <a:srgbClr val="000000"/>
                  </a:outerShdw>
                </a:effectLst>
                <a:latin typeface="Tahoma" pitchFamily="34" charset="0"/>
                <a:cs typeface="Times New Roman" pitchFamily="18" charset="0"/>
              </a:rPr>
              <a:t>Zur „betriebseigenen Wohlfahrtseinrichtung“</a:t>
            </a:r>
          </a:p>
          <a:p>
            <a:pPr eaLnBrk="1" hangingPunct="1">
              <a:defRPr/>
            </a:pPr>
            <a:endParaRPr lang="de-AT" sz="24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Betriebseigene Wohlfahrtseinrichtungen sind jedenfalls solche, die im Eigentum des Betriebsinhabers stehen.</a:t>
            </a:r>
          </a:p>
          <a:p>
            <a:pPr marL="541338" indent="-363538">
              <a:buFont typeface="Wingdings" panose="05000000000000000000" pitchFamily="2" charset="2"/>
              <a:buChar char="§"/>
            </a:pPr>
            <a:endParaRPr lang="de-AT" sz="16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Können aber auch Einrichtungen sein, die aufgrund einer rechtlichen oder faktischen Verfügungsgewalt unter dem maßgeblichen Einfluss des BI auf ihre Geschäfte und Funktionsweise stehen.</a:t>
            </a:r>
          </a:p>
          <a:p>
            <a:pPr marL="541338" indent="-363538">
              <a:buFont typeface="Wingdings" panose="05000000000000000000" pitchFamily="2" charset="2"/>
              <a:buChar char="§"/>
            </a:pPr>
            <a:endParaRPr lang="de-AT" sz="16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BI muss effektive Mitsprache und Beteiligung an der Regelung der laufenden Angelegenheiten haben, etwa bei Entscheidung über die Angebote der Einrichtung, die Öffnungszeiten etc.</a:t>
            </a: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EA1E690F-D033-B154-8B2C-8539BE1370A9}"/>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1209740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DB3D6-DC46-4174-B325-51C0FD4345F2}"/>
            </a:ext>
          </a:extLst>
        </p:cNvPr>
        <p:cNvGrpSpPr/>
        <p:nvPr/>
      </p:nvGrpSpPr>
      <p:grpSpPr>
        <a:xfrm>
          <a:off x="0" y="0"/>
          <a:ext cx="0" cy="0"/>
          <a:chOff x="0" y="0"/>
          <a:chExt cx="0" cy="0"/>
        </a:xfrm>
      </p:grpSpPr>
      <p:sp>
        <p:nvSpPr>
          <p:cNvPr id="4098" name="Rectangle 41">
            <a:extLst>
              <a:ext uri="{FF2B5EF4-FFF2-40B4-BE49-F238E27FC236}">
                <a16:creationId xmlns:a16="http://schemas.microsoft.com/office/drawing/2014/main" id="{FBD0B1BB-4D59-7200-A0E5-DB3C7D90F4DB}"/>
              </a:ext>
            </a:extLst>
          </p:cNvPr>
          <p:cNvSpPr>
            <a:spLocks noGrp="1" noChangeArrowheads="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20000"/>
              </a:spcBef>
              <a:buClr>
                <a:schemeClr val="hlink"/>
              </a:buClr>
              <a:buSzPct val="65000"/>
              <a:buFont typeface="Wingdings" charset="2"/>
              <a:buChar char="n"/>
              <a:defRPr sz="3200">
                <a:solidFill>
                  <a:schemeClr val="tx1"/>
                </a:solidFill>
                <a:latin typeface="Arial" charset="0"/>
              </a:defRPr>
            </a:lvl1pPr>
            <a:lvl2pPr marL="742950" indent="-285750">
              <a:spcBef>
                <a:spcPct val="20000"/>
              </a:spcBef>
              <a:buClr>
                <a:schemeClr val="tx1"/>
              </a:buClr>
              <a:buSzPct val="65000"/>
              <a:buFont typeface="Wingdings" charset="2"/>
              <a:buChar char="n"/>
              <a:defRPr sz="2800">
                <a:solidFill>
                  <a:schemeClr val="tx1"/>
                </a:solidFill>
                <a:latin typeface="Arial" charset="0"/>
              </a:defRPr>
            </a:lvl2pPr>
            <a:lvl3pPr marL="1143000" indent="-228600">
              <a:spcBef>
                <a:spcPct val="20000"/>
              </a:spcBef>
              <a:buClr>
                <a:schemeClr val="accent2"/>
              </a:buClr>
              <a:buSzPct val="65000"/>
              <a:buFont typeface="Wingdings" charset="2"/>
              <a:buChar char="n"/>
              <a:defRPr sz="2400">
                <a:solidFill>
                  <a:schemeClr val="tx1"/>
                </a:solidFill>
                <a:latin typeface="Arial" charset="0"/>
              </a:defRPr>
            </a:lvl3pPr>
            <a:lvl4pPr marL="1600200" indent="-228600">
              <a:spcBef>
                <a:spcPct val="20000"/>
              </a:spcBef>
              <a:buClr>
                <a:schemeClr val="tx1"/>
              </a:buClr>
              <a:buSzPct val="65000"/>
              <a:buFont typeface="Wingdings" charset="2"/>
              <a:buChar char="n"/>
              <a:defRPr sz="2000">
                <a:solidFill>
                  <a:schemeClr val="tx1"/>
                </a:solidFill>
                <a:latin typeface="Arial" charset="0"/>
              </a:defRPr>
            </a:lvl4pPr>
            <a:lvl5pPr marL="2057400" indent="-228600">
              <a:spcBef>
                <a:spcPct val="20000"/>
              </a:spcBef>
              <a:buClr>
                <a:schemeClr val="folHlink"/>
              </a:buClr>
              <a:buSzPct val="65000"/>
              <a:buFont typeface="Wingdings" charset="2"/>
              <a:buChar char="n"/>
              <a:defRPr sz="2000">
                <a:solidFill>
                  <a:schemeClr val="tx1"/>
                </a:solidFill>
                <a:latin typeface="Arial" charset="0"/>
              </a:defRPr>
            </a:lvl5pPr>
            <a:lvl6pPr marL="25146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6pPr>
            <a:lvl7pPr marL="29718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7pPr>
            <a:lvl8pPr marL="34290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8pPr>
            <a:lvl9pPr marL="3886200" indent="-228600" eaLnBrk="0" fontAlgn="base" hangingPunct="0">
              <a:spcBef>
                <a:spcPct val="20000"/>
              </a:spcBef>
              <a:spcAft>
                <a:spcPct val="0"/>
              </a:spcAft>
              <a:buClr>
                <a:schemeClr val="folHlink"/>
              </a:buClr>
              <a:buSzPct val="65000"/>
              <a:buFont typeface="Wingdings" charset="2"/>
              <a:buChar char="n"/>
              <a:defRPr sz="2000">
                <a:solidFill>
                  <a:schemeClr val="tx1"/>
                </a:solidFill>
                <a:latin typeface="Arial" charset="0"/>
              </a:defRPr>
            </a:lvl9pPr>
          </a:lstStyle>
          <a:p>
            <a:pPr>
              <a:spcBef>
                <a:spcPct val="0"/>
              </a:spcBef>
              <a:buClrTx/>
              <a:buSzTx/>
              <a:buFontTx/>
              <a:buNone/>
            </a:pPr>
            <a:fld id="{EF34551A-3FBE-3F49-80D9-237B8B08D7E4}" type="slidenum">
              <a:rPr lang="de-DE" altLang="de-DE" sz="1200">
                <a:latin typeface="Tahoma" charset="0"/>
              </a:rPr>
              <a:pPr>
                <a:spcBef>
                  <a:spcPct val="0"/>
                </a:spcBef>
                <a:buClrTx/>
                <a:buSzTx/>
                <a:buFontTx/>
                <a:buNone/>
              </a:pPr>
              <a:t>9</a:t>
            </a:fld>
            <a:endParaRPr lang="de-DE" altLang="de-DE" sz="1200">
              <a:latin typeface="Tahoma" charset="0"/>
            </a:endParaRPr>
          </a:p>
        </p:txBody>
      </p:sp>
      <p:sp>
        <p:nvSpPr>
          <p:cNvPr id="421890" name="Text Box 2">
            <a:extLst>
              <a:ext uri="{FF2B5EF4-FFF2-40B4-BE49-F238E27FC236}">
                <a16:creationId xmlns:a16="http://schemas.microsoft.com/office/drawing/2014/main" id="{A24810AF-1B0D-5AFA-3DCD-9DFF9BE1A25C}"/>
              </a:ext>
            </a:extLst>
          </p:cNvPr>
          <p:cNvSpPr txBox="1">
            <a:spLocks noChangeArrowheads="1"/>
          </p:cNvSpPr>
          <p:nvPr/>
        </p:nvSpPr>
        <p:spPr bwMode="auto">
          <a:xfrm>
            <a:off x="5148263" y="333375"/>
            <a:ext cx="3671887"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endParaRPr lang="de-DE" dirty="0">
              <a:effectLst>
                <a:outerShdw blurRad="38100" dist="38100" dir="2700000" algn="tl">
                  <a:srgbClr val="000000"/>
                </a:outerShdw>
              </a:effectLst>
              <a:latin typeface="Tahoma" pitchFamily="34" charset="0"/>
            </a:endParaRPr>
          </a:p>
          <a:p>
            <a:pPr algn="ctr" eaLnBrk="1" hangingPunct="1">
              <a:spcBef>
                <a:spcPct val="50000"/>
              </a:spcBef>
              <a:defRPr/>
            </a:pPr>
            <a:endParaRPr lang="de-DE" dirty="0">
              <a:effectLst>
                <a:outerShdw blurRad="38100" dist="38100" dir="2700000" algn="tl">
                  <a:srgbClr val="000000"/>
                </a:outerShdw>
              </a:effectLst>
              <a:latin typeface="Tahoma" pitchFamily="34" charset="0"/>
            </a:endParaRPr>
          </a:p>
        </p:txBody>
      </p:sp>
      <p:sp>
        <p:nvSpPr>
          <p:cNvPr id="421891" name="Rectangle 3">
            <a:extLst>
              <a:ext uri="{FF2B5EF4-FFF2-40B4-BE49-F238E27FC236}">
                <a16:creationId xmlns:a16="http://schemas.microsoft.com/office/drawing/2014/main" id="{E949AFB3-9E69-DE4D-AB97-D079C1C741C1}"/>
              </a:ext>
            </a:extLst>
          </p:cNvPr>
          <p:cNvSpPr>
            <a:spLocks noChangeArrowheads="1"/>
          </p:cNvSpPr>
          <p:nvPr/>
        </p:nvSpPr>
        <p:spPr bwMode="auto">
          <a:xfrm>
            <a:off x="279875" y="-250938"/>
            <a:ext cx="8517591"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endParaRPr lang="it-IT" sz="4000" dirty="0">
              <a:solidFill>
                <a:schemeClr val="tx2"/>
              </a:solidFill>
              <a:effectLst>
                <a:outerShdw blurRad="38100" dist="38100" dir="2700000" algn="tl">
                  <a:srgbClr val="000000"/>
                </a:outerShdw>
              </a:effectLst>
              <a:latin typeface="Tahoma" pitchFamily="34" charset="0"/>
              <a:cs typeface="Times New Roman" pitchFamily="18" charset="0"/>
            </a:endParaRPr>
          </a:p>
          <a:p>
            <a:pPr eaLnBrk="1" hangingPunct="1">
              <a:defRPr/>
            </a:pPr>
            <a:r>
              <a:rPr lang="it-IT" sz="4000" dirty="0">
                <a:solidFill>
                  <a:schemeClr val="tx2"/>
                </a:solidFill>
                <a:effectLst>
                  <a:outerShdw blurRad="38100" dist="38100" dir="2700000" algn="tl">
                    <a:srgbClr val="000000"/>
                  </a:outerShdw>
                </a:effectLst>
                <a:latin typeface="Tahoma" pitchFamily="34" charset="0"/>
                <a:cs typeface="Times New Roman" pitchFamily="18" charset="0"/>
              </a:rPr>
              <a:t> </a:t>
            </a:r>
            <a:r>
              <a:rPr lang="pl-PL" sz="3600" dirty="0">
                <a:effectLst>
                  <a:outerShdw blurRad="38100" dist="38100" dir="2700000" algn="tl">
                    <a:srgbClr val="000000"/>
                  </a:outerShdw>
                </a:effectLst>
                <a:latin typeface="Tahoma" pitchFamily="34" charset="0"/>
              </a:rPr>
              <a:t>8 ObA 27/25s v. 30. 9. 2025</a:t>
            </a:r>
            <a:endParaRPr lang="de-DE" sz="3600" b="1" dirty="0">
              <a:effectLst>
                <a:outerShdw blurRad="38100" dist="38100" dir="2700000" algn="tl">
                  <a:srgbClr val="000000"/>
                </a:outerShdw>
              </a:effectLst>
              <a:latin typeface="Tahoma" pitchFamily="34" charset="0"/>
            </a:endParaRPr>
          </a:p>
        </p:txBody>
      </p:sp>
      <p:sp>
        <p:nvSpPr>
          <p:cNvPr id="421892" name="Rectangle 4">
            <a:extLst>
              <a:ext uri="{FF2B5EF4-FFF2-40B4-BE49-F238E27FC236}">
                <a16:creationId xmlns:a16="http://schemas.microsoft.com/office/drawing/2014/main" id="{147B6530-F681-D28F-D61C-18C7A9583971}"/>
              </a:ext>
            </a:extLst>
          </p:cNvPr>
          <p:cNvSpPr>
            <a:spLocks noChangeArrowheads="1"/>
          </p:cNvSpPr>
          <p:nvPr/>
        </p:nvSpPr>
        <p:spPr bwMode="auto">
          <a:xfrm>
            <a:off x="467542" y="836712"/>
            <a:ext cx="8142255" cy="489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80000"/>
              </a:lnSpc>
              <a:spcBef>
                <a:spcPct val="20000"/>
              </a:spcBef>
              <a:buClr>
                <a:schemeClr val="hlink"/>
              </a:buClr>
              <a:buSzPct val="65000"/>
              <a:buFont typeface="Wingdings" pitchFamily="2" charset="2"/>
              <a:buNone/>
              <a:defRPr/>
            </a:pPr>
            <a:endParaRPr lang="de-DE" sz="1100" dirty="0">
              <a:latin typeface="Tahoma" pitchFamily="34" charset="0"/>
            </a:endParaRPr>
          </a:p>
          <a:p>
            <a:pPr eaLnBrk="1" hangingPunct="1">
              <a:defRPr/>
            </a:pPr>
            <a:r>
              <a:rPr lang="de-AT" sz="2800" dirty="0">
                <a:effectLst>
                  <a:outerShdw blurRad="38100" dist="38100" dir="2700000" algn="tl">
                    <a:srgbClr val="000000"/>
                  </a:outerShdw>
                </a:effectLst>
                <a:latin typeface="Tahoma" pitchFamily="34" charset="0"/>
                <a:cs typeface="Times New Roman" pitchFamily="18" charset="0"/>
              </a:rPr>
              <a:t>§ 106 ArbVG und die stigmatisierende Wirkung </a:t>
            </a:r>
          </a:p>
          <a:p>
            <a:pPr eaLnBrk="1" hangingPunct="1">
              <a:defRPr/>
            </a:pPr>
            <a:r>
              <a:rPr lang="de-AT" sz="2800" dirty="0">
                <a:effectLst>
                  <a:outerShdw blurRad="38100" dist="38100" dir="2700000" algn="tl">
                    <a:srgbClr val="000000"/>
                  </a:outerShdw>
                </a:effectLst>
                <a:latin typeface="Tahoma" pitchFamily="34" charset="0"/>
                <a:cs typeface="Times New Roman" pitchFamily="18" charset="0"/>
              </a:rPr>
              <a:t>    der Entlassung</a:t>
            </a:r>
          </a:p>
          <a:p>
            <a:pPr eaLnBrk="1" hangingPunct="1">
              <a:defRP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Entlassungsanfechtung </a:t>
            </a:r>
            <a:r>
              <a:rPr lang="de-AT" sz="2000" dirty="0" err="1">
                <a:effectLst>
                  <a:outerShdw blurRad="38100" dist="38100" dir="2700000" algn="tl">
                    <a:srgbClr val="000000">
                      <a:alpha val="43137"/>
                    </a:srgbClr>
                  </a:outerShdw>
                </a:effectLst>
                <a:latin typeface="Tahoma" pitchFamily="34" charset="0"/>
              </a:rPr>
              <a:t>gem</a:t>
            </a:r>
            <a:r>
              <a:rPr lang="de-AT" sz="2000" dirty="0">
                <a:effectLst>
                  <a:outerShdw blurRad="38100" dist="38100" dir="2700000" algn="tl">
                    <a:srgbClr val="000000">
                      <a:alpha val="43137"/>
                    </a:srgbClr>
                  </a:outerShdw>
                </a:effectLst>
                <a:latin typeface="Tahoma" pitchFamily="34" charset="0"/>
              </a:rPr>
              <a:t> § 106 ArbVG setzt voraus, dass ein Anfechtungsgrund iSd § 105 Abs 3 ArbVG vorliegt und die Entlassung ungerechtfertigt ist.</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Zunächst ist zu prüfen, ob der Entlassungsgrund vorliegt. Erst wenn dies verneint wird, ist das Verfahren nach den Kriterien einer Kündigungsanfechtung zu führen.</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9 ObA 228/94: Die stigmatisierende Wirkung der Entlassung ist bei Prüfung der Sozialwidrigkeit zu berücksichtigen.</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r>
              <a:rPr lang="de-AT" sz="2000" dirty="0">
                <a:effectLst>
                  <a:outerShdw blurRad="38100" dist="38100" dir="2700000" algn="tl">
                    <a:srgbClr val="000000">
                      <a:alpha val="43137"/>
                    </a:srgbClr>
                  </a:outerShdw>
                </a:effectLst>
                <a:latin typeface="Tahoma" pitchFamily="34" charset="0"/>
              </a:rPr>
              <a:t>In der Lit wurde die Entscheidung begrüßt, aber auch abgelehnt.</a:t>
            </a:r>
          </a:p>
          <a:p>
            <a:pPr marL="541338" indent="-363538">
              <a:buFont typeface="Wingdings" panose="05000000000000000000" pitchFamily="2" charset="2"/>
              <a:buChar char="§"/>
            </a:pPr>
            <a:endParaRPr lang="de-AT" sz="1000"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marL="541338" indent="-363538">
              <a:buFont typeface="Wingdings" panose="05000000000000000000" pitchFamily="2" charset="2"/>
              <a:buChar char="§"/>
            </a:pPr>
            <a:endParaRPr lang="de-AT" dirty="0">
              <a:effectLst>
                <a:outerShdw blurRad="38100" dist="38100" dir="2700000" algn="tl">
                  <a:srgbClr val="000000">
                    <a:alpha val="43137"/>
                  </a:srgbClr>
                </a:outerShdw>
              </a:effectLst>
              <a:latin typeface="Tahoma" pitchFamily="34" charset="0"/>
            </a:endParaRPr>
          </a:p>
          <a:p>
            <a:pPr eaLnBrk="1" hangingPunct="1">
              <a:defRPr/>
            </a:pPr>
            <a:r>
              <a:rPr lang="de-DE" i="1" dirty="0">
                <a:latin typeface="Tahoma" pitchFamily="34" charset="0"/>
              </a:rPr>
              <a:t> </a:t>
            </a:r>
            <a:endParaRPr lang="de-AT" sz="16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Char char="n"/>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400" dirty="0">
              <a:latin typeface="Tahoma" pitchFamily="34" charset="0"/>
            </a:endParaRPr>
          </a:p>
          <a:p>
            <a:pPr marL="742950" lvl="1" indent="-285750" eaLnBrk="1" hangingPunct="1">
              <a:spcBef>
                <a:spcPct val="20000"/>
              </a:spcBef>
              <a:spcAft>
                <a:spcPct val="30000"/>
              </a:spcAft>
              <a:buClr>
                <a:schemeClr val="tx1"/>
              </a:buClr>
              <a:buSzPct val="65000"/>
              <a:buFont typeface="Wingdings" pitchFamily="2" charset="2"/>
              <a:buNone/>
              <a:defRPr/>
            </a:pPr>
            <a:endParaRPr lang="de-DE" sz="2000" dirty="0">
              <a:latin typeface="Tahoma" pitchFamily="34" charset="0"/>
            </a:endParaRPr>
          </a:p>
          <a:p>
            <a:pPr marL="342900" indent="-342900" algn="ctr" eaLnBrk="1" hangingPunct="1">
              <a:lnSpc>
                <a:spcPct val="80000"/>
              </a:lnSpc>
              <a:spcBef>
                <a:spcPct val="20000"/>
              </a:spcBef>
              <a:buClr>
                <a:schemeClr val="hlink"/>
              </a:buClr>
              <a:buSzPct val="65000"/>
              <a:buFont typeface="Wingdings" pitchFamily="2" charset="2"/>
              <a:buNone/>
              <a:defRPr/>
            </a:pPr>
            <a:endParaRPr lang="de-DE" sz="2400" dirty="0">
              <a:effectLst>
                <a:outerShdw blurRad="38100" dist="38100" dir="2700000" algn="tl">
                  <a:srgbClr val="000000"/>
                </a:outerShdw>
              </a:effectLst>
              <a:latin typeface="Tahoma" pitchFamily="34" charset="0"/>
            </a:endParaRPr>
          </a:p>
        </p:txBody>
      </p:sp>
      <p:sp>
        <p:nvSpPr>
          <p:cNvPr id="421893" name="Text Box 5">
            <a:extLst>
              <a:ext uri="{FF2B5EF4-FFF2-40B4-BE49-F238E27FC236}">
                <a16:creationId xmlns:a16="http://schemas.microsoft.com/office/drawing/2014/main" id="{4ABA8915-4883-F592-4C14-D9A69404D58A}"/>
              </a:ext>
            </a:extLst>
          </p:cNvPr>
          <p:cNvSpPr txBox="1">
            <a:spLocks noChangeArrowheads="1"/>
          </p:cNvSpPr>
          <p:nvPr/>
        </p:nvSpPr>
        <p:spPr bwMode="auto">
          <a:xfrm>
            <a:off x="539750" y="6230938"/>
            <a:ext cx="2519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de-DE" dirty="0">
                <a:effectLst>
                  <a:outerShdw blurRad="38100" dist="38100" dir="2700000" algn="tl">
                    <a:srgbClr val="000000">
                      <a:alpha val="43137"/>
                    </a:srgbClr>
                  </a:outerShdw>
                </a:effectLst>
                <a:latin typeface="Tahoma" pitchFamily="34" charset="0"/>
              </a:rPr>
              <a:t>Anton Spenling</a:t>
            </a:r>
          </a:p>
        </p:txBody>
      </p:sp>
    </p:spTree>
    <p:extLst>
      <p:ext uri="{BB962C8B-B14F-4D97-AF65-F5344CB8AC3E}">
        <p14:creationId xmlns:p14="http://schemas.microsoft.com/office/powerpoint/2010/main" val="3700209065"/>
      </p:ext>
    </p:extLst>
  </p:cSld>
  <p:clrMapOvr>
    <a:masterClrMapping/>
  </p:clrMapOvr>
</p:sld>
</file>

<file path=ppt/theme/theme1.xml><?xml version="1.0" encoding="utf-8"?>
<a:theme xmlns:a="http://schemas.openxmlformats.org/drawingml/2006/main" name="2_Ausgewogen">
  <a:themeElements>
    <a:clrScheme name="">
      <a:dk1>
        <a:srgbClr val="990033"/>
      </a:dk1>
      <a:lt1>
        <a:srgbClr val="DDDDDD"/>
      </a:lt1>
      <a:dk2>
        <a:srgbClr val="990033"/>
      </a:dk2>
      <a:lt2>
        <a:srgbClr val="B8B7D1"/>
      </a:lt2>
      <a:accent1>
        <a:srgbClr val="F1F0F4"/>
      </a:accent1>
      <a:accent2>
        <a:srgbClr val="C1BCFC"/>
      </a:accent2>
      <a:accent3>
        <a:srgbClr val="EBEBEB"/>
      </a:accent3>
      <a:accent4>
        <a:srgbClr val="82002A"/>
      </a:accent4>
      <a:accent5>
        <a:srgbClr val="F7F6F8"/>
      </a:accent5>
      <a:accent6>
        <a:srgbClr val="AFAAE4"/>
      </a:accent6>
      <a:hlink>
        <a:srgbClr val="5454C6"/>
      </a:hlink>
      <a:folHlink>
        <a:srgbClr val="6A6F86"/>
      </a:folHlink>
    </a:clrScheme>
    <a:fontScheme name="2_Ausgewogen">
      <a:majorFont>
        <a:latin typeface=""/>
        <a:ea typeface=""/>
        <a:cs typeface=""/>
      </a:majorFont>
      <a:minorFont>
        <a:latin typeface=""/>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usgewogen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Ausgewogen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Ausgewogen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Ausgewogen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usgewogen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Ausgewogen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Ausgewogen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Ausgewogen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Ausgewogen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3045</Words>
  <Application>Microsoft Office PowerPoint</Application>
  <PresentationFormat>Bildschirmpräsentation (4:3)</PresentationFormat>
  <Paragraphs>531</Paragraphs>
  <Slides>29</Slides>
  <Notes>29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29</vt:i4>
      </vt:variant>
    </vt:vector>
  </HeadingPairs>
  <TitlesOfParts>
    <vt:vector size="33" baseType="lpstr">
      <vt:lpstr>Arial</vt:lpstr>
      <vt:lpstr>Tahoma</vt:lpstr>
      <vt:lpstr>Wingdings</vt:lpstr>
      <vt:lpstr>2_Ausgewogen</vt:lpstr>
      <vt:lpstr>AKTUELLE JUDIKATUR  IN ARBEITSRECHTSSACHEN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spenlin</dc:creator>
  <cp:lastModifiedBy>Anton Spenling</cp:lastModifiedBy>
  <cp:revision>923</cp:revision>
  <dcterms:created xsi:type="dcterms:W3CDTF">2005-11-18T12:47:58Z</dcterms:created>
  <dcterms:modified xsi:type="dcterms:W3CDTF">2026-02-24T17:05:19Z</dcterms:modified>
</cp:coreProperties>
</file>