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4" r:id="rId4"/>
    <p:sldId id="260" r:id="rId5"/>
    <p:sldId id="259" r:id="rId6"/>
    <p:sldId id="258" r:id="rId7"/>
    <p:sldId id="265" r:id="rId8"/>
    <p:sldId id="266" r:id="rId9"/>
    <p:sldId id="268" r:id="rId10"/>
    <p:sldId id="267" r:id="rId11"/>
    <p:sldId id="261" r:id="rId12"/>
  </p:sldIdLst>
  <p:sldSz cx="9144000" cy="6858000" type="screen4x3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7A190A-D918-46CA-9545-B4506FA0B71C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55761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F664D-1CC1-4D9C-A78A-A78E7ABAA6C3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16438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0B461-6F58-49AF-87B4-F406C071CF39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166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6726083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77FA9-3651-4AAA-8141-6D6164C0293F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79763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11C018-1E54-4C4F-8E08-2B3CBD3071EF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96745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BF8AE-4400-4CC3-B0F0-2CFC4B939FCE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47271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7D6D5-329C-4557-A31A-494FC84F70F3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3136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242FF-924C-4BF6-9314-4F0F69E3E13F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66003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3E328-8861-463D-A8CA-8341B77DD6D6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02795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44448-4EC3-4E2E-A178-7748187EE38C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87032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FFFFFF"/>
                </a:solidFill>
              </a:rPr>
              <a:t>Erich Holler, Kammer für Arbeiter und Angestellte Steiermark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FAF806-9498-4260-8C3E-94A53A79AF9F}" type="slidenum">
              <a:rPr lang="de-DE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1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cover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74315" y="852770"/>
            <a:ext cx="7772400" cy="4558474"/>
          </a:xfrm>
        </p:spPr>
        <p:txBody>
          <a:bodyPr>
            <a:normAutofit/>
          </a:bodyPr>
          <a:lstStyle/>
          <a:p>
            <a:r>
              <a:rPr lang="de-DE" dirty="0" smtClean="0"/>
              <a:t>  </a:t>
            </a:r>
            <a:r>
              <a:rPr lang="de-DE" sz="3200" dirty="0" smtClean="0"/>
              <a:t>Die gesetzlichen Neuerungen im Kündigungsrecht </a:t>
            </a:r>
            <a:r>
              <a:rPr lang="de-DE" dirty="0" smtClean="0"/>
              <a:t>	</a:t>
            </a:r>
            <a:br>
              <a:rPr lang="de-DE" dirty="0" smtClean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 err="1" smtClean="0"/>
              <a:t>Praktiker:innenseminar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5.3.2026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Mag. Stefan Jäger 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 smtClean="0"/>
              <a:t>Kammer für Arbeiter und Angestellte Steiermark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7A190A-D918-46CA-9545-B4506FA0B71C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08205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Schaffung von Rechtssicherheit zu begrüßen</a:t>
            </a:r>
          </a:p>
          <a:p>
            <a:pPr>
              <a:lnSpc>
                <a:spcPct val="90000"/>
              </a:lnSpc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Rückwirkendes Inkrafttreten sinnvoll? </a:t>
            </a:r>
          </a:p>
          <a:p>
            <a:pPr>
              <a:lnSpc>
                <a:spcPct val="90000"/>
              </a:lnSpc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Ausnahmebestimmungen </a:t>
            </a:r>
            <a:r>
              <a:rPr lang="de-DE" sz="2200" dirty="0" smtClean="0"/>
              <a:t>erforderlich? </a:t>
            </a:r>
          </a:p>
          <a:p>
            <a:pPr>
              <a:lnSpc>
                <a:spcPct val="90000"/>
              </a:lnSpc>
              <a:defRPr/>
            </a:pPr>
            <a:endParaRPr lang="de-DE" sz="2200" dirty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Versteinerung der Rechtslage rechtlich bedenklich </a:t>
            </a:r>
            <a:endParaRPr lang="de-DE" sz="2200" dirty="0"/>
          </a:p>
          <a:p>
            <a:pPr>
              <a:lnSpc>
                <a:spcPct val="90000"/>
              </a:lnSpc>
              <a:defRPr/>
            </a:pPr>
            <a:endParaRPr lang="de-DE" sz="2200" dirty="0"/>
          </a:p>
          <a:p>
            <a:r>
              <a:rPr lang="de-DE" sz="2200" dirty="0" smtClean="0"/>
              <a:t>Eigene </a:t>
            </a:r>
            <a:r>
              <a:rPr lang="de-DE" sz="2200" dirty="0" smtClean="0"/>
              <a:t>Kündigungsregeln für freie DN? </a:t>
            </a:r>
          </a:p>
          <a:p>
            <a:pPr marL="457200" lvl="1" indent="0">
              <a:buNone/>
            </a:pPr>
            <a:endParaRPr lang="de-DE" sz="1800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 Fazit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27359117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Vielen Dank für die Aufmerksamkeit 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72397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de-DE" altLang="de-DE" sz="2200" dirty="0" smtClean="0"/>
              <a:t>Kündigungsbestimmungen für </a:t>
            </a:r>
            <a:r>
              <a:rPr lang="de-DE" altLang="de-DE" sz="2200" dirty="0" err="1" smtClean="0"/>
              <a:t>ArbeiterInnen</a:t>
            </a:r>
            <a:r>
              <a:rPr lang="de-DE" altLang="de-DE" sz="2200" dirty="0" smtClean="0"/>
              <a:t> </a:t>
            </a:r>
          </a:p>
          <a:p>
            <a:pPr lvl="1"/>
            <a:r>
              <a:rPr lang="de-DE" altLang="de-DE" sz="1800" dirty="0" smtClean="0"/>
              <a:t>ABGB, GewO 1859, KV </a:t>
            </a:r>
          </a:p>
          <a:p>
            <a:pPr lvl="1"/>
            <a:endParaRPr lang="de-DE" altLang="de-DE" sz="1800" dirty="0" smtClean="0"/>
          </a:p>
          <a:p>
            <a:r>
              <a:rPr lang="de-DE" altLang="de-DE" sz="2200" dirty="0" smtClean="0"/>
              <a:t>Änderung der Kündigungsregeln durch BGBl I 2017/153</a:t>
            </a:r>
          </a:p>
          <a:p>
            <a:pPr lvl="1"/>
            <a:r>
              <a:rPr lang="de-DE" altLang="de-DE" sz="1800" dirty="0" smtClean="0"/>
              <a:t>Mit 1.10.2021 in Kraft getreten (BGBl I 2021/121)</a:t>
            </a:r>
          </a:p>
          <a:p>
            <a:pPr lvl="1"/>
            <a:r>
              <a:rPr lang="de-DE" altLang="de-DE" sz="1800" dirty="0" smtClean="0"/>
              <a:t>Ziel: Angleichung der Kündigungsfristen von </a:t>
            </a:r>
            <a:r>
              <a:rPr lang="de-DE" altLang="de-DE" sz="1800" dirty="0" err="1" smtClean="0"/>
              <a:t>ArbeiterInnen</a:t>
            </a:r>
            <a:r>
              <a:rPr lang="de-DE" altLang="de-DE" sz="1800" dirty="0" smtClean="0"/>
              <a:t> und Angestellten</a:t>
            </a:r>
          </a:p>
          <a:p>
            <a:pPr lvl="2"/>
            <a:r>
              <a:rPr lang="de-DE" altLang="de-DE" sz="1400" dirty="0" smtClean="0"/>
              <a:t>Anlehnung an § 20 </a:t>
            </a:r>
            <a:r>
              <a:rPr lang="de-DE" altLang="de-DE" sz="1400" dirty="0" err="1" smtClean="0"/>
              <a:t>AngG</a:t>
            </a:r>
            <a:endParaRPr lang="de-DE" altLang="de-DE" sz="1400" dirty="0" smtClean="0"/>
          </a:p>
          <a:p>
            <a:pPr lvl="2"/>
            <a:r>
              <a:rPr lang="de-DE" altLang="de-DE" sz="1400" dirty="0" smtClean="0"/>
              <a:t>KV Bestimmungen </a:t>
            </a:r>
            <a:r>
              <a:rPr lang="de-DE" altLang="de-DE" sz="1400" dirty="0" err="1" smtClean="0"/>
              <a:t>grds</a:t>
            </a:r>
            <a:r>
              <a:rPr lang="de-DE" altLang="de-DE" sz="1400" dirty="0" smtClean="0"/>
              <a:t> nicht mehr zulässig  </a:t>
            </a:r>
          </a:p>
          <a:p>
            <a:pPr lvl="1"/>
            <a:r>
              <a:rPr lang="de-DE" altLang="de-DE" sz="1800" dirty="0" smtClean="0"/>
              <a:t>Problem: Saisonbranchen </a:t>
            </a:r>
          </a:p>
          <a:p>
            <a:endParaRPr lang="de-DE" altLang="de-DE" sz="1800" dirty="0" smtClean="0"/>
          </a:p>
          <a:p>
            <a:pPr lvl="1"/>
            <a:endParaRPr lang="de-DE" altLang="de-DE" sz="1800" dirty="0" smtClean="0"/>
          </a:p>
          <a:p>
            <a:pPr marL="0" indent="0">
              <a:buNone/>
            </a:pPr>
            <a:endParaRPr lang="de-DE" altLang="de-DE" sz="1400" dirty="0" smtClean="0"/>
          </a:p>
          <a:p>
            <a:endParaRPr lang="de-DE" altLang="de-DE" sz="1800" dirty="0"/>
          </a:p>
          <a:p>
            <a:endParaRPr lang="de-DE" altLang="de-DE" sz="1800" dirty="0"/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Ausgangslage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36687823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de-DE" altLang="de-DE" sz="2200" dirty="0" smtClean="0"/>
              <a:t>Saisonbranchen</a:t>
            </a:r>
          </a:p>
          <a:p>
            <a:pPr lvl="1"/>
            <a:r>
              <a:rPr lang="de-DE" altLang="de-DE" sz="1800" dirty="0" smtClean="0"/>
              <a:t>Abweichungen für „Branchen, in denen Saisonbetriebe </a:t>
            </a:r>
            <a:r>
              <a:rPr lang="de-DE" altLang="de-DE" sz="1800" dirty="0" err="1" smtClean="0"/>
              <a:t>iSd</a:t>
            </a:r>
            <a:r>
              <a:rPr lang="de-DE" altLang="de-DE" sz="1800" dirty="0" smtClean="0"/>
              <a:t> § 53 </a:t>
            </a:r>
            <a:r>
              <a:rPr lang="de-DE" altLang="de-DE" sz="1800" dirty="0" err="1" smtClean="0"/>
              <a:t>Abs</a:t>
            </a:r>
            <a:r>
              <a:rPr lang="de-DE" altLang="de-DE" sz="1800" dirty="0" smtClean="0"/>
              <a:t> 6 </a:t>
            </a:r>
            <a:r>
              <a:rPr lang="de-DE" altLang="de-DE" sz="1800" dirty="0" err="1" smtClean="0"/>
              <a:t>ArbVG</a:t>
            </a:r>
            <a:r>
              <a:rPr lang="de-DE" altLang="de-DE" sz="1800" dirty="0" smtClean="0"/>
              <a:t> überwiegen“</a:t>
            </a:r>
          </a:p>
          <a:p>
            <a:pPr lvl="2"/>
            <a:r>
              <a:rPr lang="de-DE" altLang="de-DE" sz="1400" dirty="0" smtClean="0"/>
              <a:t>Betriebe die nur zu bestimmten Jahreszeiten arbeiten oder </a:t>
            </a:r>
          </a:p>
          <a:p>
            <a:pPr lvl="2"/>
            <a:r>
              <a:rPr lang="de-DE" altLang="de-DE" sz="1400" dirty="0" smtClean="0"/>
              <a:t>die regelmäßig zu gewissen Zeiten des Jahres verstärkt arbeiten </a:t>
            </a:r>
          </a:p>
          <a:p>
            <a:pPr lvl="1"/>
            <a:r>
              <a:rPr lang="de-DE" altLang="de-DE" sz="1800" dirty="0" smtClean="0"/>
              <a:t>Praxis: Einigung der KV Parteien ob Saisonbranche vorliegt </a:t>
            </a:r>
          </a:p>
          <a:p>
            <a:pPr lvl="1"/>
            <a:r>
              <a:rPr lang="de-DE" altLang="de-DE" sz="1800" dirty="0" smtClean="0"/>
              <a:t>Hotel Gastgewerbe Saisonbranche?</a:t>
            </a:r>
          </a:p>
          <a:p>
            <a:pPr lvl="2"/>
            <a:r>
              <a:rPr lang="de-DE" altLang="de-DE" sz="1400" dirty="0" smtClean="0"/>
              <a:t>Keine abschließende Antwort durch höchstgerichtliche Judikatur  </a:t>
            </a:r>
          </a:p>
          <a:p>
            <a:pPr lvl="2"/>
            <a:r>
              <a:rPr lang="de-DE" altLang="de-DE" sz="1400" dirty="0" smtClean="0"/>
              <a:t>Lediglich Feststellung der Behauptungs- und Beweislast (</a:t>
            </a:r>
            <a:r>
              <a:rPr lang="pl-PL" sz="1400" dirty="0"/>
              <a:t>OGH 19. 9. 2024, 9 ObA </a:t>
            </a:r>
            <a:r>
              <a:rPr lang="pl-PL" sz="1400" dirty="0" smtClean="0"/>
              <a:t>57/24h</a:t>
            </a:r>
            <a:r>
              <a:rPr lang="de-AT" sz="1400" dirty="0" smtClean="0"/>
              <a:t>)</a:t>
            </a:r>
            <a:endParaRPr lang="de-DE" altLang="de-DE" sz="1400" dirty="0" smtClean="0"/>
          </a:p>
          <a:p>
            <a:pPr lvl="1"/>
            <a:r>
              <a:rPr lang="de-DE" altLang="de-DE" sz="1800" dirty="0" smtClean="0"/>
              <a:t>Feststellung von Saisonbranche durch OGH Judikatur nahezu unmöglich </a:t>
            </a:r>
          </a:p>
          <a:p>
            <a:pPr lvl="1"/>
            <a:endParaRPr lang="de-DE" altLang="de-DE" sz="1800" dirty="0" smtClean="0"/>
          </a:p>
          <a:p>
            <a:r>
              <a:rPr lang="de-DE" altLang="de-DE" sz="2200" dirty="0" smtClean="0"/>
              <a:t>Probleme bei Beweislastverteilung und Rechtsunsicherheit </a:t>
            </a:r>
          </a:p>
          <a:p>
            <a:pPr lvl="1"/>
            <a:r>
              <a:rPr lang="de-DE" altLang="de-DE" sz="1800" dirty="0" smtClean="0"/>
              <a:t>Lösung: § 1159 ABGB </a:t>
            </a:r>
            <a:r>
              <a:rPr lang="de-DE" altLang="de-DE" sz="1800" dirty="0" err="1" smtClean="0"/>
              <a:t>iVm</a:t>
            </a:r>
            <a:r>
              <a:rPr lang="de-DE" altLang="de-DE" sz="1800" dirty="0" smtClean="0"/>
              <a:t> § 1503 </a:t>
            </a:r>
            <a:r>
              <a:rPr lang="de-DE" altLang="de-DE" sz="1800" dirty="0" err="1" smtClean="0"/>
              <a:t>Abs</a:t>
            </a:r>
            <a:r>
              <a:rPr lang="de-DE" altLang="de-DE" sz="1800" dirty="0" smtClean="0"/>
              <a:t> 30 ABGB </a:t>
            </a:r>
          </a:p>
          <a:p>
            <a:pPr lvl="1"/>
            <a:endParaRPr lang="de-DE" altLang="de-DE" sz="1800" dirty="0" smtClean="0"/>
          </a:p>
          <a:p>
            <a:pPr marL="0" indent="0">
              <a:buNone/>
            </a:pPr>
            <a:endParaRPr lang="de-DE" altLang="de-DE" sz="1400" dirty="0" smtClean="0"/>
          </a:p>
          <a:p>
            <a:endParaRPr lang="de-DE" altLang="de-DE" sz="1800" dirty="0"/>
          </a:p>
          <a:p>
            <a:endParaRPr lang="de-DE" altLang="de-DE" sz="1800" dirty="0"/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Ausgangslage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418301984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de-DE" altLang="de-DE" sz="2200" dirty="0" smtClean="0"/>
              <a:t>§ 1159 </a:t>
            </a:r>
            <a:r>
              <a:rPr lang="de-DE" altLang="de-DE" sz="2200" dirty="0" err="1" smtClean="0"/>
              <a:t>Abs</a:t>
            </a:r>
            <a:r>
              <a:rPr lang="de-DE" altLang="de-DE" sz="2200" dirty="0" smtClean="0"/>
              <a:t> 2 und 4 rückwirkend mit 1.7.2025 in Kraft getreten </a:t>
            </a:r>
          </a:p>
          <a:p>
            <a:r>
              <a:rPr lang="de-DE" altLang="de-DE" sz="2200" dirty="0" smtClean="0"/>
              <a:t>Abweichende Kündigungsregeln durch KV möglich </a:t>
            </a:r>
          </a:p>
          <a:p>
            <a:r>
              <a:rPr lang="de-DE" altLang="de-DE" sz="2200" dirty="0" smtClean="0"/>
              <a:t>Vorliegen eines Saisonbetriebes nicht mehr erforderlich  </a:t>
            </a:r>
          </a:p>
          <a:p>
            <a:r>
              <a:rPr lang="de-DE" altLang="de-DE" sz="2200" dirty="0" smtClean="0"/>
              <a:t>KV Kündigungsfrist mind. </a:t>
            </a:r>
            <a:r>
              <a:rPr lang="de-DE" altLang="de-DE" sz="2200" dirty="0"/>
              <a:t>e</a:t>
            </a:r>
            <a:r>
              <a:rPr lang="de-DE" altLang="de-DE" sz="2200" dirty="0" smtClean="0"/>
              <a:t>ine Woche</a:t>
            </a:r>
          </a:p>
          <a:p>
            <a:r>
              <a:rPr lang="de-DE" altLang="de-DE" sz="2200" dirty="0" smtClean="0"/>
              <a:t>Zusätzliche Kündigungstermine durch KV weiterhin möglich </a:t>
            </a:r>
          </a:p>
          <a:p>
            <a:r>
              <a:rPr lang="de-DE" altLang="de-DE" sz="2200" dirty="0" smtClean="0"/>
              <a:t>Sonderregelungen bei Änderung des fachlichen Geltungsbereiches des KV </a:t>
            </a:r>
          </a:p>
          <a:p>
            <a:pPr marL="0" indent="0">
              <a:buNone/>
            </a:pPr>
            <a:r>
              <a:rPr lang="de-DE" altLang="de-DE" sz="1800" dirty="0"/>
              <a:t>	</a:t>
            </a:r>
            <a:r>
              <a:rPr lang="de-DE" altLang="de-DE" sz="1800" dirty="0" smtClean="0"/>
              <a:t>	 </a:t>
            </a:r>
          </a:p>
          <a:p>
            <a:endParaRPr lang="de-DE" altLang="de-DE" sz="1800" dirty="0" smtClean="0"/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Eckpunkte der Neuregelung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60284763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Abweichungen von § 1159 </a:t>
            </a:r>
            <a:r>
              <a:rPr lang="de-DE" sz="2200" dirty="0" err="1" smtClean="0"/>
              <a:t>Abs</a:t>
            </a:r>
            <a:r>
              <a:rPr lang="de-DE" sz="2200" dirty="0" smtClean="0"/>
              <a:t> 2 und </a:t>
            </a:r>
            <a:r>
              <a:rPr lang="de-DE" sz="2200" dirty="0" err="1" smtClean="0"/>
              <a:t>Abs</a:t>
            </a:r>
            <a:r>
              <a:rPr lang="de-DE" sz="2200" dirty="0" smtClean="0"/>
              <a:t> 4 ABGB durch KV möglich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Regelung muss im Zeitraum von 1.1.2018 – 30.6.2025 </a:t>
            </a:r>
            <a:r>
              <a:rPr lang="de-DE" sz="1800" u="sng" dirty="0" smtClean="0"/>
              <a:t>neu</a:t>
            </a:r>
            <a:r>
              <a:rPr lang="de-DE" sz="1800" dirty="0" smtClean="0"/>
              <a:t> in KV gekommen sein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 aktives Tun ist erforderlich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Bloßes Aufrechterhalten einer vor 1.1.2018 bestehenden KV Regelung nicht ausreichend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Abkehr von bisheriger </a:t>
            </a:r>
            <a:r>
              <a:rPr lang="de-DE" sz="1400" dirty="0" err="1" smtClean="0"/>
              <a:t>Judikaturlinie</a:t>
            </a:r>
            <a:r>
              <a:rPr lang="de-DE" sz="1400" dirty="0" smtClean="0"/>
              <a:t> (OGH 24.3.2022, 9 </a:t>
            </a:r>
            <a:r>
              <a:rPr lang="de-DE" sz="1400" dirty="0" err="1" smtClean="0"/>
              <a:t>ObA</a:t>
            </a:r>
            <a:r>
              <a:rPr lang="de-DE" sz="1400" dirty="0" smtClean="0"/>
              <a:t> 116/21f; betreffend KV Hotel und Gastgewerbe)</a:t>
            </a:r>
          </a:p>
          <a:p>
            <a:pPr marL="914400" lvl="2" indent="0">
              <a:lnSpc>
                <a:spcPct val="90000"/>
              </a:lnSpc>
              <a:buNone/>
              <a:defRPr/>
            </a:pPr>
            <a:endParaRPr lang="de-DE" sz="1400" dirty="0" smtClean="0"/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Bsp.: KV Bauindustrie und Baugewerbe für </a:t>
            </a:r>
            <a:r>
              <a:rPr lang="de-DE" sz="1800" dirty="0" err="1" smtClean="0"/>
              <a:t>ArbeiterInnen</a:t>
            </a:r>
            <a:endParaRPr lang="de-DE" sz="1800" dirty="0" smtClean="0"/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Im Rahmen des aktuellen KV Abschlusses 2025 Klausel verankert, wonach mit neuem § 1159 ABGB auch neue Kündigungsregeln gelten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Abzustellen ist auf Tag der Kundmachung gem. § 14 </a:t>
            </a:r>
            <a:r>
              <a:rPr lang="de-DE" sz="1400" dirty="0" err="1" smtClean="0"/>
              <a:t>Abs</a:t>
            </a:r>
            <a:r>
              <a:rPr lang="de-DE" sz="1400" dirty="0" smtClean="0"/>
              <a:t> 3 </a:t>
            </a:r>
            <a:r>
              <a:rPr lang="de-DE" sz="1400" dirty="0" err="1" smtClean="0"/>
              <a:t>ArbVG</a:t>
            </a:r>
            <a:r>
              <a:rPr lang="de-DE" sz="1400" dirty="0" smtClean="0"/>
              <a:t> </a:t>
            </a:r>
          </a:p>
          <a:p>
            <a:pPr lvl="2">
              <a:lnSpc>
                <a:spcPct val="90000"/>
              </a:lnSpc>
              <a:defRPr/>
            </a:pPr>
            <a:endParaRPr lang="de-DE" sz="1400" dirty="0" smtClean="0"/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Bsp.: KV Hotel und Gastgewerbe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Bis 30.6.2025 keine Festlegung von abweichenden Kündigungsregeln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Somit in Zukunft keine Abweichungen möglich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400" dirty="0" smtClean="0"/>
              <a:t>Neuer KV mit 1.11.2024 mit Verweis auf gesetzliche Kündigungsfristen </a:t>
            </a:r>
          </a:p>
          <a:p>
            <a:pPr lvl="2">
              <a:lnSpc>
                <a:spcPct val="90000"/>
              </a:lnSpc>
              <a:defRPr/>
            </a:pPr>
            <a:endParaRPr lang="de-DE" sz="1800" dirty="0"/>
          </a:p>
          <a:p>
            <a:pPr>
              <a:lnSpc>
                <a:spcPct val="90000"/>
              </a:lnSpc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endParaRPr lang="de-DE" sz="2200" dirty="0" smtClean="0"/>
          </a:p>
          <a:p>
            <a:pPr lvl="1">
              <a:lnSpc>
                <a:spcPct val="90000"/>
              </a:lnSpc>
              <a:defRPr/>
            </a:pPr>
            <a:endParaRPr lang="de-DE" sz="18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Änderungen im Detail 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814648515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de-DE" sz="2200" dirty="0"/>
              <a:t>Vorliegen einer Saisonbranche </a:t>
            </a:r>
            <a:r>
              <a:rPr lang="de-DE" sz="2200" dirty="0" err="1"/>
              <a:t>iSd</a:t>
            </a:r>
            <a:r>
              <a:rPr lang="de-DE" sz="2200" dirty="0"/>
              <a:t> § 53 </a:t>
            </a:r>
            <a:r>
              <a:rPr lang="de-DE" sz="2200" dirty="0" err="1"/>
              <a:t>Abs</a:t>
            </a:r>
            <a:r>
              <a:rPr lang="de-DE" sz="2200" dirty="0"/>
              <a:t> 6 </a:t>
            </a:r>
            <a:r>
              <a:rPr lang="de-DE" sz="2200" dirty="0" err="1"/>
              <a:t>ArbVG</a:t>
            </a:r>
            <a:r>
              <a:rPr lang="de-DE" sz="2200" dirty="0"/>
              <a:t> nicht mehr erforderlich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/>
              <a:t>Von Neuregelung können allerdings nur KV für Saisonbrachen betroffen sein 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1800" dirty="0"/>
          </a:p>
          <a:p>
            <a:pPr>
              <a:lnSpc>
                <a:spcPct val="90000"/>
              </a:lnSpc>
              <a:defRPr/>
            </a:pPr>
            <a:r>
              <a:rPr lang="de-DE" sz="2200" dirty="0"/>
              <a:t>In Zukunft keine Abweichungen durch KV mehr möglich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/>
              <a:t>Veränderungen einer Branche unbeachtlich </a:t>
            </a:r>
          </a:p>
          <a:p>
            <a:pPr>
              <a:lnSpc>
                <a:spcPct val="90000"/>
              </a:lnSpc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KV Kündigungsfristen dürfen eine Woche nicht unterschreiten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Gilt ab 1.7.2025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Soweit überblickbar kein KV davon betroffen </a:t>
            </a:r>
          </a:p>
          <a:p>
            <a:pPr lvl="1">
              <a:lnSpc>
                <a:spcPct val="90000"/>
              </a:lnSpc>
              <a:defRPr/>
            </a:pPr>
            <a:endParaRPr lang="de-DE" sz="1400" dirty="0"/>
          </a:p>
          <a:p>
            <a:r>
              <a:rPr lang="de-DE" sz="2200" dirty="0" smtClean="0"/>
              <a:t>Rechtsfolge bezieht sich nur auf Kündigungsfristen</a:t>
            </a:r>
          </a:p>
          <a:p>
            <a:pPr lvl="1"/>
            <a:r>
              <a:rPr lang="de-DE" sz="1800" dirty="0" smtClean="0"/>
              <a:t>Probezeitregelungen bleiben aufrecht 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 Änderungen im Detail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396089865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Auswirkungen späterer KV-Änderungen?</a:t>
            </a:r>
            <a:endParaRPr lang="de-DE" sz="2200" dirty="0"/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Grundgedanke: Einfrieren der Kündigungsbestimmungen zum Stichtag</a:t>
            </a:r>
            <a:endParaRPr lang="de-DE" sz="18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18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Erweiterung des fachlichen Geltungsbereiches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„alt KV“ abweichende Regelungen → Kündigungsbestimmungen des „neuen KV“ anwendbar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„alt KV“ keine abweichenden Regelungen → „neue KV“ ist anwendbar; mögliche abweichende Kündigungsregel unbeachtlich und Gesetz anwendbar</a:t>
            </a:r>
            <a:endParaRPr lang="de-DE" sz="18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Inhaltliche Änderungen in Kollektivverträgen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KV enthält bereits abweichende Regelung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Änderung dieser ist auch nach 1.7.2025 möglich, sofern für AN </a:t>
            </a:r>
            <a:r>
              <a:rPr lang="de-DE" sz="1800" u="sng" dirty="0" smtClean="0"/>
              <a:t>nicht ungünstiger</a:t>
            </a:r>
          </a:p>
          <a:p>
            <a:pPr lvl="1">
              <a:lnSpc>
                <a:spcPct val="90000"/>
              </a:lnSpc>
              <a:defRPr/>
            </a:pPr>
            <a:endParaRPr lang="de-DE" sz="14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 Änderungen im Detail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23430292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 klare </a:t>
            </a:r>
            <a:r>
              <a:rPr lang="de-DE" sz="2200" dirty="0" err="1" smtClean="0"/>
              <a:t>legistische</a:t>
            </a:r>
            <a:r>
              <a:rPr lang="de-DE" sz="2200" dirty="0" smtClean="0"/>
              <a:t> Tendenzen</a:t>
            </a:r>
            <a:endParaRPr lang="de-DE" sz="22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Implementierung von Kündigungsregeln durch BGBl I 2025/75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§§ 1159a und 1159b ABGB waren analog anwendbar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§ 1159 </a:t>
            </a:r>
            <a:r>
              <a:rPr lang="de-DE" sz="1800" dirty="0" err="1" smtClean="0"/>
              <a:t>aF</a:t>
            </a:r>
            <a:r>
              <a:rPr lang="de-DE" sz="1800" dirty="0" smtClean="0"/>
              <a:t> nicht analog anwendbar (OGH 27.2.2025, 8 </a:t>
            </a:r>
            <a:r>
              <a:rPr lang="de-DE" sz="1800" dirty="0" err="1" smtClean="0"/>
              <a:t>ObS</a:t>
            </a:r>
            <a:r>
              <a:rPr lang="de-DE" sz="1800" dirty="0" smtClean="0"/>
              <a:t> 4/24g)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r>
              <a:rPr lang="de-DE" sz="1800" dirty="0" smtClean="0"/>
              <a:t>	→ Daher § 1159 </a:t>
            </a:r>
            <a:r>
              <a:rPr lang="de-DE" sz="1800" dirty="0" err="1" smtClean="0"/>
              <a:t>Abs</a:t>
            </a:r>
            <a:r>
              <a:rPr lang="de-DE" sz="1800" dirty="0" smtClean="0"/>
              <a:t> 6 ABGB </a:t>
            </a:r>
            <a:r>
              <a:rPr lang="de-DE" sz="1800" dirty="0" err="1" smtClean="0"/>
              <a:t>nF</a:t>
            </a:r>
            <a:endParaRPr lang="de-DE" sz="1800" dirty="0" smtClean="0"/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Beseitigung von Rechtsunsicherheit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Vereinbarung einer Probezeit möglich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Kündigungsfrist: 4 Wochen; nach 2 DJ 6 Wochen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Kündigungstermin 15/ML</a:t>
            </a:r>
          </a:p>
          <a:p>
            <a:pPr lvl="1">
              <a:lnSpc>
                <a:spcPct val="90000"/>
              </a:lnSpc>
              <a:defRPr/>
            </a:pPr>
            <a:endParaRPr lang="de-DE" sz="1800" dirty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Gültig ab 1.1.2026 für neue DV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Für bereits bestehende DV ist abweichende Regelung im Dienstvertrag beachtlich 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Freie </a:t>
            </a:r>
            <a:r>
              <a:rPr lang="de-DE" sz="3200" dirty="0" err="1" smtClean="0"/>
              <a:t>DienstnehmerInnen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94623464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Exkurs: Ausdehnung des 1. bis 3. Hauptstückes des  I. Teils des </a:t>
            </a:r>
            <a:r>
              <a:rPr lang="de-DE" sz="2200" dirty="0" err="1" smtClean="0"/>
              <a:t>ArbVG</a:t>
            </a:r>
            <a:r>
              <a:rPr lang="de-DE" sz="2200" dirty="0" smtClean="0"/>
              <a:t> auf (arbeitnehmerähnliche) freie </a:t>
            </a:r>
            <a:r>
              <a:rPr lang="de-DE" sz="2200" dirty="0" err="1" smtClean="0"/>
              <a:t>DienstnehmerInnen</a:t>
            </a:r>
            <a:r>
              <a:rPr lang="de-DE" sz="2200" dirty="0" smtClean="0"/>
              <a:t> </a:t>
            </a:r>
            <a:endParaRPr lang="de-DE" sz="22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de-DE" sz="2200" dirty="0" smtClean="0"/>
          </a:p>
          <a:p>
            <a:pPr>
              <a:lnSpc>
                <a:spcPct val="90000"/>
              </a:lnSpc>
              <a:defRPr/>
            </a:pPr>
            <a:r>
              <a:rPr lang="de-DE" sz="2200" dirty="0" smtClean="0"/>
              <a:t>Konsequenz? </a:t>
            </a:r>
          </a:p>
          <a:p>
            <a:pPr lvl="1">
              <a:lnSpc>
                <a:spcPct val="90000"/>
              </a:lnSpc>
              <a:defRPr/>
            </a:pPr>
            <a:r>
              <a:rPr lang="de-DE" sz="1800" dirty="0" smtClean="0"/>
              <a:t>Abschluss von KV für freie DN möglich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800" dirty="0" smtClean="0"/>
              <a:t>Durch Abschluss eigener KV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800" dirty="0" smtClean="0"/>
              <a:t>Durch Einbeziehung in den Geltungsbereich von KV </a:t>
            </a:r>
          </a:p>
          <a:p>
            <a:pPr marL="914400" lvl="2" indent="0">
              <a:lnSpc>
                <a:spcPct val="90000"/>
              </a:lnSpc>
              <a:buNone/>
              <a:defRPr/>
            </a:pPr>
            <a:endParaRPr lang="de-DE" sz="1800" dirty="0" smtClean="0"/>
          </a:p>
          <a:p>
            <a:pPr lvl="1">
              <a:lnSpc>
                <a:spcPct val="90000"/>
              </a:lnSpc>
              <a:defRPr/>
            </a:pPr>
            <a:r>
              <a:rPr lang="de-DE" sz="2200" dirty="0" smtClean="0"/>
              <a:t>Satzbarkeit von KV </a:t>
            </a:r>
          </a:p>
          <a:p>
            <a:pPr lvl="2">
              <a:lnSpc>
                <a:spcPct val="90000"/>
              </a:lnSpc>
              <a:defRPr/>
            </a:pPr>
            <a:r>
              <a:rPr lang="de-DE" sz="1800" dirty="0" smtClean="0"/>
              <a:t>Nur für Mindestentgelt und für Mindestbeträge für den Ersatz von Auslagen 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B98E7-3FCC-4CF2-AB8F-C04E71FF8D30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Freie </a:t>
            </a:r>
            <a:r>
              <a:rPr lang="de-DE" sz="3200" dirty="0" err="1" smtClean="0"/>
              <a:t>DienstnehmerInnen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76253520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AK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4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esign AK" id="{23C6E72E-08AC-44ED-8B4E-0EB232249F36}" vid="{225482AE-CD60-481D-B3F7-FFEA069841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 AK</Template>
  <TotalTime>0</TotalTime>
  <Words>669</Words>
  <Application>Microsoft Office PowerPoint</Application>
  <PresentationFormat>Bildschirmpräsentation (4:3)</PresentationFormat>
  <Paragraphs>129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Design AK</vt:lpstr>
      <vt:lpstr>  Die gesetzlichen Neuerungen im Kündigungsrecht    Praktiker:innenseminar 5.3.2026  Mag. Stefan Jäger  Kammer für Arbeiter und Angestellte Steiermark </vt:lpstr>
      <vt:lpstr>Ausgangslage </vt:lpstr>
      <vt:lpstr>Ausgangslage </vt:lpstr>
      <vt:lpstr>Eckpunkte der Neuregelung </vt:lpstr>
      <vt:lpstr>Änderungen im Detail </vt:lpstr>
      <vt:lpstr> Änderungen im Detail</vt:lpstr>
      <vt:lpstr> Änderungen im Detail</vt:lpstr>
      <vt:lpstr>Freie DienstnehmerInnen</vt:lpstr>
      <vt:lpstr>Freie DienstnehmerInnen</vt:lpstr>
      <vt:lpstr> Fazit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Stiboller Verena</dc:creator>
  <cp:lastModifiedBy>Jaeger Stefan</cp:lastModifiedBy>
  <cp:revision>65</cp:revision>
  <dcterms:created xsi:type="dcterms:W3CDTF">2023-09-12T08:46:09Z</dcterms:created>
  <dcterms:modified xsi:type="dcterms:W3CDTF">2026-03-03T14:43:42Z</dcterms:modified>
</cp:coreProperties>
</file>