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7" r:id="rId9"/>
    <p:sldId id="269" r:id="rId10"/>
    <p:sldId id="270" r:id="rId11"/>
    <p:sldId id="265" r:id="rId12"/>
    <p:sldId id="271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4" r:id="rId21"/>
    <p:sldId id="283" r:id="rId2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9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FEC11-75AD-4C64-8162-09E250F0F3E1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17D80-DADB-4ADE-82C6-69B625D57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65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1EE7F-635F-4F7A-87AF-BFAC71EBCD1A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77365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B78DD-F712-4214-9681-E08F1E0290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9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A190A-D918-46CA-9545-B4506FA0B71C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5761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664D-1CC1-4D9C-A78A-A78E7ABAA6C3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6438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0B461-6F58-49AF-87B4-F406C071CF39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166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60831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77FA9-3651-4AAA-8141-6D6164C0293F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9763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1C018-1E54-4C4F-8E08-2B3CBD3071EF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6745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BF8AE-4400-4CC3-B0F0-2CFC4B939FCE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7271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7D6D5-329C-4557-A31A-494FC84F70F3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3136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242FF-924C-4BF6-9314-4F0F69E3E13F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6003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3E328-8861-463D-A8CA-8341B77DD6D6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27951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44448-4EC3-4E2E-A178-7748187EE38C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7032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FFFFFF"/>
                </a:solidFill>
              </a:rPr>
              <a:t>Erich Holler, Kammer für Arbeiter und Angestellte Steiermark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FAF806-9498-4260-8C3E-94A53A79AF9F}" type="slidenum">
              <a:rPr lang="de-DE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1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over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34934" y="169862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de-AT" sz="2500" b="1" dirty="0" smtClean="0"/>
              <a:t>Auskünfte </a:t>
            </a:r>
            <a:r>
              <a:rPr lang="de-AT" sz="2500" b="1" dirty="0"/>
              <a:t>über den ehemaligen </a:t>
            </a:r>
            <a:r>
              <a:rPr lang="de-AT" sz="2500" b="1" dirty="0" smtClean="0"/>
              <a:t>Arbeitnehmer? </a:t>
            </a:r>
            <a:r>
              <a:rPr lang="de-AT" sz="2500" b="1" dirty="0"/>
              <a:t>– </a:t>
            </a:r>
            <a:r>
              <a:rPr lang="de-AT" sz="2500" b="1" dirty="0" smtClean="0"/>
              <a:t/>
            </a:r>
            <a:br>
              <a:rPr lang="de-AT" sz="2500" b="1" dirty="0" smtClean="0"/>
            </a:br>
            <a:r>
              <a:rPr lang="de-AT" sz="2500" b="1" dirty="0" smtClean="0"/>
              <a:t>die </a:t>
            </a:r>
            <a:r>
              <a:rPr lang="de-AT" sz="2500" b="1" dirty="0"/>
              <a:t>sogenannte nachwirkende Fürsorgepflicht</a:t>
            </a:r>
            <a:endParaRPr lang="de-DE" sz="25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20734" y="3869575"/>
            <a:ext cx="6400800" cy="544484"/>
          </a:xfrm>
        </p:spPr>
        <p:txBody>
          <a:bodyPr>
            <a:noAutofit/>
          </a:bodyPr>
          <a:lstStyle/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33. </a:t>
            </a:r>
            <a:r>
              <a:rPr lang="de-AT" sz="1800" dirty="0" err="1" smtClean="0">
                <a:solidFill>
                  <a:schemeClr val="tx1"/>
                </a:solidFill>
              </a:rPr>
              <a:t>Praktiker:innenseminar</a:t>
            </a:r>
            <a:r>
              <a:rPr lang="de-AT" sz="1800" dirty="0" smtClean="0">
                <a:solidFill>
                  <a:schemeClr val="tx1"/>
                </a:solidFill>
              </a:rPr>
              <a:t> Arbeits- und Sozialrecht</a:t>
            </a:r>
          </a:p>
          <a:p>
            <a:pPr algn="l"/>
            <a:endParaRPr lang="de-AT" sz="1800" dirty="0" smtClean="0">
              <a:solidFill>
                <a:schemeClr val="tx1"/>
              </a:solidFill>
            </a:endParaRPr>
          </a:p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Johannes Gruber</a:t>
            </a:r>
          </a:p>
          <a:p>
            <a:pPr algn="l"/>
            <a:r>
              <a:rPr lang="de-AT" sz="1600" dirty="0" smtClean="0">
                <a:solidFill>
                  <a:schemeClr val="tx1"/>
                </a:solidFill>
              </a:rPr>
              <a:t>Arbeiterkammer Steiermark, Abteilung Arbeitsrecht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A190A-D918-46CA-9545-B4506FA0B71C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82054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2100" b="1" dirty="0" smtClean="0"/>
              <a:t>OGH 07.02.2008; 9 </a:t>
            </a:r>
            <a:r>
              <a:rPr lang="de-AT" sz="2100" b="1" dirty="0" err="1" smtClean="0"/>
              <a:t>ObA</a:t>
            </a:r>
            <a:r>
              <a:rPr lang="de-AT" sz="2100" b="1" dirty="0" smtClean="0"/>
              <a:t> 104/07w</a:t>
            </a:r>
          </a:p>
          <a:p>
            <a:pPr marL="0" indent="0">
              <a:buNone/>
            </a:pPr>
            <a:endParaRPr lang="de-AT" sz="1900" b="1" dirty="0"/>
          </a:p>
          <a:p>
            <a:pPr marL="0" indent="0">
              <a:buNone/>
            </a:pPr>
            <a:r>
              <a:rPr lang="de-AT" sz="1900" dirty="0" smtClean="0"/>
              <a:t>- Aus verschiedenen Gesetzesbestimmungen (Postensuchtage; Konkurrenzklausel; Dienstzeugnis) lässt sich Wertung des Gesetzgebers an der Schutzwürdigkeit des weiteren Fortkommens eines Arbeitnehmers ableiten. </a:t>
            </a:r>
          </a:p>
          <a:p>
            <a:pPr marL="0" indent="0">
              <a:buNone/>
            </a:pPr>
            <a:r>
              <a:rPr lang="de-AT" sz="1900" dirty="0" smtClean="0"/>
              <a:t>- Diese ist vom Arbeitgeber im Rahmen der Nachwirkung der Fürsorgepflicht zu beachten und sicherzustellen. </a:t>
            </a:r>
          </a:p>
          <a:p>
            <a:pPr marL="0" indent="0">
              <a:buNone/>
            </a:pPr>
            <a:r>
              <a:rPr lang="de-AT" sz="1900" dirty="0" smtClean="0"/>
              <a:t>- Interessensabwägung zwischen AN, neuem und altem Dienstgeber notwendig. Nicht alle Informationen sind unzulässig – Abgrenzung jedenfalls § 105 (3) Z 1 </a:t>
            </a:r>
            <a:r>
              <a:rPr lang="de-AT" sz="1900" dirty="0" err="1" smtClean="0"/>
              <a:t>lit</a:t>
            </a:r>
            <a:r>
              <a:rPr lang="de-AT" sz="1900" dirty="0" smtClean="0"/>
              <a:t> i </a:t>
            </a:r>
            <a:r>
              <a:rPr lang="de-AT" sz="1900" dirty="0" err="1" smtClean="0"/>
              <a:t>ArbVG</a:t>
            </a:r>
            <a:endParaRPr lang="de-AT" sz="19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AT" sz="19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AT" sz="1900" dirty="0" smtClean="0"/>
              <a:t>Haftung des DG für Auskünfte eines Mitarbeiters? – Repräsentantenhaftung / auch Organisationsverschulden denkbar 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9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65333164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30.04.2012,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56/11t</a:t>
            </a:r>
          </a:p>
          <a:p>
            <a:pPr marL="0" indent="0">
              <a:buNone/>
            </a:pPr>
            <a:endParaRPr lang="de-AT" sz="1900" b="1" dirty="0"/>
          </a:p>
          <a:p>
            <a:pPr marL="0" indent="0">
              <a:buNone/>
            </a:pPr>
            <a:r>
              <a:rPr lang="de-AT" sz="1800" dirty="0" smtClean="0"/>
              <a:t>Versicherungsmaklerin tritt berechtigt aus Firma aus + Obsiegen in Gerichtsstreit.</a:t>
            </a:r>
          </a:p>
          <a:p>
            <a:pPr marL="0" indent="0">
              <a:buNone/>
            </a:pPr>
            <a:r>
              <a:rPr lang="de-AT" sz="1800" dirty="0" smtClean="0"/>
              <a:t>Jobangebot bei neuem Unternehmen in der Versicherungsbranche mit Aussicht auf Führungsposition. Problem: Enge Zusammenarbeit zwischen beiden Firmen.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GF des ehemaligen </a:t>
            </a:r>
            <a:r>
              <a:rPr lang="de-AT" sz="1800" dirty="0" smtClean="0"/>
              <a:t>Dienstgebers </a:t>
            </a:r>
            <a:r>
              <a:rPr lang="de-AT" sz="1800" dirty="0" smtClean="0"/>
              <a:t>versendet per Mail Info an alle Mitarbeiter, dass keine Zusammenarbeit mit ehemaliger DN gewünscht wird. Teilt dies auch neuem DG mit.</a:t>
            </a:r>
            <a:r>
              <a:rPr lang="de-DE" sz="1800" dirty="0"/>
              <a:t> </a:t>
            </a:r>
            <a:r>
              <a:rPr lang="de-DE" sz="1800" dirty="0" smtClean="0"/>
              <a:t>Aufgrund der verfahrenen Situation wird kein DV begründet. Im ursprünglichen DV wurde sowohl Probezeit als auch 3-monatige Befristung vereinbart.</a:t>
            </a:r>
            <a:endParaRPr lang="de-AT" sz="180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92654473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30.04.2012,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56/11t</a:t>
            </a:r>
          </a:p>
          <a:p>
            <a:pPr marL="0" indent="0">
              <a:buNone/>
            </a:pPr>
            <a:endParaRPr lang="de-AT" sz="1900" b="1" dirty="0"/>
          </a:p>
          <a:p>
            <a:r>
              <a:rPr lang="de-AT" sz="1800" dirty="0" smtClean="0"/>
              <a:t>Leistungsbegehren (</a:t>
            </a:r>
            <a:r>
              <a:rPr lang="de-AT" sz="1800" dirty="0" err="1" smtClean="0"/>
              <a:t>ca</a:t>
            </a:r>
            <a:r>
              <a:rPr lang="de-AT" sz="1800" dirty="0" smtClean="0"/>
              <a:t> € 87.000,00 an </a:t>
            </a:r>
            <a:r>
              <a:rPr lang="de-AT" sz="1800" dirty="0" err="1" smtClean="0"/>
              <a:t>Verdienstentgang</a:t>
            </a:r>
            <a:r>
              <a:rPr lang="de-AT" sz="1800" dirty="0" smtClean="0"/>
              <a:t>)</a:t>
            </a:r>
          </a:p>
          <a:p>
            <a:r>
              <a:rPr lang="de-AT" sz="1800" dirty="0" smtClean="0"/>
              <a:t>Feststellung für Haftung des Dienstgebers für alle zukünftigen Schäden</a:t>
            </a:r>
          </a:p>
          <a:p>
            <a:r>
              <a:rPr lang="de-AT" sz="1800" dirty="0" smtClean="0"/>
              <a:t>Unterlassungsbegehren (konkret formuliert)</a:t>
            </a:r>
          </a:p>
          <a:p>
            <a:endParaRPr lang="de-AT" sz="1800" dirty="0"/>
          </a:p>
          <a:p>
            <a:pPr marL="0" indent="0">
              <a:buNone/>
            </a:pPr>
            <a:r>
              <a:rPr lang="de-AT" sz="1800" dirty="0"/>
              <a:t>Erstgericht	 – vollinhaltliche </a:t>
            </a:r>
            <a:r>
              <a:rPr lang="de-AT" sz="1800" dirty="0" err="1"/>
              <a:t>Klagsstattgabe</a:t>
            </a:r>
            <a:r>
              <a:rPr lang="de-AT" sz="1800" dirty="0"/>
              <a:t> </a:t>
            </a:r>
          </a:p>
          <a:p>
            <a:pPr marL="0" indent="0">
              <a:buNone/>
            </a:pPr>
            <a:r>
              <a:rPr lang="de-AT" sz="1800" dirty="0"/>
              <a:t>Berufungsgericht 	</a:t>
            </a:r>
            <a:r>
              <a:rPr lang="de-AT" sz="1800" dirty="0" smtClean="0"/>
              <a:t> – Abweisung Feststellungsbegehren </a:t>
            </a:r>
          </a:p>
          <a:p>
            <a:pPr marL="0" indent="0">
              <a:buNone/>
            </a:pPr>
            <a:r>
              <a:rPr lang="de-AT" sz="1800" dirty="0" smtClean="0"/>
              <a:t>		 – Bestätigung Unterlassungsbegehren</a:t>
            </a:r>
          </a:p>
          <a:p>
            <a:pPr marL="0" indent="0">
              <a:buNone/>
            </a:pPr>
            <a:r>
              <a:rPr lang="de-AT" sz="1800" dirty="0" smtClean="0"/>
              <a:t>		 – ergänzende Verhandlung für Leistungsbegehren </a:t>
            </a:r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79885255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30.04.2012,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56/11t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u="sng" dirty="0" smtClean="0"/>
              <a:t>OGH:</a:t>
            </a:r>
            <a:r>
              <a:rPr lang="de-AT" sz="1800" dirty="0" smtClean="0"/>
              <a:t> </a:t>
            </a:r>
            <a:r>
              <a:rPr lang="de-AT" sz="1800" dirty="0" smtClean="0"/>
              <a:t>„[…] es </a:t>
            </a:r>
            <a:r>
              <a:rPr lang="de-AT" sz="1800" dirty="0" smtClean="0"/>
              <a:t>kann als gesichert angesehen </a:t>
            </a:r>
            <a:r>
              <a:rPr lang="de-AT" sz="1800" dirty="0" smtClean="0"/>
              <a:t>werden, </a:t>
            </a:r>
            <a:r>
              <a:rPr lang="de-AT" sz="1800" dirty="0" smtClean="0"/>
              <a:t>dass die Fürsorgepflicht des Arbeitgebers nachwirkt und er auch nach Auflösung des Arbeitsverhältnisses verpflichtet ist, dafür zu sorgen, dass dem Arbeitnehmer keine Nachteile entstehen.“ </a:t>
            </a:r>
          </a:p>
          <a:p>
            <a:pPr marL="0" indent="0">
              <a:buNone/>
            </a:pPr>
            <a:endParaRPr lang="de-AT" sz="1800" u="sng" dirty="0"/>
          </a:p>
          <a:p>
            <a:pPr marL="0" indent="0">
              <a:buNone/>
            </a:pPr>
            <a:r>
              <a:rPr lang="de-AT" sz="1800" dirty="0" smtClean="0"/>
              <a:t>„Diese grundsätzliche Verpflichtung wird gerade im Zusammenhang mit Auskünften gegenüber potentiellen neuen Arbeitgebern bejaht und mit schützenswerten Interessen dieser potentiellen neuen Arbeitgeber sowie des früheren Arbeitgebers abgewogen“.</a:t>
            </a:r>
            <a:endParaRPr lang="de-AT" sz="19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65030749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30.04.2012,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56/11t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Privatautonomie des Dienstgebers?</a:t>
            </a:r>
          </a:p>
          <a:p>
            <a:pPr marL="0" indent="0">
              <a:buNone/>
            </a:pPr>
            <a:r>
              <a:rPr lang="de-AT" sz="1800" dirty="0" smtClean="0"/>
              <a:t>Verfassungsrechtliche Eigentumsgarantie billigt das Recht zu, frei darüber zu entscheiden, ob und mit wem ein privatrechtlicher Vertrag geschlossen wird.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Dieses Recht kann jedoch durch andere Vertragspflichten eingeschränkt sein.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Nachwirkende Fürsorgepflichten können es daher verbieten, den Vertragsabschluss mit einem anderen Vertragspartner mit der Begründung abzulehnen, dass dieser „nicht genehme“ ehemalige DN beschäftigt.</a:t>
            </a:r>
            <a:endParaRPr lang="de-AT" sz="19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22574466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30.04.2012,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56/11t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Fürsorgepflicht verliert mit zunehmender zeitlicher Bedeutung an Gewicht.</a:t>
            </a:r>
          </a:p>
          <a:p>
            <a:pPr marL="0" indent="0">
              <a:buNone/>
            </a:pPr>
            <a:r>
              <a:rPr lang="de-AT" sz="1800" dirty="0" smtClean="0"/>
              <a:t>Gesamtbetrachtung anzustellen – zu berücksichtigen jedenfalls bei Ansprüchen </a:t>
            </a:r>
            <a:r>
              <a:rPr lang="de-AT" sz="1800" dirty="0" err="1" smtClean="0"/>
              <a:t>gem</a:t>
            </a:r>
            <a:r>
              <a:rPr lang="de-AT" sz="1800" dirty="0" smtClean="0"/>
              <a:t> § 105 (3) Z 1 </a:t>
            </a:r>
            <a:r>
              <a:rPr lang="de-AT" sz="1800" dirty="0" err="1" smtClean="0"/>
              <a:t>lit</a:t>
            </a:r>
            <a:r>
              <a:rPr lang="de-AT" sz="1800" dirty="0" smtClean="0"/>
              <a:t> i </a:t>
            </a:r>
            <a:r>
              <a:rPr lang="de-AT" sz="1800" dirty="0" err="1" smtClean="0"/>
              <a:t>ArbVG</a:t>
            </a:r>
            <a:endParaRPr lang="de-AT" sz="1800" dirty="0" smtClean="0"/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u="sng" dirty="0" smtClean="0"/>
              <a:t>Leistungsbegehren</a:t>
            </a:r>
          </a:p>
          <a:p>
            <a:pPr marL="0" indent="0">
              <a:buNone/>
            </a:pPr>
            <a:r>
              <a:rPr lang="de-AT" sz="1800" dirty="0" smtClean="0"/>
              <a:t>Rückgriff auf § 1325 ABGB?</a:t>
            </a:r>
          </a:p>
          <a:p>
            <a:pPr marL="0" indent="0">
              <a:buNone/>
            </a:pPr>
            <a:r>
              <a:rPr lang="de-AT" sz="1800" dirty="0" smtClean="0"/>
              <a:t>Kündigungsentschädigung </a:t>
            </a:r>
            <a:r>
              <a:rPr lang="de-AT" sz="1800" dirty="0" err="1" smtClean="0"/>
              <a:t>gem</a:t>
            </a:r>
            <a:r>
              <a:rPr lang="de-AT" sz="1800" dirty="0" smtClean="0"/>
              <a:t> § 29 </a:t>
            </a:r>
            <a:r>
              <a:rPr lang="de-AT" sz="1800" dirty="0" err="1" smtClean="0"/>
              <a:t>AngG</a:t>
            </a:r>
            <a:r>
              <a:rPr lang="de-AT" sz="1800" dirty="0" smtClean="0"/>
              <a:t>? </a:t>
            </a:r>
          </a:p>
          <a:p>
            <a:pPr marL="0" indent="0">
              <a:buNone/>
            </a:pPr>
            <a:r>
              <a:rPr lang="de-AT" sz="1800" dirty="0" smtClean="0"/>
              <a:t>Tatsächlicher Schaden </a:t>
            </a:r>
            <a:r>
              <a:rPr lang="de-AT" sz="1800" dirty="0" smtClean="0">
                <a:sym typeface="Wingdings" panose="05000000000000000000" pitchFamily="2" charset="2"/>
              </a:rPr>
              <a:t> auf „gewöhnlichen Verlauf der Dinge“ abzustellen</a:t>
            </a:r>
          </a:p>
          <a:p>
            <a:pPr marL="0" indent="0">
              <a:buNone/>
            </a:pPr>
            <a:r>
              <a:rPr lang="de-AT" sz="1800" dirty="0" smtClean="0">
                <a:sym typeface="Wingdings" panose="05000000000000000000" pitchFamily="2" charset="2"/>
              </a:rPr>
              <a:t>Befristung bzw. nächster Kündigungstermin durchaus geeigneter Ansatz</a:t>
            </a:r>
            <a:endParaRPr lang="de-AT" sz="19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82104296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17.12.2019,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116/19b + OGH 31.08.2022,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31/22g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DG übermittelt Mail an ehemaligen DN und weist eindringlich auf dessen nachvertragliche Rechtspflichten hin. Dieses Mail sendet er auch an den Alleingesellschafter jener </a:t>
            </a:r>
            <a:r>
              <a:rPr lang="de-AT" sz="1800" dirty="0" smtClean="0"/>
              <a:t>GmbH, </a:t>
            </a:r>
            <a:r>
              <a:rPr lang="de-AT" sz="1800" dirty="0" smtClean="0"/>
              <a:t>bei der DN bereits beschäftigt war. Im Raum stand ursprünglich die Bestellung des DN zum Geschäftsführer. </a:t>
            </a:r>
          </a:p>
          <a:p>
            <a:pPr marL="0" indent="0">
              <a:buNone/>
            </a:pPr>
            <a:r>
              <a:rPr lang="de-AT" sz="1800" dirty="0" smtClean="0"/>
              <a:t>Aufgrund des Mail kommt die Bestellung zum GF doch nicht zu Stande.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DN klagt DG auf </a:t>
            </a:r>
            <a:r>
              <a:rPr lang="de-AT" sz="1800" dirty="0" err="1" smtClean="0"/>
              <a:t>ca</a:t>
            </a:r>
            <a:r>
              <a:rPr lang="de-AT" sz="1800" dirty="0" smtClean="0"/>
              <a:t> € 111.000,00 für die Differenz zwischen </a:t>
            </a:r>
            <a:r>
              <a:rPr lang="de-AT" sz="1800" dirty="0" smtClean="0"/>
              <a:t>dem </a:t>
            </a:r>
            <a:r>
              <a:rPr lang="de-AT" sz="1800" dirty="0" smtClean="0"/>
              <a:t>von ihm tatsächlich ins Verdienen gebrachten Einkommen und jenem, </a:t>
            </a:r>
            <a:r>
              <a:rPr lang="de-AT" sz="1800" dirty="0" smtClean="0"/>
              <a:t>das </a:t>
            </a:r>
            <a:r>
              <a:rPr lang="de-AT" sz="1800" dirty="0" smtClean="0"/>
              <a:t>er als Geschäftsführer verdient hätte.</a:t>
            </a:r>
            <a:endParaRPr lang="de-AT" sz="19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311183895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17.12.2019,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116/19b + OGH 31.08.2022,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31/22g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Leitet nachwirkende Fürsorgepflicht wieder aus Postensuchtage, Einschränkung der Konkurrenzklausel, Dienstzeugnis und nunmehr auch aus § 105 </a:t>
            </a:r>
            <a:r>
              <a:rPr lang="de-AT" sz="1800" dirty="0" err="1" smtClean="0"/>
              <a:t>ArbVG</a:t>
            </a:r>
            <a:r>
              <a:rPr lang="de-AT" sz="1800" dirty="0" smtClean="0"/>
              <a:t> ab.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Bleibt bei der Interessenabwägung zwischen DN, neuem DG, alten DG und Allgemeinheit. Abwägung hat unter der Berücksichtigung des § 1 DSG und einschlägigen arbeitsrechtlichen Wertungen zu erfolgen.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Gegenständlich bestand weder eine vertragliche Konkurrenzklausel noch lagen Gründe für den Verstoß gegen die Geheimhaltungsklausel vor.</a:t>
            </a:r>
          </a:p>
          <a:p>
            <a:pPr marL="0" indent="0">
              <a:buNone/>
            </a:pPr>
            <a:endParaRPr lang="de-AT" sz="1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/>
              <a:t>33</a:t>
            </a:r>
            <a:r>
              <a:rPr lang="de-AT" sz="1200" dirty="0"/>
              <a:t>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1200" dirty="0" smtClean="0"/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608232194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17.12.2019,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116/19b + OGH 31.08.2022,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31/22g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Leistungsbegehren wurde auch der Höhe nach bestätigt.</a:t>
            </a: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Vom OGH im Folgeprozess zu </a:t>
            </a:r>
            <a:r>
              <a:rPr lang="de-AT" sz="1800" dirty="0" smtClean="0"/>
              <a:t>klären </a:t>
            </a:r>
            <a:r>
              <a:rPr lang="de-AT" sz="1800" dirty="0" smtClean="0"/>
              <a:t>war die Frage der Schadenminimierungspflicht des DN </a:t>
            </a:r>
            <a:r>
              <a:rPr lang="de-AT" sz="1800" dirty="0" err="1" smtClean="0"/>
              <a:t>gem</a:t>
            </a:r>
            <a:r>
              <a:rPr lang="de-AT" sz="1800" dirty="0" smtClean="0"/>
              <a:t> § 1304 ABGB. Hier </a:t>
            </a:r>
            <a:r>
              <a:rPr lang="de-AT" sz="1800" dirty="0" smtClean="0"/>
              <a:t>insbesondere, </a:t>
            </a:r>
            <a:r>
              <a:rPr lang="de-AT" sz="1800" dirty="0" smtClean="0"/>
              <a:t>ob eine Klage gegen die Nichtbestellung zum GF erhoben werden hätte müssen.</a:t>
            </a:r>
          </a:p>
          <a:p>
            <a:pPr marL="0" indent="0">
              <a:buNone/>
            </a:pPr>
            <a:endParaRPr lang="de-AT" sz="1800" dirty="0" smtClean="0"/>
          </a:p>
          <a:p>
            <a:pPr marL="0" indent="0">
              <a:buNone/>
            </a:pPr>
            <a:r>
              <a:rPr lang="de-AT" sz="1800" dirty="0" smtClean="0"/>
              <a:t>- Geschädigter ist nicht zu gerichtlichen Schritten verpflichtet, wenn mit bedeutendem Kostenrisiko zu rechnen ist und geringe Erfolgsaussichten bestehen.</a:t>
            </a:r>
          </a:p>
          <a:p>
            <a:pPr marL="0" indent="0">
              <a:buNone/>
            </a:pPr>
            <a:r>
              <a:rPr lang="de-AT" sz="1800" dirty="0" smtClean="0"/>
              <a:t>- Eine solche Verletzung (des DN) ist zu verneinen, wenn dieser erst durch das pflichtwidrige Verhalten des DG eine solche Entscheidung treffen muss.</a:t>
            </a:r>
            <a:endParaRPr lang="de-AT" sz="1800" dirty="0"/>
          </a:p>
          <a:p>
            <a:pPr marL="0" indent="0">
              <a:buNone/>
            </a:pPr>
            <a:endParaRPr lang="de-AT" sz="1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10464141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r>
              <a:rPr lang="de-AT" sz="1900" dirty="0" smtClean="0"/>
              <a:t>Erhebliche Beweisschwierigkeiten</a:t>
            </a:r>
          </a:p>
          <a:p>
            <a:endParaRPr lang="de-AT" sz="1900" dirty="0"/>
          </a:p>
          <a:p>
            <a:r>
              <a:rPr lang="de-AT" sz="1900" dirty="0" smtClean="0"/>
              <a:t>Zurechnungsproblematik der Auskunftsperson zum Dienstgeber</a:t>
            </a:r>
          </a:p>
          <a:p>
            <a:pPr marL="0" indent="0">
              <a:buNone/>
            </a:pPr>
            <a:r>
              <a:rPr lang="de-AT" sz="1900" dirty="0"/>
              <a:t>	</a:t>
            </a:r>
            <a:r>
              <a:rPr lang="de-AT" sz="1900" dirty="0" smtClean="0"/>
              <a:t>- § 1313a ABGB</a:t>
            </a:r>
          </a:p>
          <a:p>
            <a:pPr marL="0" indent="0">
              <a:buNone/>
            </a:pPr>
            <a:r>
              <a:rPr lang="de-AT" sz="1900" dirty="0"/>
              <a:t>	</a:t>
            </a:r>
            <a:r>
              <a:rPr lang="de-AT" sz="1900" dirty="0" smtClean="0"/>
              <a:t>- § 1315 ABGB</a:t>
            </a:r>
          </a:p>
          <a:p>
            <a:pPr marL="0" indent="0">
              <a:buNone/>
            </a:pPr>
            <a:r>
              <a:rPr lang="de-AT" sz="1900" dirty="0"/>
              <a:t>	</a:t>
            </a:r>
            <a:r>
              <a:rPr lang="de-AT" sz="1900" dirty="0" smtClean="0"/>
              <a:t>- Repräsentantenhaftung </a:t>
            </a:r>
            <a:r>
              <a:rPr lang="de-AT" sz="1900" dirty="0" err="1" smtClean="0"/>
              <a:t>gem</a:t>
            </a:r>
            <a:r>
              <a:rPr lang="de-AT" sz="1900" dirty="0" smtClean="0"/>
              <a:t> § 1330 ABGB</a:t>
            </a:r>
          </a:p>
          <a:p>
            <a:pPr marL="0" indent="0">
              <a:buNone/>
            </a:pPr>
            <a:r>
              <a:rPr lang="de-AT" sz="1900" dirty="0"/>
              <a:t>	</a:t>
            </a:r>
            <a:r>
              <a:rPr lang="de-AT" sz="1900" dirty="0" smtClean="0"/>
              <a:t>- Organisationsverschulden des Dienstgebers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endParaRPr lang="de-AT" sz="1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Problemfelder in der Praxis?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93952036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Gesetzliche Grundlagen der (nachwirkenden) Fürsorgepflicht?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de-AT" sz="18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Höchstgerichtliche Rechtsprechung?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de-AT" sz="18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Problemfelder in der Praxis?</a:t>
            </a:r>
            <a:endParaRPr lang="de-AT" sz="1800" dirty="0"/>
          </a:p>
          <a:p>
            <a:pPr marL="0" indent="0">
              <a:buNone/>
            </a:pPr>
            <a:endParaRPr lang="de-DE" sz="19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Nachwirkende Fürsorgepflicht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 smtClean="0"/>
              <a:t>Praktiker:innenseminar</a:t>
            </a:r>
            <a:r>
              <a:rPr lang="de-AT" sz="1200" dirty="0" smtClean="0"/>
              <a:t> </a:t>
            </a:r>
            <a:r>
              <a:rPr lang="de-AT" sz="1200" dirty="0"/>
              <a:t>Arbeits- und </a:t>
            </a:r>
            <a:r>
              <a:rPr lang="de-AT" sz="1200" dirty="0" smtClean="0"/>
              <a:t>Sozialrecht, 10.10.2024</a:t>
            </a:r>
            <a:endParaRPr lang="de-AT" sz="1200" dirty="0"/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41669617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r>
              <a:rPr lang="de-AT" sz="1900" dirty="0" smtClean="0"/>
              <a:t>Höhe des Leistungsbegehren?</a:t>
            </a:r>
          </a:p>
          <a:p>
            <a:endParaRPr lang="de-AT" sz="1900" dirty="0"/>
          </a:p>
          <a:p>
            <a:r>
              <a:rPr lang="de-AT" sz="1900" dirty="0" smtClean="0"/>
              <a:t>Weitergabe welcher Informationen zulässig?</a:t>
            </a:r>
            <a:endParaRPr lang="de-AT" sz="1900" dirty="0"/>
          </a:p>
          <a:p>
            <a:pPr marL="0" indent="0">
              <a:buNone/>
            </a:pPr>
            <a:r>
              <a:rPr lang="de-AT" sz="1900" dirty="0" smtClean="0"/>
              <a:t>	- DSG</a:t>
            </a:r>
          </a:p>
          <a:p>
            <a:pPr marL="0" indent="0">
              <a:buNone/>
            </a:pPr>
            <a:r>
              <a:rPr lang="de-AT" sz="1900" dirty="0"/>
              <a:t>	</a:t>
            </a:r>
            <a:r>
              <a:rPr lang="de-AT" sz="1900" dirty="0" smtClean="0"/>
              <a:t>- Dienstzeugnis / Probezeit / etc.</a:t>
            </a:r>
            <a:endParaRPr lang="de-AT" sz="19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Problemfelder in der Praxis?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189140980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34934" y="1698625"/>
            <a:ext cx="7772400" cy="1470025"/>
          </a:xfrm>
        </p:spPr>
        <p:txBody>
          <a:bodyPr>
            <a:noAutofit/>
          </a:bodyPr>
          <a:lstStyle/>
          <a:p>
            <a:r>
              <a:rPr lang="de-AT" sz="2500" b="1" dirty="0" smtClean="0"/>
              <a:t>VIELEN DANK FÜR IHRE AUFMERKSAMKEIT</a:t>
            </a:r>
            <a:endParaRPr lang="de-DE" sz="25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20734" y="3869575"/>
            <a:ext cx="6400800" cy="544484"/>
          </a:xfrm>
        </p:spPr>
        <p:txBody>
          <a:bodyPr>
            <a:noAutofit/>
          </a:bodyPr>
          <a:lstStyle/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33. </a:t>
            </a:r>
            <a:r>
              <a:rPr lang="de-AT" sz="1800" dirty="0" err="1" smtClean="0">
                <a:solidFill>
                  <a:schemeClr val="tx1"/>
                </a:solidFill>
              </a:rPr>
              <a:t>Praktiker:innenseminar</a:t>
            </a:r>
            <a:r>
              <a:rPr lang="de-AT" sz="1800" dirty="0" smtClean="0">
                <a:solidFill>
                  <a:schemeClr val="tx1"/>
                </a:solidFill>
              </a:rPr>
              <a:t> Arbeits- und Sozialrecht</a:t>
            </a:r>
          </a:p>
          <a:p>
            <a:pPr algn="l"/>
            <a:endParaRPr lang="de-AT" sz="1800" dirty="0" smtClean="0">
              <a:solidFill>
                <a:schemeClr val="tx1"/>
              </a:solidFill>
            </a:endParaRPr>
          </a:p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de-AT" sz="1800" dirty="0" smtClean="0">
                <a:solidFill>
                  <a:schemeClr val="tx1"/>
                </a:solidFill>
              </a:rPr>
              <a:t>Johannes Gruber</a:t>
            </a:r>
          </a:p>
          <a:p>
            <a:pPr algn="l"/>
            <a:r>
              <a:rPr lang="de-AT" sz="1600" dirty="0" smtClean="0">
                <a:solidFill>
                  <a:schemeClr val="tx1"/>
                </a:solidFill>
              </a:rPr>
              <a:t>Arbeiterkammer Steiermark, Abteilung Arbeitsrecht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A190A-D918-46CA-9545-B4506FA0B71C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5995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§ 1157 ABGB; § 18 </a:t>
            </a:r>
            <a:r>
              <a:rPr lang="de-AT" sz="1800" dirty="0" err="1" smtClean="0"/>
              <a:t>AngG</a:t>
            </a:r>
            <a:r>
              <a:rPr lang="de-AT" sz="1800" dirty="0" smtClean="0"/>
              <a:t> </a:t>
            </a:r>
            <a:r>
              <a:rPr lang="de-AT" sz="1800" dirty="0" smtClean="0">
                <a:sym typeface="Wingdings" panose="05000000000000000000" pitchFamily="2" charset="2"/>
              </a:rPr>
              <a:t> unabdingbare Rechte des AN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de-AT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de-AT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de-AT" sz="1800" dirty="0"/>
          </a:p>
          <a:p>
            <a:pPr marL="0" indent="0">
              <a:buNone/>
            </a:pPr>
            <a:endParaRPr lang="de-DE" sz="19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Gesetzliche Grundlagen der Fürsorgepflicht?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80" y="2776451"/>
            <a:ext cx="6576765" cy="15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08545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>
                <a:sym typeface="Wingdings" panose="05000000000000000000" pitchFamily="2" charset="2"/>
              </a:rPr>
              <a:t>Ausprägung der Fürsorgepflicht insbesondere im </a:t>
            </a:r>
            <a:r>
              <a:rPr lang="de-AT" sz="1800" dirty="0" err="1" smtClean="0">
                <a:sym typeface="Wingdings" panose="05000000000000000000" pitchFamily="2" charset="2"/>
              </a:rPr>
              <a:t>ASchG</a:t>
            </a:r>
            <a:r>
              <a:rPr lang="de-AT" sz="1800" dirty="0" smtClean="0">
                <a:sym typeface="Wingdings" panose="05000000000000000000" pitchFamily="2" charset="2"/>
              </a:rPr>
              <a:t>, </a:t>
            </a:r>
            <a:r>
              <a:rPr lang="de-AT" sz="1800" dirty="0" err="1" smtClean="0">
                <a:sym typeface="Wingdings" panose="05000000000000000000" pitchFamily="2" charset="2"/>
              </a:rPr>
              <a:t>GlBG</a:t>
            </a:r>
            <a:endParaRPr lang="de-AT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DE" sz="1800" dirty="0" smtClean="0">
                <a:sym typeface="Wingdings" panose="05000000000000000000" pitchFamily="2" charset="2"/>
              </a:rPr>
              <a:t>Fürsorgepflicht </a:t>
            </a:r>
            <a:r>
              <a:rPr lang="de-DE" sz="1800" dirty="0">
                <a:sym typeface="Wingdings" panose="05000000000000000000" pitchFamily="2" charset="2"/>
              </a:rPr>
              <a:t>des AG </a:t>
            </a:r>
            <a:r>
              <a:rPr lang="de-DE" sz="1800" dirty="0" smtClean="0">
                <a:sym typeface="Wingdings" panose="05000000000000000000" pitchFamily="2" charset="2"/>
              </a:rPr>
              <a:t>erfasst auch </a:t>
            </a:r>
            <a:r>
              <a:rPr lang="de-DE" sz="1800" dirty="0">
                <a:sym typeface="Wingdings" panose="05000000000000000000" pitchFamily="2" charset="2"/>
              </a:rPr>
              <a:t>vermögensrechtliche Interessen des AN </a:t>
            </a:r>
            <a:r>
              <a:rPr lang="de-AT" sz="1800" dirty="0" smtClean="0">
                <a:sym typeface="Wingdings" panose="05000000000000000000" pitchFamily="2" charset="2"/>
              </a:rPr>
              <a:t>(</a:t>
            </a:r>
            <a:r>
              <a:rPr lang="de-DE" sz="1800" dirty="0" err="1" smtClean="0">
                <a:sym typeface="Wingdings" panose="05000000000000000000" pitchFamily="2" charset="2"/>
              </a:rPr>
              <a:t>stRsp</a:t>
            </a:r>
            <a:r>
              <a:rPr lang="de-DE" sz="1800" dirty="0" smtClean="0">
                <a:sym typeface="Wingdings" panose="05000000000000000000" pitchFamily="2" charset="2"/>
              </a:rPr>
              <a:t>)</a:t>
            </a:r>
            <a:endParaRPr lang="de-AT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Qualifikation </a:t>
            </a:r>
            <a:r>
              <a:rPr lang="de-AT" sz="1800" dirty="0"/>
              <a:t>der </a:t>
            </a:r>
            <a:r>
              <a:rPr lang="de-AT" sz="1800" dirty="0" smtClean="0"/>
              <a:t>Fürsorgepflicht </a:t>
            </a:r>
            <a:r>
              <a:rPr lang="de-AT" sz="1800" dirty="0"/>
              <a:t>als vertragliche </a:t>
            </a:r>
            <a:r>
              <a:rPr lang="de-AT" sz="1800" dirty="0" smtClean="0"/>
              <a:t>Haupt- /</a:t>
            </a:r>
            <a:r>
              <a:rPr lang="de-AT" sz="1800" dirty="0"/>
              <a:t>Nebenpflicht? Im Verhältnis zur Treuepflicht</a:t>
            </a:r>
            <a:r>
              <a:rPr lang="de-AT" sz="1800" dirty="0" smtClean="0"/>
              <a:t>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/>
              <a:t>Historischer Gesetzgeber: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de-AT" sz="1400" dirty="0"/>
              <a:t>G</a:t>
            </a:r>
            <a:r>
              <a:rPr lang="de-AT" sz="1400" dirty="0" smtClean="0"/>
              <a:t>esetzlicher </a:t>
            </a:r>
            <a:r>
              <a:rPr lang="de-AT" sz="1400" dirty="0"/>
              <a:t>Anhaltspunkt für die positive Forderung von Schutzvorkehrungen auf Grund des Vertrages sowie bei </a:t>
            </a:r>
            <a:r>
              <a:rPr lang="de-AT" sz="1400" dirty="0" err="1"/>
              <a:t>kulposer</a:t>
            </a:r>
            <a:r>
              <a:rPr lang="de-AT" sz="1400" dirty="0"/>
              <a:t> Vernachlässigung für den Schadenersatz des Dienstnehmers nach</a:t>
            </a:r>
            <a:br>
              <a:rPr lang="de-AT" sz="1400" dirty="0"/>
            </a:br>
            <a:r>
              <a:rPr lang="de-AT" sz="1400" dirty="0"/>
              <a:t>§ 1295 ABGB.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de-AT" sz="1400" dirty="0"/>
              <a:t>Da sie eine </a:t>
            </a:r>
            <a:r>
              <a:rPr lang="de-AT" sz="1400" u="sng" dirty="0"/>
              <a:t>Vertragspflicht</a:t>
            </a:r>
            <a:r>
              <a:rPr lang="de-AT" sz="1400" dirty="0"/>
              <a:t> ist, gilt für die Beweislast des Dienstgebers § 1298 </a:t>
            </a:r>
            <a:r>
              <a:rPr lang="de-AT" sz="1400" dirty="0" smtClean="0"/>
              <a:t>ABGB.</a:t>
            </a:r>
            <a:endParaRPr lang="de-AT" sz="14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de-AT" sz="1800" dirty="0" smtClean="0"/>
          </a:p>
          <a:p>
            <a:pPr marL="0" indent="0">
              <a:buNone/>
            </a:pPr>
            <a:endParaRPr lang="de-DE" sz="19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/>
              <a:t>Gesetzliche Grundlagen der Fürsorgepflicht?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83766010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Dienstzeugnis: § 29 </a:t>
            </a:r>
            <a:r>
              <a:rPr lang="de-AT" sz="1800" dirty="0" err="1" smtClean="0"/>
              <a:t>AngG</a:t>
            </a:r>
            <a:r>
              <a:rPr lang="de-AT" sz="1800" dirty="0" smtClean="0"/>
              <a:t>; § 1163 ABGB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err="1" smtClean="0"/>
              <a:t>Hinweisgeber:innenschutzgesetz</a:t>
            </a:r>
            <a:endParaRPr lang="de-AT" sz="18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DSG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Postensuchtage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§ 105 </a:t>
            </a:r>
            <a:r>
              <a:rPr lang="de-AT" sz="1800" dirty="0" err="1" smtClean="0"/>
              <a:t>ArbVG</a:t>
            </a:r>
            <a:endParaRPr lang="de-AT" sz="18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AT" sz="1800" dirty="0" smtClean="0"/>
              <a:t>§ 1330 ABGB</a:t>
            </a:r>
          </a:p>
          <a:p>
            <a:pPr marL="0" indent="0">
              <a:buNone/>
            </a:pPr>
            <a:endParaRPr lang="de-DE" sz="19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/>
              <a:t>Gesetzliche Grundlagen der nachwirkenden Fürsorgepflicht?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414691096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12.07.1989;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151/89</a:t>
            </a:r>
          </a:p>
          <a:p>
            <a:pPr marL="0" indent="0">
              <a:buNone/>
            </a:pPr>
            <a:endParaRPr lang="de-AT" sz="1900" b="1" dirty="0"/>
          </a:p>
          <a:p>
            <a:pPr marL="0" indent="0">
              <a:buNone/>
            </a:pPr>
            <a:r>
              <a:rPr lang="de-DE" sz="1800" dirty="0" smtClean="0"/>
              <a:t>„Auch </a:t>
            </a:r>
            <a:r>
              <a:rPr lang="de-DE" sz="1800" dirty="0"/>
              <a:t>im Arbeitsverhältnis wird eine nachwirkende Treue- und Fürsorgepflicht anerkannt </a:t>
            </a:r>
            <a:r>
              <a:rPr lang="de-DE" sz="1800" dirty="0" smtClean="0"/>
              <a:t>und </a:t>
            </a:r>
            <a:r>
              <a:rPr lang="de-DE" sz="1800" dirty="0"/>
              <a:t>insbesondere aus der Zeugniserteilungspflicht des § 1163 ABGB </a:t>
            </a:r>
            <a:r>
              <a:rPr lang="de-DE" sz="1800" dirty="0" smtClean="0"/>
              <a:t>abgeleitet</a:t>
            </a:r>
            <a:r>
              <a:rPr lang="de-DE" sz="1800" dirty="0"/>
              <a:t>, </a:t>
            </a:r>
            <a:r>
              <a:rPr lang="de-DE" sz="1800" dirty="0" smtClean="0"/>
              <a:t>dass </a:t>
            </a:r>
            <a:r>
              <a:rPr lang="de-DE" sz="1800" dirty="0"/>
              <a:t>der frühere Arbeitgeber über den früheren Arbeitnehmer - insbesondere bei Auskünften an den potentiellen neuen Arbeitgeber - keine nachteiligen Bemerkungen machen </a:t>
            </a:r>
            <a:r>
              <a:rPr lang="de-DE" sz="1800" dirty="0" smtClean="0"/>
              <a:t>darf.“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DE" sz="1800" dirty="0" smtClean="0"/>
              <a:t>„Es </a:t>
            </a:r>
            <a:r>
              <a:rPr lang="de-DE" sz="1800" dirty="0"/>
              <a:t>bedarf danach einer Wertung, bei welcher dem Interesse am gefährdeten Gut stets auch die Interessen der Handelnden und der Allgemeinheit gegenübergestellt werden </a:t>
            </a:r>
            <a:r>
              <a:rPr lang="de-DE" sz="1800" dirty="0" smtClean="0"/>
              <a:t>müssen.“</a:t>
            </a: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9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61714684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07.02.2008;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104/07w</a:t>
            </a:r>
          </a:p>
          <a:p>
            <a:pPr marL="0" indent="0">
              <a:buNone/>
            </a:pPr>
            <a:endParaRPr lang="de-AT" sz="1900" b="1" dirty="0"/>
          </a:p>
          <a:p>
            <a:pPr marL="0" indent="0">
              <a:buNone/>
            </a:pPr>
            <a:r>
              <a:rPr lang="de-AT" sz="1800" dirty="0" smtClean="0"/>
              <a:t>„wenn </a:t>
            </a:r>
            <a:r>
              <a:rPr lang="de-AT" sz="1800" dirty="0" smtClean="0"/>
              <a:t>Sie </a:t>
            </a:r>
            <a:r>
              <a:rPr lang="de-AT" sz="1800" dirty="0" smtClean="0"/>
              <a:t>es mit der Arbeiterkammer zu tun haben wollen, dann stellen </a:t>
            </a:r>
            <a:r>
              <a:rPr lang="de-AT" sz="1800" dirty="0" smtClean="0"/>
              <a:t>Sie </a:t>
            </a:r>
            <a:r>
              <a:rPr lang="de-AT" sz="1800" dirty="0" smtClean="0"/>
              <a:t>Frau N***** 3 Tage lang ein. Frau N***** geht mit all ihren Dienstgebern vor das Arbeitsgericht, sie hat sicherlich 4 oder 5 Verfahren laufen. (…) 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endParaRPr lang="de-DE" sz="19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51167559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07.02.2008;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104/07w</a:t>
            </a:r>
          </a:p>
          <a:p>
            <a:pPr marL="0" indent="0">
              <a:buNone/>
            </a:pPr>
            <a:endParaRPr lang="de-AT" sz="1900" b="1" dirty="0"/>
          </a:p>
          <a:p>
            <a:r>
              <a:rPr lang="de-AT" sz="1800" dirty="0" smtClean="0"/>
              <a:t>Leistungsbegehren (Detektivkosten)</a:t>
            </a:r>
          </a:p>
          <a:p>
            <a:r>
              <a:rPr lang="de-AT" sz="1800" dirty="0" smtClean="0"/>
              <a:t>Feststellung der Haftung des Dienstgebers für zukünftige Schäden </a:t>
            </a:r>
          </a:p>
          <a:p>
            <a:r>
              <a:rPr lang="de-AT" sz="1800" dirty="0" smtClean="0"/>
              <a:t>Unterlassungsbegehren</a:t>
            </a: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 </a:t>
            </a:r>
          </a:p>
          <a:p>
            <a:pPr marL="0" indent="0">
              <a:buNone/>
            </a:pPr>
            <a:r>
              <a:rPr lang="de-AT" sz="1800" dirty="0" smtClean="0"/>
              <a:t>Erstgericht	 – vollinhaltliche </a:t>
            </a:r>
            <a:r>
              <a:rPr lang="de-AT" sz="1800" dirty="0" err="1" smtClean="0"/>
              <a:t>Klagsstattgabe</a:t>
            </a:r>
            <a:r>
              <a:rPr lang="de-AT" sz="1800" dirty="0" smtClean="0"/>
              <a:t> </a:t>
            </a:r>
          </a:p>
          <a:p>
            <a:pPr marL="0" indent="0">
              <a:buNone/>
            </a:pPr>
            <a:r>
              <a:rPr lang="de-AT" sz="1800" dirty="0" smtClean="0"/>
              <a:t>Berufungsgericht 	– Aufhebung zur Verfahrensergänzung – strittig passive 			   Klagslegitimation (§ 1313a / § 1315 AGBG?)</a:t>
            </a:r>
            <a:endParaRPr lang="de-DE" sz="1800" dirty="0"/>
          </a:p>
          <a:p>
            <a:pPr marL="0" indent="0">
              <a:buNone/>
            </a:pPr>
            <a:endParaRPr lang="de-DE" sz="19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92052998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69571" y="2219498"/>
            <a:ext cx="7924800" cy="36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900" b="1" dirty="0" smtClean="0"/>
              <a:t>OGH 07.02.2008; 9 </a:t>
            </a:r>
            <a:r>
              <a:rPr lang="de-AT" sz="1900" b="1" dirty="0" err="1" smtClean="0"/>
              <a:t>ObA</a:t>
            </a:r>
            <a:r>
              <a:rPr lang="de-AT" sz="1900" b="1" dirty="0" smtClean="0"/>
              <a:t> 104/07w</a:t>
            </a:r>
          </a:p>
          <a:p>
            <a:pPr marL="0" indent="0">
              <a:buNone/>
            </a:pPr>
            <a:endParaRPr lang="de-AT" sz="1900" dirty="0"/>
          </a:p>
          <a:p>
            <a:pPr marL="0" indent="0">
              <a:buNone/>
            </a:pPr>
            <a:r>
              <a:rPr lang="de-AT" sz="1800" u="sng" dirty="0" smtClean="0"/>
              <a:t>OGH:</a:t>
            </a:r>
            <a:r>
              <a:rPr lang="de-AT" sz="1800" dirty="0" smtClean="0"/>
              <a:t> </a:t>
            </a:r>
          </a:p>
          <a:p>
            <a:pPr marL="0" indent="0">
              <a:buNone/>
            </a:pPr>
            <a:r>
              <a:rPr lang="de-AT" sz="1800" dirty="0" smtClean="0"/>
              <a:t>Konkretisierungen zum Unterlassungsbegehren </a:t>
            </a:r>
            <a:r>
              <a:rPr lang="de-AT" sz="1800" dirty="0" smtClean="0">
                <a:sym typeface="Wingdings" panose="05000000000000000000" pitchFamily="2" charset="2"/>
              </a:rPr>
              <a:t> gewisse Arten von Auskünfte z.B. „</a:t>
            </a:r>
            <a:r>
              <a:rPr lang="de-AT" sz="1800" dirty="0" err="1" smtClean="0">
                <a:sym typeface="Wingdings" panose="05000000000000000000" pitchFamily="2" charset="2"/>
              </a:rPr>
              <a:t>Klagsfreudigkeit</a:t>
            </a:r>
            <a:r>
              <a:rPr lang="de-AT" sz="1800" dirty="0" smtClean="0">
                <a:sym typeface="Wingdings" panose="05000000000000000000" pitchFamily="2" charset="2"/>
              </a:rPr>
              <a:t> der Klägerin“ </a:t>
            </a:r>
          </a:p>
          <a:p>
            <a:pPr marL="0" indent="0">
              <a:buNone/>
            </a:pPr>
            <a:endParaRPr lang="de-AT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AT" sz="1800" dirty="0" smtClean="0">
                <a:sym typeface="Wingdings" panose="05000000000000000000" pitchFamily="2" charset="2"/>
              </a:rPr>
              <a:t>„(…) wird  bei dem Arbeitgeber zurechenbaren Auskünften von einer Nachwirkung der Fürsorgepflicht auszugehen sein. Insoweit kann also der Schutz über jenen allgemeinen nach § 1330 ABGB, der sich auf die Verbreitung „unrichtiger“ Tatsachen bezieht, hinausgehen.</a:t>
            </a:r>
          </a:p>
          <a:p>
            <a:pPr marL="0" indent="0">
              <a:buNone/>
            </a:pPr>
            <a:endParaRPr lang="de-AT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9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B98E7-3FCC-4CF2-AB8F-C04E71FF8D30}" type="slidenum">
              <a:rPr lang="de-DE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1629" y="427314"/>
            <a:ext cx="7464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 smtClean="0"/>
              <a:t>Höchstgerichtliche </a:t>
            </a:r>
            <a:r>
              <a:rPr lang="de-AT" sz="2500" b="1" dirty="0"/>
              <a:t>Rechtsprechung</a:t>
            </a:r>
            <a:endParaRPr lang="de-AT" sz="25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11629" y="6071656"/>
            <a:ext cx="74648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33. </a:t>
            </a:r>
            <a:r>
              <a:rPr lang="de-AT" sz="1200" dirty="0" err="1"/>
              <a:t>Praktiker:innenseminar</a:t>
            </a:r>
            <a:r>
              <a:rPr lang="de-AT" sz="1200" dirty="0"/>
              <a:t> Arbeits- und Sozialrecht, 10.10.2024</a:t>
            </a:r>
          </a:p>
          <a:p>
            <a:endParaRPr lang="de-AT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57386143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A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sign AK" id="{23C6E72E-08AC-44ED-8B4E-0EB232249F36}" vid="{225482AE-CD60-481D-B3F7-FFEA069841A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AK</Template>
  <TotalTime>0</TotalTime>
  <Words>1411</Words>
  <Application>Microsoft Office PowerPoint</Application>
  <PresentationFormat>Bildschirmpräsentation (4:3)</PresentationFormat>
  <Paragraphs>192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Design AK</vt:lpstr>
      <vt:lpstr>Auskünfte über den ehemaligen Arbeitnehmer? –  die sogenannte nachwirkende Fürsorgepflicht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Stiboller Verena</dc:creator>
  <cp:lastModifiedBy>Gruber Johannes</cp:lastModifiedBy>
  <cp:revision>191</cp:revision>
  <cp:lastPrinted>2024-10-08T11:51:53Z</cp:lastPrinted>
  <dcterms:created xsi:type="dcterms:W3CDTF">2023-09-12T08:46:09Z</dcterms:created>
  <dcterms:modified xsi:type="dcterms:W3CDTF">2024-10-08T14:25:34Z</dcterms:modified>
</cp:coreProperties>
</file>