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1"/>
    <p:sldMasterId id="2147483670" r:id="rId2"/>
  </p:sldMasterIdLst>
  <p:notesMasterIdLst>
    <p:notesMasterId r:id="rId7"/>
  </p:notesMasterIdLst>
  <p:sldIdLst>
    <p:sldId id="256" r:id="rId3"/>
    <p:sldId id="332" r:id="rId4"/>
    <p:sldId id="342" r:id="rId5"/>
    <p:sldId id="343" r:id="rId6"/>
  </p:sldIdLst>
  <p:sldSz cx="9144000" cy="6858000" type="screen4x3"/>
  <p:notesSz cx="7104063"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2880">
          <p15:clr>
            <a:srgbClr val="747775"/>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da Men" initials="" lastIdx="2" clrIdx="0"/>
  <p:cmAuthor id="1" name="Menditti, Ida Victoria (ida.menditti@uni-graz.at)" initials="MIV(g" lastIdx="1" clrIdx="1">
    <p:extLst>
      <p:ext uri="{19B8F6BF-5375-455C-9EA6-DF929625EA0E}">
        <p15:presenceInfo xmlns:p15="http://schemas.microsoft.com/office/powerpoint/2012/main" userId="Menditti, Ida Victoria (ida.menditti@uni-graz.at)" providerId="None"/>
      </p:ext>
    </p:extLst>
  </p:cmAuthor>
  <p:cmAuthor id="2" name="Menditti, Ida Victoria" initials="IM" lastIdx="11" clrIdx="2">
    <p:extLst>
      <p:ext uri="{19B8F6BF-5375-455C-9EA6-DF929625EA0E}">
        <p15:presenceInfo xmlns:p15="http://schemas.microsoft.com/office/powerpoint/2012/main" userId="S::ida.menditti@edu.uni-graz.at::02fef8ed-0012-458c-a197-26a0b2785e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7D1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99"/>
    <p:restoredTop sz="77617" autoAdjust="0"/>
  </p:normalViewPr>
  <p:slideViewPr>
    <p:cSldViewPr snapToGrid="0">
      <p:cViewPr varScale="1">
        <p:scale>
          <a:sx n="51" d="100"/>
          <a:sy n="51" d="100"/>
        </p:scale>
        <p:origin x="78" y="882"/>
      </p:cViewPr>
      <p:guideLst>
        <p:guide orient="horz" pos="2160"/>
        <p:guide pos="2880"/>
      </p:guideLst>
    </p:cSldViewPr>
  </p:slideViewPr>
  <p:notesTextViewPr>
    <p:cViewPr>
      <p:scale>
        <a:sx n="1" d="1"/>
        <a:sy n="1" d="1"/>
      </p:scale>
      <p:origin x="0" y="0"/>
    </p:cViewPr>
  </p:notesTextViewPr>
  <p:notesViewPr>
    <p:cSldViewPr snapToGrid="0">
      <p:cViewPr varScale="1">
        <p:scale>
          <a:sx n="99" d="100"/>
          <a:sy n="99" d="100"/>
        </p:scale>
        <p:origin x="37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407" y="4861442"/>
            <a:ext cx="5683250" cy="4605576"/>
          </a:xfrm>
          <a:prstGeom prst="rect">
            <a:avLst/>
          </a:prstGeom>
          <a:noFill/>
          <a:ln>
            <a:noFill/>
          </a:ln>
        </p:spPr>
        <p:txBody>
          <a:bodyPr spcFirstLastPara="1" wrap="square" lIns="95512" tIns="95512" rIns="95512" bIns="9551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2b9039e6f09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2b9039e6f0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b6e161e636_0_34:notes"/>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b6e161e636_0_34:notes"/>
          <p:cNvSpPr txBox="1">
            <a:spLocks noGrp="1"/>
          </p:cNvSpPr>
          <p:nvPr>
            <p:ph type="body" idx="1"/>
          </p:nvPr>
        </p:nvSpPr>
        <p:spPr>
          <a:xfrm>
            <a:off x="710407" y="4861442"/>
            <a:ext cx="5683250" cy="4605576"/>
          </a:xfrm>
          <a:prstGeom prst="rect">
            <a:avLst/>
          </a:prstGeom>
        </p:spPr>
        <p:txBody>
          <a:bodyPr spcFirstLastPara="1" wrap="square" lIns="95512" tIns="95512" rIns="95512" bIns="95512" anchor="t" anchorCtr="0">
            <a:noAutofit/>
          </a:bodyPr>
          <a:lstStyle/>
          <a:p>
            <a:pPr marL="0" indent="0">
              <a:buNone/>
            </a:pPr>
            <a:r>
              <a:rPr lang="de" dirty="0"/>
              <a:t>Videoimpuls: 00:00-0</a:t>
            </a:r>
            <a:r>
              <a:rPr lang="de-AT" sz="1100" dirty="0"/>
              <a:t>1:30</a:t>
            </a:r>
            <a:endParaRPr lang="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b6e161e636_0_53:notes"/>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b6e161e636_0_53:notes"/>
          <p:cNvSpPr txBox="1">
            <a:spLocks noGrp="1"/>
          </p:cNvSpPr>
          <p:nvPr>
            <p:ph type="body" idx="1"/>
          </p:nvPr>
        </p:nvSpPr>
        <p:spPr>
          <a:xfrm>
            <a:off x="710407" y="4861442"/>
            <a:ext cx="5683250" cy="4605576"/>
          </a:xfrm>
          <a:prstGeom prst="rect">
            <a:avLst/>
          </a:prstGeom>
        </p:spPr>
        <p:txBody>
          <a:bodyPr spcFirstLastPara="1" wrap="square" lIns="95512" tIns="95512" rIns="95512" bIns="95512" anchor="t" anchorCtr="0">
            <a:noAutofit/>
          </a:bodyPr>
          <a:lstStyle/>
          <a:p>
            <a:pPr marL="0" indent="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b6e161e636_0_58:notes"/>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b6e161e636_0_58:notes"/>
          <p:cNvSpPr txBox="1">
            <a:spLocks noGrp="1"/>
          </p:cNvSpPr>
          <p:nvPr>
            <p:ph type="body" idx="1"/>
          </p:nvPr>
        </p:nvSpPr>
        <p:spPr>
          <a:xfrm>
            <a:off x="710407" y="4861442"/>
            <a:ext cx="5683250" cy="4605576"/>
          </a:xfrm>
          <a:prstGeom prst="rect">
            <a:avLst/>
          </a:prstGeom>
        </p:spPr>
        <p:txBody>
          <a:bodyPr spcFirstLastPara="1" wrap="square" lIns="95512" tIns="95512" rIns="95512" bIns="95512" anchor="t" anchorCtr="0">
            <a:noAutofit/>
          </a:bodyPr>
          <a:lstStyle/>
          <a:p>
            <a:pPr marL="0" indent="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4" name="Google Shape;14;p2"/>
          <p:cNvPicPr preferRelativeResize="0"/>
          <p:nvPr/>
        </p:nvPicPr>
        <p:blipFill>
          <a:blip r:embed="rId2">
            <a:alphaModFix/>
          </a:blip>
          <a:stretch>
            <a:fillRect/>
          </a:stretch>
        </p:blipFill>
        <p:spPr>
          <a:xfrm>
            <a:off x="1143000" y="0"/>
            <a:ext cx="6858000" cy="5143500"/>
          </a:xfrm>
          <a:prstGeom prst="rect">
            <a:avLst/>
          </a:prstGeom>
          <a:noFill/>
          <a:ln>
            <a:noFill/>
          </a:ln>
        </p:spPr>
      </p:pic>
    </p:spTree>
    <p:extLst>
      <p:ext uri="{BB962C8B-B14F-4D97-AF65-F5344CB8AC3E}">
        <p14:creationId xmlns:p14="http://schemas.microsoft.com/office/powerpoint/2010/main" val="3551280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8" name="Google Shape;18;p3"/>
          <p:cNvPicPr preferRelativeResize="0"/>
          <p:nvPr/>
        </p:nvPicPr>
        <p:blipFill>
          <a:blip r:embed="rId2">
            <a:alphaModFix/>
          </a:blip>
          <a:stretch>
            <a:fillRect/>
          </a:stretch>
        </p:blipFill>
        <p:spPr>
          <a:xfrm>
            <a:off x="-50800" y="0"/>
            <a:ext cx="9194800" cy="6896124"/>
          </a:xfrm>
          <a:prstGeom prst="rect">
            <a:avLst/>
          </a:prstGeom>
          <a:noFill/>
          <a:ln>
            <a:noFill/>
          </a:ln>
        </p:spPr>
      </p:pic>
    </p:spTree>
    <p:extLst>
      <p:ext uri="{BB962C8B-B14F-4D97-AF65-F5344CB8AC3E}">
        <p14:creationId xmlns:p14="http://schemas.microsoft.com/office/powerpoint/2010/main" val="128344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257883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133013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79162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27102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6" name="Google Shape;46;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01037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7"/>
        <p:cNvGrpSpPr/>
        <p:nvPr/>
      </p:nvGrpSpPr>
      <p:grpSpPr>
        <a:xfrm>
          <a:off x="0" y="0"/>
          <a:ext cx="0" cy="0"/>
          <a:chOff x="0" y="0"/>
          <a:chExt cx="0" cy="0"/>
        </a:xfrm>
      </p:grpSpPr>
      <p:sp>
        <p:nvSpPr>
          <p:cNvPr id="48" name="Google Shape;48;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807055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943175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4" name="Google Shape;14;p2"/>
          <p:cNvPicPr preferRelativeResize="0"/>
          <p:nvPr/>
        </p:nvPicPr>
        <p:blipFill>
          <a:blip r:embed="rId2">
            <a:alphaModFix/>
          </a:blip>
          <a:stretch>
            <a:fillRect/>
          </a:stretch>
        </p:blipFill>
        <p:spPr>
          <a:xfrm>
            <a:off x="1143000" y="0"/>
            <a:ext cx="6858000" cy="5143500"/>
          </a:xfrm>
          <a:prstGeom prst="rect">
            <a:avLst/>
          </a:prstGeom>
          <a:noFill/>
          <a:ln>
            <a:noFill/>
          </a:ln>
        </p:spPr>
      </p:pic>
    </p:spTree>
    <p:extLst>
      <p:ext uri="{BB962C8B-B14F-4D97-AF65-F5344CB8AC3E}">
        <p14:creationId xmlns:p14="http://schemas.microsoft.com/office/powerpoint/2010/main" val="4292966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8" name="Google Shape;18;p3"/>
          <p:cNvPicPr preferRelativeResize="0"/>
          <p:nvPr/>
        </p:nvPicPr>
        <p:blipFill>
          <a:blip r:embed="rId2">
            <a:alphaModFix/>
          </a:blip>
          <a:stretch>
            <a:fillRect/>
          </a:stretch>
        </p:blipFill>
        <p:spPr>
          <a:xfrm>
            <a:off x="-50800" y="0"/>
            <a:ext cx="9194800" cy="6896124"/>
          </a:xfrm>
          <a:prstGeom prst="rect">
            <a:avLst/>
          </a:prstGeom>
          <a:noFill/>
          <a:ln>
            <a:noFill/>
          </a:ln>
        </p:spPr>
      </p:pic>
    </p:spTree>
    <p:extLst>
      <p:ext uri="{BB962C8B-B14F-4D97-AF65-F5344CB8AC3E}">
        <p14:creationId xmlns:p14="http://schemas.microsoft.com/office/powerpoint/2010/main" val="4057926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290374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009334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849960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177035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9343605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8"/>
        <p:cNvGrpSpPr/>
        <p:nvPr/>
      </p:nvGrpSpPr>
      <p:grpSpPr>
        <a:xfrm>
          <a:off x="0" y="0"/>
          <a:ext cx="0" cy="0"/>
          <a:chOff x="0" y="0"/>
          <a:chExt cx="0" cy="0"/>
        </a:xfrm>
      </p:grpSpPr>
      <p:sp>
        <p:nvSpPr>
          <p:cNvPr id="39" name="Google Shape;39;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1" name="Google Shape;41;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3" name="Google Shape;43;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265069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6" name="Google Shape;46;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1424408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7"/>
        <p:cNvGrpSpPr/>
        <p:nvPr/>
      </p:nvGrpSpPr>
      <p:grpSpPr>
        <a:xfrm>
          <a:off x="0" y="0"/>
          <a:ext cx="0" cy="0"/>
          <a:chOff x="0" y="0"/>
          <a:chExt cx="0" cy="0"/>
        </a:xfrm>
      </p:grpSpPr>
      <p:sp>
        <p:nvSpPr>
          <p:cNvPr id="48" name="Google Shape;48;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467574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69081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e"/>
              <a:t>‹Nr.›</a:t>
            </a:fld>
            <a:endParaRPr/>
          </a:p>
        </p:txBody>
      </p:sp>
      <p:pic>
        <p:nvPicPr>
          <p:cNvPr id="9" name="Google Shape;9;p1"/>
          <p:cNvPicPr preferRelativeResize="0"/>
          <p:nvPr/>
        </p:nvPicPr>
        <p:blipFill>
          <a:blip r:embed="rId11">
            <a:alphaModFix/>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406780850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e"/>
              <a:t>‹Nr.›</a:t>
            </a:fld>
            <a:endParaRPr/>
          </a:p>
        </p:txBody>
      </p:sp>
      <p:pic>
        <p:nvPicPr>
          <p:cNvPr id="9" name="Google Shape;9;p1"/>
          <p:cNvPicPr preferRelativeResize="0"/>
          <p:nvPr/>
        </p:nvPicPr>
        <p:blipFill>
          <a:blip r:embed="rId13">
            <a:alphaModFix/>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1307342000"/>
      </p:ext>
    </p:extLst>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hyperlink" Target="https://www.arte.tv/de/videos/115519-004-A/warum-weinen-wir/"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3"/>
          <p:cNvSpPr txBox="1">
            <a:spLocks noGrp="1"/>
          </p:cNvSpPr>
          <p:nvPr>
            <p:ph type="title"/>
          </p:nvPr>
        </p:nvSpPr>
        <p:spPr>
          <a:xfrm>
            <a:off x="280324" y="2921822"/>
            <a:ext cx="8520600" cy="389068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de-AT" sz="2800" b="1" dirty="0" err="1">
                <a:latin typeface="Calibri" panose="020F0502020204030204" pitchFamily="34" charset="0"/>
                <a:ea typeface="Calibri" panose="020F0502020204030204" pitchFamily="34" charset="0"/>
                <a:cs typeface="Calibri" panose="020F0502020204030204" pitchFamily="34" charset="0"/>
              </a:rPr>
              <a:t>ElWisS</a:t>
            </a:r>
            <a:br>
              <a:rPr lang="de-AT" sz="2400" b="1" dirty="0">
                <a:latin typeface="Calibri" panose="020F0502020204030204" pitchFamily="34" charset="0"/>
                <a:ea typeface="Calibri" panose="020F0502020204030204" pitchFamily="34" charset="0"/>
                <a:cs typeface="Calibri" panose="020F0502020204030204" pitchFamily="34" charset="0"/>
              </a:rPr>
            </a:br>
            <a:br>
              <a:rPr lang="de-AT" sz="2400" b="1" dirty="0">
                <a:latin typeface="Calibri" panose="020F0502020204030204" pitchFamily="34" charset="0"/>
                <a:ea typeface="Calibri" panose="020F0502020204030204" pitchFamily="34" charset="0"/>
                <a:cs typeface="Calibri" panose="020F0502020204030204" pitchFamily="34" charset="0"/>
              </a:rPr>
            </a:br>
            <a:r>
              <a:rPr lang="de-AT" sz="2400" b="1" dirty="0">
                <a:latin typeface="Calibri" panose="020F0502020204030204" pitchFamily="34" charset="0"/>
                <a:ea typeface="Calibri" panose="020F0502020204030204" pitchFamily="34" charset="0"/>
                <a:cs typeface="Calibri" panose="020F0502020204030204" pitchFamily="34" charset="0"/>
              </a:rPr>
              <a:t>Entwicklung wissenschaftlicher Textkompetenz in der Sekundarstufe 2</a:t>
            </a:r>
            <a:br>
              <a:rPr lang="de-AT" sz="2400" b="1" dirty="0">
                <a:latin typeface="Calibri" panose="020F0502020204030204" pitchFamily="34" charset="0"/>
                <a:ea typeface="Calibri" panose="020F0502020204030204" pitchFamily="34" charset="0"/>
                <a:cs typeface="Calibri" panose="020F0502020204030204" pitchFamily="34" charset="0"/>
              </a:rPr>
            </a:br>
            <a:br>
              <a:rPr lang="de-AT" sz="2400" b="1" dirty="0">
                <a:latin typeface="Calibri" panose="020F0502020204030204" pitchFamily="34" charset="0"/>
                <a:ea typeface="Calibri" panose="020F0502020204030204" pitchFamily="34" charset="0"/>
                <a:cs typeface="Calibri" panose="020F0502020204030204" pitchFamily="34" charset="0"/>
              </a:rPr>
            </a:br>
            <a:r>
              <a:rPr lang="de-AT" sz="2400" b="1" i="1" dirty="0" err="1">
                <a:latin typeface="Calibri" panose="020F0502020204030204" pitchFamily="34" charset="0"/>
                <a:ea typeface="Calibri" panose="020F0502020204030204" pitchFamily="34" charset="0"/>
                <a:cs typeface="Calibri" panose="020F0502020204030204" pitchFamily="34" charset="0"/>
              </a:rPr>
              <a:t>Kontroversenreferate</a:t>
            </a:r>
            <a:r>
              <a:rPr lang="de-AT" sz="2400" b="1" i="1" dirty="0">
                <a:latin typeface="Calibri" panose="020F0502020204030204" pitchFamily="34" charset="0"/>
                <a:ea typeface="Calibri" panose="020F0502020204030204" pitchFamily="34" charset="0"/>
                <a:cs typeface="Calibri" panose="020F0502020204030204" pitchFamily="34" charset="0"/>
              </a:rPr>
              <a:t> schreiben</a:t>
            </a:r>
            <a:br>
              <a:rPr lang="de-AT" sz="2400" b="0" dirty="0">
                <a:latin typeface="Calibri" panose="020F0502020204030204" pitchFamily="34" charset="0"/>
                <a:ea typeface="Calibri" panose="020F0502020204030204" pitchFamily="34" charset="0"/>
                <a:cs typeface="Calibri" panose="020F0502020204030204" pitchFamily="34" charset="0"/>
              </a:rPr>
            </a:br>
            <a:br>
              <a:rPr lang="de-AT" sz="2400" b="0" dirty="0">
                <a:latin typeface="Calibri" panose="020F0502020204030204" pitchFamily="34" charset="0"/>
                <a:ea typeface="Calibri" panose="020F0502020204030204" pitchFamily="34" charset="0"/>
                <a:cs typeface="Calibri" panose="020F0502020204030204" pitchFamily="34" charset="0"/>
              </a:rPr>
            </a:br>
            <a:br>
              <a:rPr kumimoji="0" lang="de-AT"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endParaRPr sz="2400" dirty="0">
              <a:latin typeface="Calibri" panose="020F0502020204030204" pitchFamily="34" charset="0"/>
              <a:ea typeface="Calibri" panose="020F0502020204030204" pitchFamily="34" charset="0"/>
              <a:cs typeface="Calibri" panose="020F0502020204030204" pitchFamily="34" charset="0"/>
            </a:endParaRPr>
          </a:p>
        </p:txBody>
      </p:sp>
      <p:sp>
        <p:nvSpPr>
          <p:cNvPr id="2" name="Rechteck 1">
            <a:extLst>
              <a:ext uri="{FF2B5EF4-FFF2-40B4-BE49-F238E27FC236}">
                <a16:creationId xmlns:a16="http://schemas.microsoft.com/office/drawing/2014/main" id="{6366DC74-4142-42E6-AB06-C71C6326B7BD}"/>
              </a:ext>
            </a:extLst>
          </p:cNvPr>
          <p:cNvSpPr/>
          <p:nvPr/>
        </p:nvSpPr>
        <p:spPr>
          <a:xfrm>
            <a:off x="-62753" y="5862918"/>
            <a:ext cx="9206753"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de-AT"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 name="Grafik 3">
            <a:extLst>
              <a:ext uri="{FF2B5EF4-FFF2-40B4-BE49-F238E27FC236}">
                <a16:creationId xmlns:a16="http://schemas.microsoft.com/office/drawing/2014/main" id="{08870ED1-23D8-42D2-9929-A6205C898DC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642712" y="6129767"/>
            <a:ext cx="2323465" cy="629285"/>
          </a:xfrm>
          <a:prstGeom prst="rect">
            <a:avLst/>
          </a:prstGeom>
          <a:noFill/>
          <a:ln>
            <a:noFill/>
          </a:ln>
        </p:spPr>
      </p:pic>
      <p:pic>
        <p:nvPicPr>
          <p:cNvPr id="6" name="Grafik 5">
            <a:extLst>
              <a:ext uri="{FF2B5EF4-FFF2-40B4-BE49-F238E27FC236}">
                <a16:creationId xmlns:a16="http://schemas.microsoft.com/office/drawing/2014/main" id="{1E7A6A40-B549-49D5-A8A6-273F6B91460C}"/>
              </a:ext>
            </a:extLst>
          </p:cNvPr>
          <p:cNvPicPr/>
          <p:nvPr/>
        </p:nvPicPr>
        <p:blipFill>
          <a:blip r:embed="rId4"/>
          <a:stretch>
            <a:fillRect/>
          </a:stretch>
        </p:blipFill>
        <p:spPr>
          <a:xfrm>
            <a:off x="4190809" y="5993092"/>
            <a:ext cx="942975" cy="806450"/>
          </a:xfrm>
          <a:prstGeom prst="rect">
            <a:avLst/>
          </a:prstGeom>
        </p:spPr>
      </p:pic>
      <p:pic>
        <p:nvPicPr>
          <p:cNvPr id="8" name="Grafik 7">
            <a:extLst>
              <a:ext uri="{FF2B5EF4-FFF2-40B4-BE49-F238E27FC236}">
                <a16:creationId xmlns:a16="http://schemas.microsoft.com/office/drawing/2014/main" id="{33F80CF4-79B7-4735-A156-DFA412FB0B6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677803" y="6063260"/>
            <a:ext cx="1882775" cy="6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4" name="Textfeld 3">
            <a:extLst>
              <a:ext uri="{FF2B5EF4-FFF2-40B4-BE49-F238E27FC236}">
                <a16:creationId xmlns:a16="http://schemas.microsoft.com/office/drawing/2014/main" id="{F1E9977B-79B4-4F1A-8B48-F3EFE80141AD}"/>
              </a:ext>
            </a:extLst>
          </p:cNvPr>
          <p:cNvSpPr txBox="1"/>
          <p:nvPr/>
        </p:nvSpPr>
        <p:spPr>
          <a:xfrm>
            <a:off x="1277742" y="1945236"/>
            <a:ext cx="78662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e-AT" sz="28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Hat emotionales Weinen positive Effekte?</a:t>
            </a:r>
            <a:endParaRPr kumimoji="0" lang="de-DE" sz="28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 name="Foliennummernplatzhalter 4">
            <a:extLst>
              <a:ext uri="{FF2B5EF4-FFF2-40B4-BE49-F238E27FC236}">
                <a16:creationId xmlns:a16="http://schemas.microsoft.com/office/drawing/2014/main" id="{64A47A9A-B009-5E13-CF90-2E3F833869D0}"/>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AT"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de-AT" sz="1000" b="0" i="0" u="none" strike="noStrike" kern="0" cap="none" spc="0" normalizeH="0" baseline="0" noProof="0">
              <a:ln>
                <a:noFill/>
              </a:ln>
              <a:solidFill>
                <a:srgbClr val="595959"/>
              </a:solidFill>
              <a:effectLst/>
              <a:uLnTx/>
              <a:uFillTx/>
              <a:latin typeface="Arial"/>
              <a:cs typeface="Arial"/>
              <a:sym typeface="Arial"/>
            </a:endParaRPr>
          </a:p>
        </p:txBody>
      </p:sp>
      <p:sp>
        <p:nvSpPr>
          <p:cNvPr id="7" name="Titel 6">
            <a:extLst>
              <a:ext uri="{FF2B5EF4-FFF2-40B4-BE49-F238E27FC236}">
                <a16:creationId xmlns:a16="http://schemas.microsoft.com/office/drawing/2014/main" id="{C99216A1-4F7F-01E2-D05D-E3AE20A1837C}"/>
              </a:ext>
            </a:extLst>
          </p:cNvPr>
          <p:cNvSpPr>
            <a:spLocks noGrp="1"/>
          </p:cNvSpPr>
          <p:nvPr>
            <p:ph type="title"/>
          </p:nvPr>
        </p:nvSpPr>
        <p:spPr/>
        <p:txBody>
          <a:bodyPr>
            <a:normAutofit/>
          </a:bodyPr>
          <a:lstStyle/>
          <a:p>
            <a:r>
              <a:rPr lang="en-GB" sz="2600" b="1" dirty="0">
                <a:latin typeface="Calibri" panose="020F0502020204030204" pitchFamily="34" charset="0"/>
                <a:ea typeface="Calibri" panose="020F0502020204030204" pitchFamily="34" charset="0"/>
                <a:cs typeface="Calibri" panose="020F0502020204030204" pitchFamily="34" charset="0"/>
              </a:rPr>
              <a:t>Thema</a:t>
            </a:r>
          </a:p>
        </p:txBody>
      </p:sp>
      <p:sp>
        <p:nvSpPr>
          <p:cNvPr id="10" name="Textfeld 9">
            <a:extLst>
              <a:ext uri="{FF2B5EF4-FFF2-40B4-BE49-F238E27FC236}">
                <a16:creationId xmlns:a16="http://schemas.microsoft.com/office/drawing/2014/main" id="{9D7077FA-D3B1-4FFE-06B5-F5E836B1423E}"/>
              </a:ext>
            </a:extLst>
          </p:cNvPr>
          <p:cNvSpPr txBox="1"/>
          <p:nvPr/>
        </p:nvSpPr>
        <p:spPr>
          <a:xfrm>
            <a:off x="4178302" y="5777982"/>
            <a:ext cx="7873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050" b="0" i="0" u="none" strike="noStrike" kern="0" cap="none" spc="0" normalizeH="0" baseline="0" noProof="0" dirty="0">
                <a:ln>
                  <a:noFill/>
                </a:ln>
                <a:solidFill>
                  <a:srgbClr val="000000"/>
                </a:solidFill>
                <a:effectLst/>
                <a:uLnTx/>
                <a:uFillTx/>
                <a:latin typeface="Arial"/>
                <a:cs typeface="Arial"/>
                <a:sym typeface="Arial"/>
              </a:rPr>
              <a:t>© </a:t>
            </a:r>
            <a:r>
              <a:rPr kumimoji="0" lang="en-GB" sz="1050" b="0" i="0" u="none" strike="noStrike" kern="0" cap="none" spc="0" normalizeH="0" baseline="0" noProof="0" dirty="0" err="1">
                <a:ln>
                  <a:noFill/>
                </a:ln>
                <a:solidFill>
                  <a:srgbClr val="000000"/>
                </a:solidFill>
                <a:effectLst/>
                <a:uLnTx/>
                <a:uFillTx/>
                <a:latin typeface="Arial"/>
                <a:cs typeface="Arial"/>
                <a:sym typeface="Arial"/>
              </a:rPr>
              <a:t>pixabay</a:t>
            </a:r>
            <a:endParaRPr kumimoji="0" lang="en-GB" sz="105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Textfeld 7">
            <a:extLst>
              <a:ext uri="{FF2B5EF4-FFF2-40B4-BE49-F238E27FC236}">
                <a16:creationId xmlns:a16="http://schemas.microsoft.com/office/drawing/2014/main" id="{D51536BD-3F3E-4AC9-8B09-D308CAA14A2A}"/>
              </a:ext>
            </a:extLst>
          </p:cNvPr>
          <p:cNvSpPr txBox="1"/>
          <p:nvPr/>
        </p:nvSpPr>
        <p:spPr>
          <a:xfrm>
            <a:off x="1539265" y="6326083"/>
            <a:ext cx="797209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e-AT" sz="1400" b="0" i="0" u="none" strike="noStrike" kern="0" cap="none" spc="0" normalizeH="0" baseline="0" noProof="0">
                <a:ln>
                  <a:noFill/>
                </a:ln>
                <a:solidFill>
                  <a:srgbClr val="000000"/>
                </a:solidFill>
                <a:effectLst/>
                <a:uLnTx/>
                <a:uFillTx/>
                <a:latin typeface="Arial"/>
                <a:cs typeface="Arial"/>
                <a:sym typeface="Arial"/>
                <a:hlinkClick r:id="rId3"/>
              </a:rPr>
              <a:t>Warum weinen wir? - 42 - Die Antwort auf fast alles - Die ganze Doku | ARTE</a:t>
            </a:r>
            <a:endParaRPr kumimoji="0" lang="de-AT"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3" name="Grafik 2">
            <a:extLst>
              <a:ext uri="{FF2B5EF4-FFF2-40B4-BE49-F238E27FC236}">
                <a16:creationId xmlns:a16="http://schemas.microsoft.com/office/drawing/2014/main" id="{6EDF23E7-DC2F-41F9-8096-494FE3512FD5}"/>
              </a:ext>
            </a:extLst>
          </p:cNvPr>
          <p:cNvPicPr>
            <a:picLocks noChangeAspect="1"/>
          </p:cNvPicPr>
          <p:nvPr/>
        </p:nvPicPr>
        <p:blipFill>
          <a:blip r:embed="rId4"/>
          <a:stretch>
            <a:fillRect/>
          </a:stretch>
        </p:blipFill>
        <p:spPr>
          <a:xfrm>
            <a:off x="1931436" y="2641613"/>
            <a:ext cx="5029200" cy="30961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27"/>
          <p:cNvSpPr txBox="1">
            <a:spLocks noGrp="1"/>
          </p:cNvSpPr>
          <p:nvPr>
            <p:ph type="body" idx="1"/>
          </p:nvPr>
        </p:nvSpPr>
        <p:spPr>
          <a:xfrm>
            <a:off x="311700" y="1770325"/>
            <a:ext cx="8520600" cy="4321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de-AT" sz="2000" b="1" dirty="0">
                <a:solidFill>
                  <a:schemeClr val="dk1"/>
                </a:solidFill>
                <a:latin typeface="Calibri" panose="020F0502020204030204" pitchFamily="34" charset="0"/>
                <a:cs typeface="Calibri" panose="020F0502020204030204" pitchFamily="34" charset="0"/>
              </a:rPr>
              <a:t>Besprecht</a:t>
            </a:r>
            <a:r>
              <a:rPr lang="de-AT" sz="2000" dirty="0">
                <a:solidFill>
                  <a:schemeClr val="dk1"/>
                </a:solidFill>
                <a:latin typeface="Calibri" panose="020F0502020204030204" pitchFamily="34" charset="0"/>
                <a:cs typeface="Calibri" panose="020F0502020204030204" pitchFamily="34" charset="0"/>
              </a:rPr>
              <a:t> folgende Fragen zu zweit. (5 Minuten)</a:t>
            </a:r>
          </a:p>
          <a:p>
            <a:pPr marL="0" lvl="0" indent="0" algn="l" rtl="0">
              <a:spcBef>
                <a:spcPts val="0"/>
              </a:spcBef>
              <a:spcAft>
                <a:spcPts val="0"/>
              </a:spcAft>
              <a:buNone/>
            </a:pPr>
            <a:endParaRPr lang="de-AT" sz="2000" dirty="0">
              <a:solidFill>
                <a:srgbClr val="1C1C1C"/>
              </a:solidFill>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de-AT" sz="1700" dirty="0">
              <a:solidFill>
                <a:srgbClr val="1C1C1C"/>
              </a:solidFill>
              <a:latin typeface="Calibri" panose="020F0502020204030204" pitchFamily="34" charset="0"/>
              <a:cs typeface="Calibri" panose="020F0502020204030204" pitchFamily="34" charset="0"/>
            </a:endParaRPr>
          </a:p>
          <a:p>
            <a:pPr marL="342900" lvl="0" indent="-342900" algn="just">
              <a:lnSpc>
                <a:spcPct val="107000"/>
              </a:lnSpc>
              <a:buFont typeface="+mj-lt"/>
              <a:buAutoNum type="arabicPeriod"/>
            </a:pPr>
            <a:r>
              <a:rPr lang="de-AT" dirty="0">
                <a:solidFill>
                  <a:schemeClr val="tx1"/>
                </a:solidFill>
                <a:latin typeface="Calibri" panose="020F0502020204030204" pitchFamily="34" charset="0"/>
                <a:ea typeface="Calibri" panose="020F0502020204030204" pitchFamily="34" charset="0"/>
                <a:cs typeface="Times New Roman" panose="02020603050405020304" pitchFamily="18" charset="0"/>
              </a:rPr>
              <a:t>Kann emotionales Weinen zu einer Stimmungsverbesserung führen?</a:t>
            </a:r>
          </a:p>
          <a:p>
            <a:pPr marL="342900" lvl="0" indent="-342900" algn="just">
              <a:lnSpc>
                <a:spcPct val="107000"/>
              </a:lnSpc>
              <a:buFont typeface="+mj-lt"/>
              <a:buAutoNum type="arabicPeriod"/>
            </a:pPr>
            <a:endParaRPr lang="de-AT"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endParaRPr lang="de-AT"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de-AT" dirty="0">
                <a:solidFill>
                  <a:schemeClr val="tx1"/>
                </a:solidFill>
                <a:latin typeface="Calibri" panose="020F0502020204030204" pitchFamily="34" charset="0"/>
                <a:ea typeface="Calibri" panose="020F0502020204030204" pitchFamily="34" charset="0"/>
                <a:cs typeface="Times New Roman" panose="02020603050405020304" pitchFamily="18" charset="0"/>
              </a:rPr>
              <a:t>Wie wird emotionales Weinen von anderen Personen bewerten? Welche Faktoren könnten dabei eine Rolle spielen?</a:t>
            </a:r>
          </a:p>
          <a:p>
            <a:pPr marL="342900" lvl="0" indent="-342900" algn="just">
              <a:lnSpc>
                <a:spcPct val="107000"/>
              </a:lnSpc>
              <a:buFont typeface="+mj-lt"/>
              <a:buAutoNum type="arabicPeriod"/>
            </a:pPr>
            <a:endParaRPr lang="de-AT"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endParaRPr lang="de-AT"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de-AT" dirty="0">
                <a:solidFill>
                  <a:schemeClr val="tx1"/>
                </a:solidFill>
                <a:latin typeface="Calibri" panose="020F0502020204030204" pitchFamily="34" charset="0"/>
                <a:ea typeface="Calibri" panose="020F0502020204030204" pitchFamily="34" charset="0"/>
                <a:cs typeface="Times New Roman" panose="02020603050405020304" pitchFamily="18" charset="0"/>
              </a:rPr>
              <a:t>Könnte emotionales Weinen bestimmte Funktionen erfüllen?</a:t>
            </a:r>
          </a:p>
          <a:p>
            <a:pPr marL="342900" lvl="0" indent="-342900" algn="just">
              <a:lnSpc>
                <a:spcPct val="107000"/>
              </a:lnSpc>
              <a:buFont typeface="+mj-lt"/>
              <a:buAutoNum type="arabicPeriod"/>
            </a:pPr>
            <a:endParaRPr lang="de-AT"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1200"/>
              </a:spcAft>
              <a:buNone/>
            </a:pPr>
            <a:endParaRPr lang="de-AT" sz="2000" dirty="0">
              <a:latin typeface="Calibri" panose="020F0502020204030204" pitchFamily="34" charset="0"/>
              <a:cs typeface="Calibri" panose="020F0502020204030204" pitchFamily="34" charset="0"/>
            </a:endParaRPr>
          </a:p>
        </p:txBody>
      </p:sp>
      <p:sp>
        <p:nvSpPr>
          <p:cNvPr id="2" name="Foliennummernplatzhalter 1">
            <a:extLst>
              <a:ext uri="{FF2B5EF4-FFF2-40B4-BE49-F238E27FC236}">
                <a16:creationId xmlns:a16="http://schemas.microsoft.com/office/drawing/2014/main" id="{6E4E6E7F-7F6A-3350-2F83-4C19C07AE39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AT"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de-AT" sz="1000" b="0" i="0" u="none" strike="noStrike" kern="0" cap="none" spc="0" normalizeH="0" baseline="0" noProof="0">
              <a:ln>
                <a:noFill/>
              </a:ln>
              <a:solidFill>
                <a:srgbClr val="595959"/>
              </a:solidFill>
              <a:effectLst/>
              <a:uLnTx/>
              <a:uFillTx/>
              <a:latin typeface="Arial"/>
              <a:cs typeface="Arial"/>
              <a:sym typeface="Arial"/>
            </a:endParaRPr>
          </a:p>
        </p:txBody>
      </p:sp>
      <p:sp>
        <p:nvSpPr>
          <p:cNvPr id="7" name="Google Shape;129;p26">
            <a:extLst>
              <a:ext uri="{FF2B5EF4-FFF2-40B4-BE49-F238E27FC236}">
                <a16:creationId xmlns:a16="http://schemas.microsoft.com/office/drawing/2014/main" id="{A6CEE9B6-9117-402E-B671-4FD04B03D84A}"/>
              </a:ext>
            </a:extLst>
          </p:cNvPr>
          <p:cNvSpPr txBox="1">
            <a:spLocks/>
          </p:cNvSpPr>
          <p:nvPr/>
        </p:nvSpPr>
        <p:spPr>
          <a:xfrm>
            <a:off x="0" y="613240"/>
            <a:ext cx="5263281" cy="9528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de-AT" sz="2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Fragestellung</a:t>
            </a:r>
            <a:endParaRPr kumimoji="0" lang="de-DE" sz="2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de" sz="2600" b="1" dirty="0">
                <a:latin typeface="Calibri" panose="020F0502020204030204" pitchFamily="34" charset="0"/>
                <a:ea typeface="Calibri" panose="020F0502020204030204" pitchFamily="34" charset="0"/>
                <a:cs typeface="Calibri" panose="020F0502020204030204" pitchFamily="34" charset="0"/>
              </a:rPr>
              <a:t>Aufgabenstellung</a:t>
            </a:r>
            <a:endParaRPr sz="2600" b="1" dirty="0">
              <a:latin typeface="Calibri" panose="020F0502020204030204" pitchFamily="34" charset="0"/>
              <a:ea typeface="Calibri" panose="020F0502020204030204" pitchFamily="34" charset="0"/>
              <a:cs typeface="Calibri" panose="020F0502020204030204" pitchFamily="34" charset="0"/>
            </a:endParaRPr>
          </a:p>
        </p:txBody>
      </p:sp>
      <p:sp>
        <p:nvSpPr>
          <p:cNvPr id="142" name="Google Shape;142;p28"/>
          <p:cNvSpPr txBox="1">
            <a:spLocks noGrp="1"/>
          </p:cNvSpPr>
          <p:nvPr>
            <p:ph type="body" idx="1"/>
          </p:nvPr>
        </p:nvSpPr>
        <p:spPr>
          <a:xfrm>
            <a:off x="311700" y="1781298"/>
            <a:ext cx="8179157" cy="4690753"/>
          </a:xfrm>
          <a:prstGeom prst="rect">
            <a:avLst/>
          </a:prstGeom>
        </p:spPr>
        <p:txBody>
          <a:bodyPr spcFirstLastPara="1" wrap="square" lIns="91425" tIns="91425" rIns="91425" bIns="91425" anchor="t" anchorCtr="0">
            <a:normAutofit/>
          </a:bodyPr>
          <a:lstStyle/>
          <a:p>
            <a:pPr marL="0" lvl="0" indent="0" algn="just" rtl="0">
              <a:spcBef>
                <a:spcPts val="1200"/>
              </a:spcBef>
              <a:spcAft>
                <a:spcPts val="1200"/>
              </a:spcAft>
              <a:buNone/>
            </a:pPr>
            <a:r>
              <a:rPr lang="de-AT" sz="1600" dirty="0">
                <a:solidFill>
                  <a:schemeClr val="tx1"/>
                </a:solidFill>
                <a:latin typeface="Calibri" panose="020F0502020204030204" pitchFamily="34" charset="0"/>
                <a:ea typeface="Calibri" panose="020F0502020204030204" pitchFamily="34" charset="0"/>
                <a:cs typeface="Calibri" panose="020F0502020204030204" pitchFamily="34" charset="0"/>
              </a:rPr>
              <a:t>Liebe </a:t>
            </a:r>
            <a:r>
              <a:rPr lang="de-AT"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Schüler:innen</a:t>
            </a:r>
            <a:r>
              <a:rPr lang="de-AT"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0" lvl="0" indent="0" algn="just" rtl="0">
              <a:spcBef>
                <a:spcPts val="1200"/>
              </a:spcBef>
              <a:spcAft>
                <a:spcPts val="1200"/>
              </a:spcAft>
              <a:buNone/>
            </a:pPr>
            <a:r>
              <a:rPr lang="de-AT" sz="1600" dirty="0">
                <a:solidFill>
                  <a:schemeClr val="tx1"/>
                </a:solidFill>
                <a:latin typeface="Calibri" panose="020F0502020204030204" pitchFamily="34" charset="0"/>
                <a:ea typeface="Calibri" panose="020F0502020204030204" pitchFamily="34" charset="0"/>
                <a:cs typeface="Calibri" panose="020F0502020204030204" pitchFamily="34" charset="0"/>
              </a:rPr>
              <a:t>bitte stellt euch folgende Situation vor: Ihr habt die Matura erfolgreich absolviert und möchtet euch an einer Universität einschreiben. Für die schriftliche Bewerbung sollt ihr als Schreibprobe einen wissenschaftlichen Artikel (mind. 350 Wörter) zu einem vorgegebenen Thema verfassen.</a:t>
            </a:r>
          </a:p>
          <a:p>
            <a:pPr marL="0" lvl="0" indent="0" algn="just" rtl="0">
              <a:spcBef>
                <a:spcPts val="1200"/>
              </a:spcBef>
              <a:spcAft>
                <a:spcPts val="1200"/>
              </a:spcAft>
              <a:buNone/>
            </a:pPr>
            <a:r>
              <a:rPr lang="de-AT" sz="1600" b="1" dirty="0">
                <a:solidFill>
                  <a:schemeClr val="tx1"/>
                </a:solidFill>
                <a:latin typeface="Calibri" panose="020F0502020204030204" pitchFamily="34" charset="0"/>
                <a:ea typeface="Calibri" panose="020F0502020204030204" pitchFamily="34" charset="0"/>
                <a:cs typeface="Calibri" panose="020F0502020204030204" pitchFamily="34" charset="0"/>
              </a:rPr>
              <a:t>Die Aufgabenstellung der Universität lautet:</a:t>
            </a:r>
          </a:p>
          <a:p>
            <a:pPr marL="0" lvl="0" indent="0" algn="just" rtl="0">
              <a:spcBef>
                <a:spcPts val="1200"/>
              </a:spcBef>
              <a:spcAft>
                <a:spcPts val="1200"/>
              </a:spcAft>
              <a:buNone/>
            </a:pPr>
            <a:r>
              <a:rPr lang="de-AT" sz="1600" i="1" dirty="0">
                <a:solidFill>
                  <a:schemeClr val="tx1"/>
                </a:solidFill>
                <a:latin typeface="Calibri" panose="020F0502020204030204" pitchFamily="34" charset="0"/>
                <a:ea typeface="Calibri" panose="020F0502020204030204" pitchFamily="34" charset="0"/>
                <a:cs typeface="Calibri" panose="020F0502020204030204" pitchFamily="34" charset="0"/>
              </a:rPr>
              <a:t>Stellen Sie bitte die wissenschaftliche Kontroverse dar, die in den drei vorliegenden Fachtexten zur Frage </a:t>
            </a:r>
            <a:r>
              <a:rPr lang="de-AT" sz="1600" b="1" i="1" dirty="0">
                <a:solidFill>
                  <a:schemeClr val="tx1"/>
                </a:solidFill>
                <a:latin typeface="Calibri" panose="020F0502020204030204" pitchFamily="34" charset="0"/>
                <a:ea typeface="Calibri" panose="020F0502020204030204" pitchFamily="34" charset="0"/>
                <a:cs typeface="Calibri" panose="020F0502020204030204" pitchFamily="34" charset="0"/>
              </a:rPr>
              <a:t>„Hat emotionales </a:t>
            </a:r>
            <a:r>
              <a:rPr lang="de-AT" sz="1600" b="1" i="1">
                <a:solidFill>
                  <a:schemeClr val="tx1"/>
                </a:solidFill>
                <a:latin typeface="Calibri" panose="020F0502020204030204" pitchFamily="34" charset="0"/>
                <a:ea typeface="Calibri" panose="020F0502020204030204" pitchFamily="34" charset="0"/>
                <a:cs typeface="Calibri" panose="020F0502020204030204" pitchFamily="34" charset="0"/>
              </a:rPr>
              <a:t>Weinen positive </a:t>
            </a:r>
            <a:r>
              <a:rPr lang="de-AT" sz="1600" b="1" i="1" dirty="0">
                <a:solidFill>
                  <a:schemeClr val="tx1"/>
                </a:solidFill>
                <a:latin typeface="Calibri" panose="020F0502020204030204" pitchFamily="34" charset="0"/>
                <a:ea typeface="Calibri" panose="020F0502020204030204" pitchFamily="34" charset="0"/>
                <a:cs typeface="Calibri" panose="020F0502020204030204" pitchFamily="34" charset="0"/>
              </a:rPr>
              <a:t>Effekte?” </a:t>
            </a:r>
            <a:r>
              <a:rPr lang="de-AT" sz="1600" i="1" dirty="0">
                <a:solidFill>
                  <a:schemeClr val="tx1"/>
                </a:solidFill>
                <a:latin typeface="Calibri" panose="020F0502020204030204" pitchFamily="34" charset="0"/>
                <a:ea typeface="Calibri" panose="020F0502020204030204" pitchFamily="34" charset="0"/>
                <a:cs typeface="Calibri" panose="020F0502020204030204" pitchFamily="34" charset="0"/>
              </a:rPr>
              <a:t>geführt wird. Informieren Sie über den Stand der Forschung, indem Sie die unterschiedlichen Positionen und Argumente der </a:t>
            </a:r>
            <a:r>
              <a:rPr lang="de-AT" sz="1600" i="1" dirty="0" err="1">
                <a:solidFill>
                  <a:schemeClr val="tx1"/>
                </a:solidFill>
                <a:latin typeface="Calibri" panose="020F0502020204030204" pitchFamily="34" charset="0"/>
                <a:ea typeface="Calibri" panose="020F0502020204030204" pitchFamily="34" charset="0"/>
                <a:cs typeface="Calibri" panose="020F0502020204030204" pitchFamily="34" charset="0"/>
              </a:rPr>
              <a:t>Autor:innen</a:t>
            </a:r>
            <a:r>
              <a:rPr lang="de-AT" sz="1600" i="1" dirty="0">
                <a:solidFill>
                  <a:schemeClr val="tx1"/>
                </a:solidFill>
                <a:latin typeface="Calibri" panose="020F0502020204030204" pitchFamily="34" charset="0"/>
                <a:ea typeface="Calibri" panose="020F0502020204030204" pitchFamily="34" charset="0"/>
                <a:cs typeface="Calibri" panose="020F0502020204030204" pitchFamily="34" charset="0"/>
              </a:rPr>
              <a:t> miteinander vergleichen und diskutieren. Fassen Sie abschließend Ihre wichtigsten Erkenntnisse in einem Fazit zusammen und ziehen Sie daraus nachvollziehbare Schlussfolgerungen für die Forschung. </a:t>
            </a:r>
            <a:endParaRPr sz="16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Foliennummernplatzhalter 1">
            <a:extLst>
              <a:ext uri="{FF2B5EF4-FFF2-40B4-BE49-F238E27FC236}">
                <a16:creationId xmlns:a16="http://schemas.microsoft.com/office/drawing/2014/main" id="{DD51B57D-59BE-153A-F255-2C286B0F6CE2}"/>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AT"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de-AT" sz="1000" b="0" i="0" u="none" strike="noStrike" kern="0" cap="none" spc="0" normalizeH="0" baseline="0" noProof="0">
              <a:ln>
                <a:noFill/>
              </a:ln>
              <a:solidFill>
                <a:srgbClr val="595959"/>
              </a:solidFill>
              <a:effectLst/>
              <a:uLnTx/>
              <a:uFillTx/>
              <a:latin typeface="Arial"/>
              <a:cs typeface="Arial"/>
              <a:sym typeface="Arial"/>
            </a:endParaRPr>
          </a:p>
        </p:txBody>
      </p:sp>
    </p:spTree>
  </p:cSld>
  <p:clrMapOvr>
    <a:masterClrMapping/>
  </p:clrMapOvr>
</p:sld>
</file>

<file path=ppt/theme/theme1.xml><?xml version="1.0" encoding="utf-8"?>
<a:theme xmlns:a="http://schemas.openxmlformats.org/drawingml/2006/main" name="1_Simple Light">
  <a:themeElements>
    <a:clrScheme name="Benutzerdefiniert 2">
      <a:dk1>
        <a:srgbClr val="000000"/>
      </a:dk1>
      <a:lt1>
        <a:srgbClr val="FFFFFF"/>
      </a:lt1>
      <a:dk2>
        <a:srgbClr val="595959"/>
      </a:dk2>
      <a:lt2>
        <a:srgbClr val="FFFFFF"/>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221</Words>
  <Application>Microsoft Office PowerPoint</Application>
  <PresentationFormat>Bildschirmpräsentation (4:3)</PresentationFormat>
  <Paragraphs>25</Paragraphs>
  <Slides>4</Slides>
  <Notes>4</Notes>
  <HiddenSlides>0</HiddenSlides>
  <MMClips>0</MMClips>
  <ScaleCrop>false</ScaleCrop>
  <HeadingPairs>
    <vt:vector size="6" baseType="variant">
      <vt:variant>
        <vt:lpstr>Verwendete Schriftarten</vt:lpstr>
      </vt:variant>
      <vt:variant>
        <vt:i4>2</vt:i4>
      </vt:variant>
      <vt:variant>
        <vt:lpstr>Design</vt:lpstr>
      </vt:variant>
      <vt:variant>
        <vt:i4>2</vt:i4>
      </vt:variant>
      <vt:variant>
        <vt:lpstr>Folientitel</vt:lpstr>
      </vt:variant>
      <vt:variant>
        <vt:i4>4</vt:i4>
      </vt:variant>
    </vt:vector>
  </HeadingPairs>
  <TitlesOfParts>
    <vt:vector size="8" baseType="lpstr">
      <vt:lpstr>Arial</vt:lpstr>
      <vt:lpstr>Calibri</vt:lpstr>
      <vt:lpstr>1_Simple Light</vt:lpstr>
      <vt:lpstr>2_Simple Light</vt:lpstr>
      <vt:lpstr>ElWisS  Entwicklung wissenschaftlicher Textkompetenz in der Sekundarstufe 2  Kontroversenreferate schreiben   </vt:lpstr>
      <vt:lpstr>Thema</vt:lpstr>
      <vt:lpstr>PowerPoint-Präsentation</vt:lpstr>
      <vt:lpstr>Aufgabenstellung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FWF-Projekt  Developing academic writing: A genre-based longitudinal intervention study  Entwicklung wissenschaftlicher Textkompetenz - eine genrebasierte longitudinale Interventionsstudie</dc:title>
  <dc:creator>Antonia Gösweiner</dc:creator>
  <cp:lastModifiedBy>Gösweiner, Antonia (antonia.goesweiner@uni-graz.at)</cp:lastModifiedBy>
  <cp:revision>45</cp:revision>
  <cp:lastPrinted>2024-03-06T08:04:54Z</cp:lastPrinted>
  <dcterms:modified xsi:type="dcterms:W3CDTF">2026-09-11T10:25:58Z</dcterms:modified>
</cp:coreProperties>
</file>