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 Avenir Next Arabic Bold" panose="020B0604020202020204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ibra Serif Modern" panose="020B0604020202020204" charset="0"/>
      <p:regular r:id="rId20"/>
    </p:embeddedFont>
    <p:embeddedFont>
      <p:font typeface="Libra Serif Modern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515/spircare-2021-003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99542" flipH="1">
            <a:off x="1048761" y="5330425"/>
            <a:ext cx="6800740" cy="5236570"/>
          </a:xfrm>
          <a:custGeom>
            <a:avLst/>
            <a:gdLst/>
            <a:ahLst/>
            <a:cxnLst/>
            <a:rect l="l" t="t" r="r" b="b"/>
            <a:pathLst>
              <a:path w="6800740" h="5236570">
                <a:moveTo>
                  <a:pt x="6800740" y="0"/>
                </a:moveTo>
                <a:lnTo>
                  <a:pt x="0" y="0"/>
                </a:lnTo>
                <a:lnTo>
                  <a:pt x="0" y="5236569"/>
                </a:lnTo>
                <a:lnTo>
                  <a:pt x="6800740" y="5236569"/>
                </a:lnTo>
                <a:lnTo>
                  <a:pt x="6800740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566048"/>
            <a:ext cx="16230600" cy="297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FROM CONCERN TO CONCEPT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HOW PHILOSOPHICAL PRACTITIONERS WORK WITH END-OF-LIFE-TOPICS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977091" y="8632825"/>
            <a:ext cx="5125404" cy="62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STEFANIE RIEGER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398689" y="9391261"/>
            <a:ext cx="4282209" cy="509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93"/>
              </a:lnSpc>
            </a:pPr>
            <a:r>
              <a:rPr lang="en-US" sz="2924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ROME, AUGUST 2024</a:t>
            </a:r>
          </a:p>
        </p:txBody>
      </p:sp>
      <p:sp>
        <p:nvSpPr>
          <p:cNvPr id="6" name="Freeform 6"/>
          <p:cNvSpPr/>
          <p:nvPr/>
        </p:nvSpPr>
        <p:spPr>
          <a:xfrm>
            <a:off x="11579827" y="0"/>
            <a:ext cx="6708173" cy="2237319"/>
          </a:xfrm>
          <a:custGeom>
            <a:avLst/>
            <a:gdLst/>
            <a:ahLst/>
            <a:cxnLst/>
            <a:rect l="l" t="t" r="r" b="b"/>
            <a:pathLst>
              <a:path w="6708173" h="2237319">
                <a:moveTo>
                  <a:pt x="0" y="0"/>
                </a:moveTo>
                <a:lnTo>
                  <a:pt x="6708173" y="0"/>
                </a:lnTo>
                <a:lnTo>
                  <a:pt x="6708173" y="2237319"/>
                </a:lnTo>
                <a:lnTo>
                  <a:pt x="0" y="22373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5939602"/>
            <a:ext cx="16230600" cy="6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WORLD CONGRESS OF PHILOSOPHY 2024</a:t>
            </a:r>
          </a:p>
        </p:txBody>
      </p:sp>
      <p:sp>
        <p:nvSpPr>
          <p:cNvPr id="8" name="Freeform 8"/>
          <p:cNvSpPr/>
          <p:nvPr/>
        </p:nvSpPr>
        <p:spPr>
          <a:xfrm>
            <a:off x="1028700" y="656169"/>
            <a:ext cx="6070196" cy="924982"/>
          </a:xfrm>
          <a:custGeom>
            <a:avLst/>
            <a:gdLst/>
            <a:ahLst/>
            <a:cxnLst/>
            <a:rect l="l" t="t" r="r" b="b"/>
            <a:pathLst>
              <a:path w="6070196" h="924982">
                <a:moveTo>
                  <a:pt x="0" y="0"/>
                </a:moveTo>
                <a:lnTo>
                  <a:pt x="6070196" y="0"/>
                </a:lnTo>
                <a:lnTo>
                  <a:pt x="6070196" y="924982"/>
                </a:lnTo>
                <a:lnTo>
                  <a:pt x="0" y="924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4956" y="2228213"/>
            <a:ext cx="13824344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Personal concerns derived from experience are raised to the level of philosophical concepts.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976731" y="256591"/>
            <a:ext cx="6304864" cy="165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Conclusions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34956" y="3896362"/>
            <a:ext cx="13824344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Philosophical Practice does not aim to help but to deepen thoughts.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34956" y="5563237"/>
            <a:ext cx="13824344" cy="239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Philosophical Practice does not have a specific method: The personality of the Philosophical Practitioner is of more importance. </a:t>
            </a:r>
          </a:p>
        </p:txBody>
      </p:sp>
      <p:sp>
        <p:nvSpPr>
          <p:cNvPr id="6" name="Freeform 6"/>
          <p:cNvSpPr/>
          <p:nvPr/>
        </p:nvSpPr>
        <p:spPr>
          <a:xfrm>
            <a:off x="0" y="666402"/>
            <a:ext cx="4409942" cy="8954197"/>
          </a:xfrm>
          <a:custGeom>
            <a:avLst/>
            <a:gdLst/>
            <a:ahLst/>
            <a:cxnLst/>
            <a:rect l="l" t="t" r="r" b="b"/>
            <a:pathLst>
              <a:path w="4409942" h="8954197">
                <a:moveTo>
                  <a:pt x="0" y="0"/>
                </a:moveTo>
                <a:lnTo>
                  <a:pt x="4409942" y="0"/>
                </a:lnTo>
                <a:lnTo>
                  <a:pt x="4409942" y="8954196"/>
                </a:lnTo>
                <a:lnTo>
                  <a:pt x="0" y="8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658004" y="9182100"/>
            <a:ext cx="21474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10 of 13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34956" y="2441576"/>
            <a:ext cx="13824344" cy="6438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A good Philosophical Practitioner needs to have an </a:t>
            </a:r>
            <a:r>
              <a:rPr lang="en-US" sz="45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academic background in philosophy</a:t>
            </a: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 and unfolded an </a:t>
            </a:r>
            <a:r>
              <a:rPr lang="en-US" sz="45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effect on the life</a:t>
            </a: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 of the Practitioner. 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A personal connection with death and experience in “sitting with the suffering” (Krüger 2022) has led to a </a:t>
            </a:r>
            <a:r>
              <a:rPr lang="en-US" sz="45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transformation of the Practitioner</a:t>
            </a: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.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Philosophical Practice is a form of </a:t>
            </a:r>
            <a:r>
              <a:rPr lang="en-US" sz="4500">
                <a:solidFill>
                  <a:srgbClr val="000000"/>
                </a:solidFill>
                <a:latin typeface="Libra Serif Modern Bold"/>
                <a:ea typeface="Libra Serif Modern Bold"/>
                <a:cs typeface="Libra Serif Modern Bold"/>
                <a:sym typeface="Libra Serif Modern Bold"/>
              </a:rPr>
              <a:t>accompaniment at eye level </a:t>
            </a: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between two or more touchable persons. 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666402"/>
            <a:ext cx="4409942" cy="8954197"/>
          </a:xfrm>
          <a:custGeom>
            <a:avLst/>
            <a:gdLst/>
            <a:ahLst/>
            <a:cxnLst/>
            <a:rect l="l" t="t" r="r" b="b"/>
            <a:pathLst>
              <a:path w="4409942" h="8954197">
                <a:moveTo>
                  <a:pt x="0" y="0"/>
                </a:moveTo>
                <a:lnTo>
                  <a:pt x="4409942" y="0"/>
                </a:lnTo>
                <a:lnTo>
                  <a:pt x="4409942" y="8954196"/>
                </a:lnTo>
                <a:lnTo>
                  <a:pt x="0" y="8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658004" y="9182100"/>
            <a:ext cx="21474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11 of 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867401" y="256591"/>
            <a:ext cx="6414194" cy="1655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dirty="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Conclusions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315181" y="847725"/>
            <a:ext cx="7165545" cy="283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7"/>
              </a:lnSpc>
            </a:pPr>
            <a:r>
              <a:rPr lang="en-US" sz="806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Thank you for listening</a:t>
            </a:r>
          </a:p>
        </p:txBody>
      </p:sp>
      <p:sp>
        <p:nvSpPr>
          <p:cNvPr id="3" name="Freeform 3"/>
          <p:cNvSpPr/>
          <p:nvPr/>
        </p:nvSpPr>
        <p:spPr>
          <a:xfrm rot="-2199542" flipH="1">
            <a:off x="6402372" y="3032447"/>
            <a:ext cx="5483256" cy="4222107"/>
          </a:xfrm>
          <a:custGeom>
            <a:avLst/>
            <a:gdLst/>
            <a:ahLst/>
            <a:cxnLst/>
            <a:rect l="l" t="t" r="r" b="b"/>
            <a:pathLst>
              <a:path w="5483256" h="4222107">
                <a:moveTo>
                  <a:pt x="5483256" y="0"/>
                </a:moveTo>
                <a:lnTo>
                  <a:pt x="0" y="0"/>
                </a:lnTo>
                <a:lnTo>
                  <a:pt x="0" y="4222106"/>
                </a:lnTo>
                <a:lnTo>
                  <a:pt x="5483256" y="4222106"/>
                </a:lnTo>
                <a:lnTo>
                  <a:pt x="5483256" y="0"/>
                </a:lnTo>
                <a:close/>
              </a:path>
            </a:pathLst>
          </a:custGeom>
          <a:blipFill>
            <a:blip r:embed="rId2">
              <a:alphaModFix amt="82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748797"/>
            <a:ext cx="3314179" cy="3314179"/>
          </a:xfrm>
          <a:custGeom>
            <a:avLst/>
            <a:gdLst/>
            <a:ahLst/>
            <a:cxnLst/>
            <a:rect l="l" t="t" r="r" b="b"/>
            <a:pathLst>
              <a:path w="3314179" h="3314179">
                <a:moveTo>
                  <a:pt x="0" y="0"/>
                </a:moveTo>
                <a:lnTo>
                  <a:pt x="3314179" y="0"/>
                </a:lnTo>
                <a:lnTo>
                  <a:pt x="3314179" y="3314179"/>
                </a:lnTo>
                <a:lnTo>
                  <a:pt x="0" y="3314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632591" y="3592532"/>
            <a:ext cx="3626709" cy="3626709"/>
          </a:xfrm>
          <a:custGeom>
            <a:avLst/>
            <a:gdLst/>
            <a:ahLst/>
            <a:cxnLst/>
            <a:rect l="l" t="t" r="r" b="b"/>
            <a:pathLst>
              <a:path w="3626709" h="3626709">
                <a:moveTo>
                  <a:pt x="0" y="0"/>
                </a:moveTo>
                <a:lnTo>
                  <a:pt x="3626709" y="0"/>
                </a:lnTo>
                <a:lnTo>
                  <a:pt x="3626709" y="3626709"/>
                </a:lnTo>
                <a:lnTo>
                  <a:pt x="0" y="36267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133780" y="2920122"/>
            <a:ext cx="6624332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 spc="-70">
                <a:solidFill>
                  <a:srgbClr val="28331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Website for </a:t>
            </a:r>
          </a:p>
          <a:p>
            <a:pPr algn="ctr">
              <a:lnSpc>
                <a:spcPts val="3150"/>
              </a:lnSpc>
            </a:pPr>
            <a:r>
              <a:rPr lang="en-US" sz="3500" spc="-70">
                <a:solidFill>
                  <a:srgbClr val="28331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upcoming events: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-1904211" y="2923851"/>
            <a:ext cx="9180000" cy="82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500" spc="-70">
                <a:solidFill>
                  <a:srgbClr val="28331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Our Project </a:t>
            </a:r>
          </a:p>
          <a:p>
            <a:pPr algn="ctr">
              <a:lnSpc>
                <a:spcPts val="3150"/>
              </a:lnSpc>
            </a:pPr>
            <a:r>
              <a:rPr lang="en-US" sz="3500" spc="-70">
                <a:solidFill>
                  <a:srgbClr val="283316"/>
                </a:solidFill>
                <a:latin typeface=" Avenir Next Arabic Bold"/>
                <a:ea typeface=" Avenir Next Arabic Bold"/>
                <a:cs typeface=" Avenir Next Arabic Bold"/>
                <a:sym typeface=" Avenir Next Arabic Bold"/>
              </a:rPr>
              <a:t>Website: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65338" y="7242867"/>
            <a:ext cx="9667253" cy="2255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2"/>
              </a:lnSpc>
            </a:pPr>
            <a:r>
              <a:rPr lang="en-US" sz="4244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If you would like to receive the slides, please send an email to </a:t>
            </a:r>
          </a:p>
          <a:p>
            <a:pPr algn="ctr">
              <a:lnSpc>
                <a:spcPts val="5942"/>
              </a:lnSpc>
            </a:pPr>
            <a:r>
              <a:rPr lang="en-US" sz="4244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stefanie.rieger@uni-graz.at.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93907"/>
            <a:ext cx="4921598" cy="9993093"/>
          </a:xfrm>
          <a:custGeom>
            <a:avLst/>
            <a:gdLst/>
            <a:ahLst/>
            <a:cxnLst/>
            <a:rect l="l" t="t" r="r" b="b"/>
            <a:pathLst>
              <a:path w="4921598" h="9993093">
                <a:moveTo>
                  <a:pt x="0" y="0"/>
                </a:moveTo>
                <a:lnTo>
                  <a:pt x="4921598" y="0"/>
                </a:lnTo>
                <a:lnTo>
                  <a:pt x="4921598" y="9993093"/>
                </a:lnTo>
                <a:lnTo>
                  <a:pt x="0" y="99930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921598" y="809625"/>
            <a:ext cx="9714957" cy="1736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688849" y="2633112"/>
            <a:ext cx="13774529" cy="716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Braun, V., &amp; Clarke, V. (2006). Using thematic analysis in psychology. Qualitative Research in Psychology, 3(2), 77–101. https://doi.org/10.1191/1478088706qp063oa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de Miranda, L. (2023). Introducing the SMILE_PH method: Sense-making interviews looking at elements of philosophical health. Methodological Innovations, 16(2), 163-177.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Delgado, B. (2006). Philosophical Practice During End of Life Care. In: International Journal of Philosophical Practice. Volume 4, No. 3 (2017). pp. 32-35.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Ibrahim, O. (2023). Philosophical Care. Wege zum Menschen, 75(1):64-71. doi: 10.13109/weme.2023.75.1.64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Krüger, C. (2022). Philosophical Care: Philosophical Care. Spiritual Care, 11(1), 62-65. </a:t>
            </a:r>
            <a:r>
              <a:rPr lang="en-US" sz="2200" u="sng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  <a:hlinkClick r:id="rId3" tooltip="https://doi.org/10.1515/spircare-2021-0034"/>
              </a:rPr>
              <a:t>https://doi.org/10.1515/spircare-2021-0034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Lindseth, A. (2015). Being ill as an inevitable life topic. Possibilities of Philosophical Practice in health care and psychotherapy. In: Weiss MN, editor. The Socratic Handbook. Dialogue Methods for Philosophical Practice. Wien: LIT; 2015. pp. 45-66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Schuchter, P. (2020). Philosophical dialogue in palliative care and hospice work. In: International Journal of Care and Caring, 4(1): 117–123, DOI: 10.1332/239788219X15700881228090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Schuchter, P., V. Rieger, S., Radinger, S., &amp; Wegleitner, K. (2023). Perspective Chapter: Last Questions – How Philosophical Practice Contributes to Developing Death Literacy. IntechOpen. doi: 10.5772/intechopen.1003175</a:t>
            </a:r>
          </a:p>
          <a:p>
            <a:pPr marL="474996" lvl="1" indent="-237498" algn="l">
              <a:lnSpc>
                <a:spcPts val="308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Szabat, M., Knox, J.B.L. Shades of hope (2021). Marcel’s notion of hope in end-of-life care. Med Health Care and Philos 24, 529–542. https://doi.org/10.1007/s11019-021-10036-1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057504"/>
            <a:ext cx="6070196" cy="1897100"/>
            <a:chOff x="0" y="0"/>
            <a:chExt cx="8093594" cy="252946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26636" b="26636"/>
            <a:stretch>
              <a:fillRect/>
            </a:stretch>
          </p:blipFill>
          <p:spPr>
            <a:xfrm>
              <a:off x="0" y="0"/>
              <a:ext cx="8093594" cy="2529467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028700" y="6761062"/>
            <a:ext cx="6070196" cy="924982"/>
          </a:xfrm>
          <a:custGeom>
            <a:avLst/>
            <a:gdLst/>
            <a:ahLst/>
            <a:cxnLst/>
            <a:rect l="l" t="t" r="r" b="b"/>
            <a:pathLst>
              <a:path w="6070196" h="924982">
                <a:moveTo>
                  <a:pt x="0" y="0"/>
                </a:moveTo>
                <a:lnTo>
                  <a:pt x="6070196" y="0"/>
                </a:lnTo>
                <a:lnTo>
                  <a:pt x="6070196" y="924982"/>
                </a:lnTo>
                <a:lnTo>
                  <a:pt x="0" y="9249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32148" y="5941715"/>
            <a:ext cx="4326727" cy="2884485"/>
          </a:xfrm>
          <a:custGeom>
            <a:avLst/>
            <a:gdLst/>
            <a:ahLst/>
            <a:cxnLst/>
            <a:rect l="l" t="t" r="r" b="b"/>
            <a:pathLst>
              <a:path w="4326727" h="2884485">
                <a:moveTo>
                  <a:pt x="0" y="0"/>
                </a:moveTo>
                <a:lnTo>
                  <a:pt x="4326728" y="0"/>
                </a:lnTo>
                <a:lnTo>
                  <a:pt x="4326728" y="2884485"/>
                </a:lnTo>
                <a:lnTo>
                  <a:pt x="0" y="28844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68314" y="1416123"/>
            <a:ext cx="7190968" cy="2398342"/>
          </a:xfrm>
          <a:custGeom>
            <a:avLst/>
            <a:gdLst/>
            <a:ahLst/>
            <a:cxnLst/>
            <a:rect l="l" t="t" r="r" b="b"/>
            <a:pathLst>
              <a:path w="7190968" h="2398342">
                <a:moveTo>
                  <a:pt x="0" y="0"/>
                </a:moveTo>
                <a:lnTo>
                  <a:pt x="7190968" y="0"/>
                </a:lnTo>
                <a:lnTo>
                  <a:pt x="7190968" y="2398342"/>
                </a:lnTo>
                <a:lnTo>
                  <a:pt x="0" y="239834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731724" y="1622066"/>
            <a:ext cx="8710722" cy="1758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Philosophical Practice in Palliative Care and Hospice 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31724" y="3557290"/>
            <a:ext cx="8527576" cy="210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The Role of Philosophical Reflection in Developing a Culture of Care and Knowledge about Dying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227307" y="9052802"/>
            <a:ext cx="2015626" cy="80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  <a:spcBef>
                <a:spcPct val="0"/>
              </a:spcBef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Dr. phil. Patrick Schuchter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68426" y="7036473"/>
            <a:ext cx="2074020" cy="80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  <a:spcBef>
                <a:spcPct val="0"/>
              </a:spcBef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Ass.-Prof. Klaus Wegleitner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31041" y="9052802"/>
            <a:ext cx="1895158" cy="80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Stefanie </a:t>
            </a:r>
          </a:p>
          <a:p>
            <a:pPr algn="l">
              <a:lnSpc>
                <a:spcPts val="3252"/>
              </a:lnSpc>
              <a:spcBef>
                <a:spcPct val="0"/>
              </a:spcBef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Rieger, MA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31724" y="6956509"/>
            <a:ext cx="1895158" cy="807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2"/>
              </a:lnSpc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Mag.a Sandra </a:t>
            </a:r>
          </a:p>
          <a:p>
            <a:pPr algn="l">
              <a:lnSpc>
                <a:spcPts val="3252"/>
              </a:lnSpc>
              <a:spcBef>
                <a:spcPct val="0"/>
              </a:spcBef>
            </a:pPr>
            <a:r>
              <a:rPr lang="en-US" sz="2322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Radinger, BA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66164" y="8076900"/>
            <a:ext cx="4995267" cy="140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Project duration: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15.12.2022 - 14.12.2025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2 of 13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68606" y="2274111"/>
            <a:ext cx="14590694" cy="692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45" lvl="1" indent="-485773" algn="l">
              <a:lnSpc>
                <a:spcPts val="44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Cultural paradigm of care that is indispensable wherever the facets of aging, mortality, bereavement, and mutual support intertwine</a:t>
            </a:r>
          </a:p>
          <a:p>
            <a:pPr algn="l">
              <a:lnSpc>
                <a:spcPts val="4499"/>
              </a:lnSpc>
            </a:pPr>
            <a:endParaRPr lang="en-US" sz="4499">
              <a:solidFill>
                <a:srgbClr val="000000"/>
              </a:solidFill>
              <a:latin typeface="Libra Serif Modern"/>
              <a:ea typeface="Libra Serif Modern"/>
              <a:cs typeface="Libra Serif Modern"/>
              <a:sym typeface="Libra Serif Modern"/>
            </a:endParaRPr>
          </a:p>
          <a:p>
            <a:pPr marL="971545" lvl="1" indent="-485773" algn="l">
              <a:lnSpc>
                <a:spcPts val="44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Central task: dismantling the social taboo surrounding death</a:t>
            </a:r>
          </a:p>
          <a:p>
            <a:pPr algn="l">
              <a:lnSpc>
                <a:spcPts val="4499"/>
              </a:lnSpc>
            </a:pPr>
            <a:endParaRPr lang="en-US" sz="4499">
              <a:solidFill>
                <a:srgbClr val="000000"/>
              </a:solidFill>
              <a:latin typeface="Libra Serif Modern"/>
              <a:ea typeface="Libra Serif Modern"/>
              <a:cs typeface="Libra Serif Modern"/>
              <a:sym typeface="Libra Serif Modern"/>
            </a:endParaRPr>
          </a:p>
          <a:p>
            <a:pPr marL="971545" lvl="1" indent="-485773" algn="l">
              <a:lnSpc>
                <a:spcPts val="44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Beckons an engagement with the existential questions that permeate the very fabric of human existence</a:t>
            </a:r>
          </a:p>
          <a:p>
            <a:pPr algn="l">
              <a:lnSpc>
                <a:spcPts val="4499"/>
              </a:lnSpc>
            </a:pPr>
            <a:endParaRPr lang="en-US" sz="4499">
              <a:solidFill>
                <a:srgbClr val="000000"/>
              </a:solidFill>
              <a:latin typeface="Libra Serif Modern"/>
              <a:ea typeface="Libra Serif Modern"/>
              <a:cs typeface="Libra Serif Modern"/>
              <a:sym typeface="Libra Serif Modern"/>
            </a:endParaRPr>
          </a:p>
          <a:p>
            <a:pPr marL="971545" lvl="1" indent="-485773" algn="l">
              <a:lnSpc>
                <a:spcPts val="4499"/>
              </a:lnSpc>
              <a:buFont typeface="Arial"/>
              <a:buChar char="•"/>
            </a:pPr>
            <a:r>
              <a:rPr lang="en-US" sz="44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Mandates a transformative engagement with the sociocultural constructs surrounding mortality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48653" y="277846"/>
            <a:ext cx="1623060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Hospice Ethos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666402"/>
            <a:ext cx="4409942" cy="8954197"/>
          </a:xfrm>
          <a:custGeom>
            <a:avLst/>
            <a:gdLst/>
            <a:ahLst/>
            <a:cxnLst/>
            <a:rect l="l" t="t" r="r" b="b"/>
            <a:pathLst>
              <a:path w="4409942" h="8954197">
                <a:moveTo>
                  <a:pt x="0" y="0"/>
                </a:moveTo>
                <a:lnTo>
                  <a:pt x="4409942" y="0"/>
                </a:lnTo>
                <a:lnTo>
                  <a:pt x="4409942" y="8954196"/>
                </a:lnTo>
                <a:lnTo>
                  <a:pt x="0" y="8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3 of 13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66402"/>
            <a:ext cx="4409942" cy="8954197"/>
          </a:xfrm>
          <a:custGeom>
            <a:avLst/>
            <a:gdLst/>
            <a:ahLst/>
            <a:cxnLst/>
            <a:rect l="l" t="t" r="r" b="b"/>
            <a:pathLst>
              <a:path w="4409942" h="8954197">
                <a:moveTo>
                  <a:pt x="0" y="0"/>
                </a:moveTo>
                <a:lnTo>
                  <a:pt x="4409942" y="0"/>
                </a:lnTo>
                <a:lnTo>
                  <a:pt x="4409942" y="8954196"/>
                </a:lnTo>
                <a:lnTo>
                  <a:pt x="0" y="89541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409942" y="1030290"/>
            <a:ext cx="12307982" cy="80644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What does Philosophical Practice contribute (already actually and potentially) to the development of a hospice care culture in our society?, and, What is the significance of Philosophical Practice for end-of-life care?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4 of 13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2345" y="1977734"/>
            <a:ext cx="13706955" cy="732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Qualitative content analysis of 15 interviews, based on</a:t>
            </a:r>
          </a:p>
          <a:p>
            <a:pPr algn="l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guided by reflective thematic analysis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Broad reading of data by Researchers A and B according to main research interest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Generation of basic categories/questions about the data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Detailed analysis and theme generation from the bottom up by researcher A, broad analysis by B, dialogic feedback A &amp; B</a:t>
            </a:r>
          </a:p>
          <a:p>
            <a:pPr marL="971550" lvl="1" indent="-485775" algn="just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Team workshop for interview study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553418"/>
            <a:ext cx="3552345" cy="5995519"/>
          </a:xfrm>
          <a:custGeom>
            <a:avLst/>
            <a:gdLst/>
            <a:ahLst/>
            <a:cxnLst/>
            <a:rect l="l" t="t" r="r" b="b"/>
            <a:pathLst>
              <a:path w="3552345" h="5995519">
                <a:moveTo>
                  <a:pt x="0" y="0"/>
                </a:moveTo>
                <a:lnTo>
                  <a:pt x="3552345" y="0"/>
                </a:lnTo>
                <a:lnTo>
                  <a:pt x="3552345" y="5995519"/>
                </a:lnTo>
                <a:lnTo>
                  <a:pt x="0" y="599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5 of 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4190" y="214083"/>
            <a:ext cx="965962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Interviewstudy PP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553418"/>
            <a:ext cx="3552345" cy="5995519"/>
          </a:xfrm>
          <a:custGeom>
            <a:avLst/>
            <a:gdLst/>
            <a:ahLst/>
            <a:cxnLst/>
            <a:rect l="l" t="t" r="r" b="b"/>
            <a:pathLst>
              <a:path w="3552345" h="5995519">
                <a:moveTo>
                  <a:pt x="0" y="0"/>
                </a:moveTo>
                <a:lnTo>
                  <a:pt x="3552345" y="0"/>
                </a:lnTo>
                <a:lnTo>
                  <a:pt x="3552345" y="5995519"/>
                </a:lnTo>
                <a:lnTo>
                  <a:pt x="0" y="599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552345" y="2303152"/>
            <a:ext cx="13889596" cy="6624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Description of own Philosophical Practice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Biography and history of identifying as a Philosophical Practitioner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Reccurring themes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Contribution and impact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Methodology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Relationship to other members of Philosophical Practice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General philosophical views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6 of 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4190" y="214083"/>
            <a:ext cx="965962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Interviewstudy PP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2345" y="2703202"/>
            <a:ext cx="13706955" cy="5757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From over 40 years to a few months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From full-time self-employment to part-time self-employment to philosophical coloring of another profession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Individual academic paths 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Few with additional training in Philosophical Practice</a:t>
            </a:r>
          </a:p>
          <a:p>
            <a:pPr marL="971550" lvl="1" indent="-485775" algn="l">
              <a:lnSpc>
                <a:spcPts val="6299"/>
              </a:lnSpc>
              <a:buFont typeface="Arial"/>
              <a:buChar char="•"/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Many involved in teaching Philosophical Practice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553418"/>
            <a:ext cx="3552345" cy="5995519"/>
          </a:xfrm>
          <a:custGeom>
            <a:avLst/>
            <a:gdLst/>
            <a:ahLst/>
            <a:cxnLst/>
            <a:rect l="l" t="t" r="r" b="b"/>
            <a:pathLst>
              <a:path w="3552345" h="5995519">
                <a:moveTo>
                  <a:pt x="0" y="0"/>
                </a:moveTo>
                <a:lnTo>
                  <a:pt x="3552345" y="0"/>
                </a:lnTo>
                <a:lnTo>
                  <a:pt x="3552345" y="5995519"/>
                </a:lnTo>
                <a:lnTo>
                  <a:pt x="0" y="599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7 of 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4190" y="214083"/>
            <a:ext cx="965962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Interviewstudy PP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2345" y="2695575"/>
            <a:ext cx="12988119" cy="479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"So that's what I think about when I think about people who accompany someone else, which is always something essential, which is actually always, I can bring hundreds of thousands of methods, I can bring hundreds of thousands of quotes, but if there's not a certain attitude, then all the methods are useless."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553418"/>
            <a:ext cx="3552345" cy="5995519"/>
          </a:xfrm>
          <a:custGeom>
            <a:avLst/>
            <a:gdLst/>
            <a:ahLst/>
            <a:cxnLst/>
            <a:rect l="l" t="t" r="r" b="b"/>
            <a:pathLst>
              <a:path w="3552345" h="5995519">
                <a:moveTo>
                  <a:pt x="0" y="0"/>
                </a:moveTo>
                <a:lnTo>
                  <a:pt x="3552345" y="0"/>
                </a:lnTo>
                <a:lnTo>
                  <a:pt x="3552345" y="5995519"/>
                </a:lnTo>
                <a:lnTo>
                  <a:pt x="0" y="599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8 of 13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4190" y="214083"/>
            <a:ext cx="965962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Interviewstudy PP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52345" y="3763963"/>
            <a:ext cx="13531303" cy="264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Philosophical Practice does not offer answers to specific </a:t>
            </a:r>
            <a:r>
              <a:rPr lang="en-US" sz="5000">
                <a:solidFill>
                  <a:srgbClr val="5B776C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concerns</a:t>
            </a:r>
            <a:r>
              <a:rPr lang="en-US" sz="50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, </a:t>
            </a:r>
          </a:p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but rather philosophical </a:t>
            </a:r>
            <a:r>
              <a:rPr lang="en-US" sz="5000">
                <a:solidFill>
                  <a:srgbClr val="5B776C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conceptual work</a:t>
            </a:r>
            <a:r>
              <a:rPr lang="en-US" sz="5000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.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2553418"/>
            <a:ext cx="3552345" cy="5995519"/>
          </a:xfrm>
          <a:custGeom>
            <a:avLst/>
            <a:gdLst/>
            <a:ahLst/>
            <a:cxnLst/>
            <a:rect l="l" t="t" r="r" b="b"/>
            <a:pathLst>
              <a:path w="3552345" h="5995519">
                <a:moveTo>
                  <a:pt x="0" y="0"/>
                </a:moveTo>
                <a:lnTo>
                  <a:pt x="3552345" y="0"/>
                </a:lnTo>
                <a:lnTo>
                  <a:pt x="3552345" y="5995519"/>
                </a:lnTo>
                <a:lnTo>
                  <a:pt x="0" y="59955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314190" y="214083"/>
            <a:ext cx="9659620" cy="1736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>
                <a:solidFill>
                  <a:srgbClr val="000000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Interviewstudy PP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53254" y="9182100"/>
            <a:ext cx="1956941" cy="53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7F7E7D"/>
                </a:solidFill>
                <a:latin typeface="Libra Serif Modern"/>
                <a:ea typeface="Libra Serif Modern"/>
                <a:cs typeface="Libra Serif Modern"/>
                <a:sym typeface="Libra Serif Modern"/>
              </a:rPr>
              <a:t>Slide 9 of 13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Benutzerdefiniert</PresentationFormat>
  <Paragraphs>85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Libra Serif Modern Bold</vt:lpstr>
      <vt:lpstr> Avenir Next Arabic Bold</vt:lpstr>
      <vt:lpstr>Calibri</vt:lpstr>
      <vt:lpstr>Libra Serif Modern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concern to concept</dc:title>
  <dc:creator>Rieger, Stefanie (stefanie.rieger@uni-graz.at)</dc:creator>
  <cp:lastModifiedBy>Rieger, Stefanie (stefanie.rieger@uni-graz.at)</cp:lastModifiedBy>
  <cp:revision>2</cp:revision>
  <dcterms:created xsi:type="dcterms:W3CDTF">2006-08-16T00:00:00Z</dcterms:created>
  <dcterms:modified xsi:type="dcterms:W3CDTF">2024-09-16T12:21:55Z</dcterms:modified>
  <dc:identifier>DAGNJ73faso</dc:identifier>
</cp:coreProperties>
</file>