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74" r:id="rId19"/>
    <p:sldId id="275" r:id="rId20"/>
    <p:sldId id="291" r:id="rId21"/>
  </p:sldIdLst>
  <p:sldSz cx="18288000" cy="10287000"/>
  <p:notesSz cx="6858000" cy="9144000"/>
  <p:embeddedFontLst>
    <p:embeddedFont>
      <p:font typeface=" Avenir Next Arabic" panose="020B0503020202020204" pitchFamily="34" charset="-78"/>
      <p:regular r:id="rId22"/>
    </p:embeddedFont>
    <p:embeddedFont>
      <p:font typeface=" Avenir Next Arabic Bold" panose="020B0803020202020204" pitchFamily="34" charset="-78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 autoAdjust="0"/>
    <p:restoredTop sz="94586" autoAdjust="0"/>
  </p:normalViewPr>
  <p:slideViewPr>
    <p:cSldViewPr>
      <p:cViewPr varScale="1">
        <p:scale>
          <a:sx n="72" d="100"/>
          <a:sy n="72" d="100"/>
        </p:scale>
        <p:origin x="55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0000"/>
            </a:blip>
            <a:stretch>
              <a:fillRect l="-77261" t="-138414" r="-43455" b="-230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772537" y="7004051"/>
            <a:ext cx="6868993" cy="703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US" sz="1617" spc="48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WORKSHOPS UND VORTRÄGE AN DER SCHNITTSTELLE VON PHILOSOPHISCHER PRAXIS, PALLIATIVE CARE UND CARING COMMUNITIES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949181" y="2148595"/>
            <a:ext cx="10389638" cy="815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</a:pPr>
            <a:r>
              <a:rPr lang="en-US" sz="5646" b="1" spc="169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ENDLICH PHILOSOPHIEREN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639188" y="4699044"/>
            <a:ext cx="7135689" cy="56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2"/>
              </a:lnSpc>
            </a:pPr>
            <a:r>
              <a:rPr lang="en-US" sz="1941" b="1" spc="58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EINE ONLINE-WORKSHOPREIHE FÜR PALLIATIVE CARE UND HOSPIZARBEIT</a:t>
            </a:r>
          </a:p>
        </p:txBody>
      </p:sp>
      <p:sp>
        <p:nvSpPr>
          <p:cNvPr id="6" name="Freeform 6"/>
          <p:cNvSpPr/>
          <p:nvPr/>
        </p:nvSpPr>
        <p:spPr>
          <a:xfrm>
            <a:off x="12641530" y="296614"/>
            <a:ext cx="5371653" cy="1359091"/>
          </a:xfrm>
          <a:custGeom>
            <a:avLst/>
            <a:gdLst/>
            <a:ahLst/>
            <a:cxnLst/>
            <a:rect l="l" t="t" r="r" b="b"/>
            <a:pathLst>
              <a:path w="5371653" h="1359091">
                <a:moveTo>
                  <a:pt x="0" y="0"/>
                </a:moveTo>
                <a:lnTo>
                  <a:pt x="5371653" y="0"/>
                </a:lnTo>
                <a:lnTo>
                  <a:pt x="5371653" y="1359091"/>
                </a:lnTo>
                <a:lnTo>
                  <a:pt x="0" y="13590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4851" b="-6968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311715" y="8800229"/>
            <a:ext cx="3664570" cy="916142"/>
          </a:xfrm>
          <a:custGeom>
            <a:avLst/>
            <a:gdLst/>
            <a:ahLst/>
            <a:cxnLst/>
            <a:rect l="l" t="t" r="r" b="b"/>
            <a:pathLst>
              <a:path w="3664570" h="916142">
                <a:moveTo>
                  <a:pt x="0" y="0"/>
                </a:moveTo>
                <a:lnTo>
                  <a:pt x="3664570" y="0"/>
                </a:lnTo>
                <a:lnTo>
                  <a:pt x="3664570" y="916142"/>
                </a:lnTo>
                <a:lnTo>
                  <a:pt x="0" y="9161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00680" y="296614"/>
            <a:ext cx="5191983" cy="648998"/>
          </a:xfrm>
          <a:custGeom>
            <a:avLst/>
            <a:gdLst/>
            <a:ahLst/>
            <a:cxnLst/>
            <a:rect l="l" t="t" r="r" b="b"/>
            <a:pathLst>
              <a:path w="5191983" h="648998">
                <a:moveTo>
                  <a:pt x="0" y="0"/>
                </a:moveTo>
                <a:lnTo>
                  <a:pt x="5191983" y="0"/>
                </a:lnTo>
                <a:lnTo>
                  <a:pt x="5191983" y="648998"/>
                </a:lnTo>
                <a:lnTo>
                  <a:pt x="0" y="6489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0000"/>
            </a:blip>
            <a:stretch>
              <a:fillRect l="-77261" t="-138414" r="-43455" b="-230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49181" y="2327312"/>
            <a:ext cx="10389638" cy="1675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</a:pPr>
            <a:r>
              <a:rPr lang="en-US" sz="5646" b="1" spc="169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Philosophische</a:t>
            </a:r>
            <a:r>
              <a:rPr lang="en-US" sz="5646" b="1" spc="169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5646" b="1" spc="169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Gesprächsmethoden</a:t>
            </a:r>
            <a:endParaRPr lang="en-US" sz="5646" b="1" spc="169" dirty="0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576155" y="4899371"/>
            <a:ext cx="7135689" cy="2862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-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Sokratische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Mäeutik</a:t>
            </a:r>
            <a:endParaRPr lang="en-US" sz="2400" b="1" spc="58" dirty="0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  <a:p>
            <a:pPr algn="ctr">
              <a:lnSpc>
                <a:spcPct val="200000"/>
              </a:lnSpc>
            </a:pP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-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Phänomenologische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Episteme</a:t>
            </a:r>
          </a:p>
          <a:p>
            <a:pPr algn="ctr">
              <a:lnSpc>
                <a:spcPct val="200000"/>
              </a:lnSpc>
            </a:pP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-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Existenziale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Hermeneutik</a:t>
            </a:r>
            <a:endParaRPr lang="en-US" sz="2400" b="1" spc="58" dirty="0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  <a:p>
            <a:pPr algn="ctr">
              <a:lnSpc>
                <a:spcPct val="200000"/>
              </a:lnSpc>
            </a:pP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-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Emotiver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Inferentialismus</a:t>
            </a:r>
            <a:endParaRPr lang="en-US" sz="2400" b="1" spc="58" dirty="0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</p:txBody>
      </p:sp>
    </p:spTree>
    <p:extLst>
      <p:ext uri="{BB962C8B-B14F-4D97-AF65-F5344CB8AC3E}">
        <p14:creationId xmlns:p14="http://schemas.microsoft.com/office/powerpoint/2010/main" val="571998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0000"/>
            </a:blip>
            <a:stretch>
              <a:fillRect l="-77261" t="-138414" r="-43455" b="-230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49181" y="2327312"/>
            <a:ext cx="10389638" cy="1675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</a:pPr>
            <a:r>
              <a:rPr lang="en-US" sz="5646" b="1" spc="169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Philosophische</a:t>
            </a:r>
            <a:r>
              <a:rPr lang="en-US" sz="5646" b="1" spc="169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5646" b="1" spc="169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Gesprächsmethoden</a:t>
            </a:r>
            <a:endParaRPr lang="en-US" sz="5646" b="1" spc="169" dirty="0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576155" y="3791375"/>
            <a:ext cx="7135689" cy="5078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Vorbemerkungen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:</a:t>
            </a:r>
          </a:p>
          <a:p>
            <a:pPr algn="ctr">
              <a:lnSpc>
                <a:spcPct val="200000"/>
              </a:lnSpc>
            </a:pP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-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Methoden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bauen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immer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auf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Beziehung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und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Haltung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auf und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können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diese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nicht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ersetzen</a:t>
            </a:r>
            <a:endParaRPr lang="en-US" sz="2400" b="1" spc="58" dirty="0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  <a:p>
            <a:pPr algn="ctr">
              <a:lnSpc>
                <a:spcPct val="200000"/>
              </a:lnSpc>
            </a:pP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-Es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gibt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stabilisierende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und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destabilisierende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Momente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,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dafür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gibt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es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keine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klar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regulierten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Leitlinien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-Es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gibt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keine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Methodenhierarchie</a:t>
            </a:r>
            <a:endParaRPr lang="en-US" sz="2400" b="1" spc="58" dirty="0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</p:txBody>
      </p:sp>
    </p:spTree>
    <p:extLst>
      <p:ext uri="{BB962C8B-B14F-4D97-AF65-F5344CB8AC3E}">
        <p14:creationId xmlns:p14="http://schemas.microsoft.com/office/powerpoint/2010/main" val="1563916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0000"/>
            </a:blip>
            <a:stretch>
              <a:fillRect l="-77261" t="-138414" r="-43455" b="-230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49181" y="2327312"/>
            <a:ext cx="10389638" cy="1675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</a:pPr>
            <a:r>
              <a:rPr lang="en-US" sz="5646" b="1" spc="169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Philosophische</a:t>
            </a:r>
            <a:r>
              <a:rPr lang="en-US" sz="5646" b="1" spc="169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5646" b="1" spc="169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Gesprächsmethoden</a:t>
            </a:r>
            <a:endParaRPr lang="en-US" sz="5646" b="1" spc="169" dirty="0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576155" y="4899371"/>
            <a:ext cx="7135689" cy="2862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Sokratische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Mäeutik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:</a:t>
            </a:r>
          </a:p>
          <a:p>
            <a:pPr algn="ctr">
              <a:lnSpc>
                <a:spcPct val="200000"/>
              </a:lnSpc>
            </a:pP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-Was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ist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x?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Gibt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es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Beispiele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?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Gibt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es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Gegenbeispiele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?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Kann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ich x tun? Soll ich x tun?</a:t>
            </a:r>
          </a:p>
        </p:txBody>
      </p:sp>
    </p:spTree>
    <p:extLst>
      <p:ext uri="{BB962C8B-B14F-4D97-AF65-F5344CB8AC3E}">
        <p14:creationId xmlns:p14="http://schemas.microsoft.com/office/powerpoint/2010/main" val="2752923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0000"/>
            </a:blip>
            <a:stretch>
              <a:fillRect l="-77261" t="-138414" r="-43455" b="-230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49181" y="2327312"/>
            <a:ext cx="10389638" cy="1675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</a:pPr>
            <a:r>
              <a:rPr lang="en-US" sz="5646" b="1" spc="169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Philosophische</a:t>
            </a:r>
            <a:r>
              <a:rPr lang="en-US" sz="5646" b="1" spc="169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5646" b="1" spc="169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Gesprächsmethoden</a:t>
            </a:r>
            <a:endParaRPr lang="en-US" sz="5646" b="1" spc="169" dirty="0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576155" y="4686300"/>
            <a:ext cx="7135689" cy="3600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Phänomenologische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Episteme:</a:t>
            </a:r>
          </a:p>
          <a:p>
            <a:pPr algn="ctr">
              <a:lnSpc>
                <a:spcPct val="200000"/>
              </a:lnSpc>
            </a:pP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-Wie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ist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x?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Gibt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es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ein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Bild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oder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eine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Metapher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dazu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? Wie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verhält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sich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das Bild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zur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Wahrnehmung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?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Weshalb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ist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gerade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dieses Bild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oder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diese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Metapher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passend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09410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0000"/>
            </a:blip>
            <a:stretch>
              <a:fillRect l="-77261" t="-138414" r="-43455" b="-230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49181" y="2327312"/>
            <a:ext cx="10389638" cy="1675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</a:pPr>
            <a:r>
              <a:rPr lang="en-US" sz="5646" b="1" spc="169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Philosophische</a:t>
            </a:r>
            <a:r>
              <a:rPr lang="en-US" sz="5646" b="1" spc="169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5646" b="1" spc="169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Gesprächsmethoden</a:t>
            </a:r>
            <a:endParaRPr lang="en-US" sz="5646" b="1" spc="169" dirty="0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576155" y="4762500"/>
            <a:ext cx="7135689" cy="3600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Existenziale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Hermeneutik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:</a:t>
            </a:r>
          </a:p>
          <a:p>
            <a:pPr algn="ctr">
              <a:lnSpc>
                <a:spcPct val="200000"/>
              </a:lnSpc>
            </a:pP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-Was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kann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bejaht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warden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im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Leben?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Welche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Zusammenhänge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lassen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sich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feststellen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? In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welchen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Situationen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war man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frei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/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autonom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/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authentisch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67103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0000"/>
            </a:blip>
            <a:stretch>
              <a:fillRect l="-77261" t="-138414" r="-43455" b="-230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49181" y="2327312"/>
            <a:ext cx="10389638" cy="1675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</a:pPr>
            <a:r>
              <a:rPr lang="en-US" sz="5646" b="1" spc="169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Philosophische</a:t>
            </a:r>
            <a:r>
              <a:rPr lang="en-US" sz="5646" b="1" spc="169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5646" b="1" spc="169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Gesprächsmethoden</a:t>
            </a:r>
            <a:endParaRPr lang="en-US" sz="5646" b="1" spc="169" dirty="0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576155" y="4762500"/>
            <a:ext cx="7135689" cy="3600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Existenziale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Hermeneutik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:</a:t>
            </a:r>
          </a:p>
          <a:p>
            <a:pPr algn="ctr">
              <a:lnSpc>
                <a:spcPct val="200000"/>
              </a:lnSpc>
            </a:pP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-Was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kann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bejaht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warden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im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Leben?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Welche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Zusammenhänge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lassen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sich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feststellen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? In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welchen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Situationen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war man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frei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/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autonom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/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authentisch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564507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0000"/>
            </a:blip>
            <a:stretch>
              <a:fillRect l="-77261" t="-138414" r="-43455" b="-230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49181" y="2327312"/>
            <a:ext cx="10389638" cy="1675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</a:pPr>
            <a:r>
              <a:rPr lang="en-US" sz="5646" b="1" spc="169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Philosophische</a:t>
            </a:r>
            <a:r>
              <a:rPr lang="en-US" sz="5646" b="1" spc="169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5646" b="1" spc="169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Gesprächsmethoden</a:t>
            </a:r>
            <a:endParaRPr lang="en-US" sz="5646" b="1" spc="169" dirty="0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576155" y="4686300"/>
            <a:ext cx="7135689" cy="2862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Emotiver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Inferentialismus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:</a:t>
            </a:r>
          </a:p>
          <a:p>
            <a:pPr algn="ctr">
              <a:lnSpc>
                <a:spcPct val="200000"/>
              </a:lnSpc>
            </a:pP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-Wie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verändert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sich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das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Gefühl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,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wenn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man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darüber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spricht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? Was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folgt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daraus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? Was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wurde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bisher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nicht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beachtet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890245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0000"/>
            </a:blip>
            <a:stretch>
              <a:fillRect l="-77261" t="-138414" r="-43455" b="-230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49181" y="2327312"/>
            <a:ext cx="10389638" cy="1675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</a:pPr>
            <a:r>
              <a:rPr lang="en-US" sz="5646" b="1" spc="169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Philosophische</a:t>
            </a:r>
            <a:r>
              <a:rPr lang="en-US" sz="5646" b="1" spc="169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5646" b="1" spc="169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Gesprächsmethoden</a:t>
            </a:r>
            <a:endParaRPr lang="en-US" sz="5646" b="1" spc="169" dirty="0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576155" y="4852620"/>
            <a:ext cx="7135689" cy="2862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Wiederum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Gruppengespräche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: Was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habt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ihr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schon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angewendet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? Was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waren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die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Erfahrungen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dazu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? Was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fehlt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? Was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passt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, was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passt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eher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nicht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369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48164"/>
            <a:ext cx="10077430" cy="8809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11"/>
              </a:lnSpc>
            </a:pPr>
            <a:r>
              <a:rPr lang="en-US" sz="4357" b="1" spc="13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Save the date:</a:t>
            </a:r>
          </a:p>
          <a:p>
            <a:pPr algn="l">
              <a:lnSpc>
                <a:spcPts val="5011"/>
              </a:lnSpc>
            </a:pPr>
            <a:r>
              <a:rPr lang="en-US" sz="4357" spc="130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Begegnungen in Grenzsituationen. </a:t>
            </a:r>
          </a:p>
          <a:p>
            <a:pPr algn="l">
              <a:lnSpc>
                <a:spcPts val="5011"/>
              </a:lnSpc>
            </a:pPr>
            <a:r>
              <a:rPr lang="en-US" sz="4357" spc="130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Philosophische Praxis und Palliative Care im Dialog</a:t>
            </a:r>
          </a:p>
          <a:p>
            <a:pPr algn="l">
              <a:lnSpc>
                <a:spcPts val="5011"/>
              </a:lnSpc>
            </a:pPr>
            <a:endParaRPr lang="en-US" sz="4357" spc="130">
              <a:solidFill>
                <a:srgbClr val="E6BE77"/>
              </a:solidFill>
              <a:latin typeface=" Avenir Next Arabic"/>
              <a:ea typeface=" Avenir Next Arabic"/>
              <a:cs typeface=" Avenir Next Arabic"/>
              <a:sym typeface=" Avenir Next Arabic"/>
            </a:endParaRPr>
          </a:p>
          <a:p>
            <a:pPr algn="l">
              <a:lnSpc>
                <a:spcPts val="5011"/>
              </a:lnSpc>
            </a:pPr>
            <a:r>
              <a:rPr lang="en-US" sz="4357" spc="130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Abschlusstagung des Projekts und Herbstkolloquiuum der Internationalen Gesellschaft für Philosophische Praxis (IGPP)</a:t>
            </a:r>
          </a:p>
          <a:p>
            <a:pPr algn="l">
              <a:lnSpc>
                <a:spcPts val="5011"/>
              </a:lnSpc>
            </a:pPr>
            <a:endParaRPr lang="en-US" sz="4357" spc="130">
              <a:solidFill>
                <a:srgbClr val="E6BE77"/>
              </a:solidFill>
              <a:latin typeface=" Avenir Next Arabic"/>
              <a:ea typeface=" Avenir Next Arabic"/>
              <a:cs typeface=" Avenir Next Arabic"/>
              <a:sym typeface=" Avenir Next Arabic"/>
            </a:endParaRPr>
          </a:p>
          <a:p>
            <a:pPr algn="l">
              <a:lnSpc>
                <a:spcPts val="5011"/>
              </a:lnSpc>
            </a:pPr>
            <a:r>
              <a:rPr lang="en-US" sz="4357" b="1" spc="13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Ort: </a:t>
            </a:r>
            <a:r>
              <a:rPr lang="en-US" sz="4357" spc="130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Universität Graz, Österreich</a:t>
            </a:r>
          </a:p>
          <a:p>
            <a:pPr algn="l">
              <a:lnSpc>
                <a:spcPts val="5011"/>
              </a:lnSpc>
            </a:pPr>
            <a:r>
              <a:rPr lang="en-US" sz="4357" b="1" spc="13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Termin: </a:t>
            </a:r>
            <a:r>
              <a:rPr lang="en-US" sz="4357" spc="130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10.-12.10.2025</a:t>
            </a:r>
          </a:p>
          <a:p>
            <a:pPr algn="l">
              <a:lnSpc>
                <a:spcPts val="5011"/>
              </a:lnSpc>
            </a:pPr>
            <a:r>
              <a:rPr lang="en-US" sz="4357" b="1" spc="13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Mehr Infos:</a:t>
            </a:r>
            <a:r>
              <a:rPr lang="en-US" sz="4357" spc="130">
                <a:solidFill>
                  <a:srgbClr val="E6BE77"/>
                </a:solidFill>
                <a:latin typeface=" Avenir Next Arabic"/>
                <a:ea typeface=" Avenir Next Arabic"/>
                <a:cs typeface=" Avenir Next Arabic"/>
                <a:sym typeface=" Avenir Next Arabic"/>
              </a:rPr>
              <a:t> https://hospizphilosophie.uni-graz.at/de/</a:t>
            </a:r>
          </a:p>
        </p:txBody>
      </p:sp>
      <p:sp>
        <p:nvSpPr>
          <p:cNvPr id="3" name="Freeform 3"/>
          <p:cNvSpPr/>
          <p:nvPr/>
        </p:nvSpPr>
        <p:spPr>
          <a:xfrm>
            <a:off x="10869143" y="729114"/>
            <a:ext cx="7063018" cy="8828772"/>
          </a:xfrm>
          <a:custGeom>
            <a:avLst/>
            <a:gdLst/>
            <a:ahLst/>
            <a:cxnLst/>
            <a:rect l="l" t="t" r="r" b="b"/>
            <a:pathLst>
              <a:path w="7063018" h="8828772">
                <a:moveTo>
                  <a:pt x="0" y="0"/>
                </a:moveTo>
                <a:lnTo>
                  <a:pt x="7063018" y="0"/>
                </a:lnTo>
                <a:lnTo>
                  <a:pt x="7063018" y="8828772"/>
                </a:lnTo>
                <a:lnTo>
                  <a:pt x="0" y="88287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77261" t="-138414" r="-43455" b="-230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561642" y="1672038"/>
            <a:ext cx="13978100" cy="1762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0"/>
              </a:lnSpc>
            </a:pPr>
            <a:r>
              <a:rPr lang="en-US" sz="6000" b="1" spc="18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HERZLICHEN DANK FÜRS MITDENKEN!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561642" y="5955582"/>
            <a:ext cx="13767584" cy="298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5000" b="1" spc="15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HIER GEHT ES WEITER UM 19 UHR MIT DEM VORTRAG “</a:t>
            </a:r>
            <a:r>
              <a:rPr lang="en-US" sz="5000" b="1" spc="15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Mit</a:t>
            </a:r>
            <a:r>
              <a:rPr lang="en-US" sz="5000" b="1" spc="15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5000" b="1" spc="15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Sterbenden</a:t>
            </a:r>
            <a:r>
              <a:rPr lang="en-US" sz="5000" b="1" spc="15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5000" b="1" spc="15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philosophieren</a:t>
            </a:r>
            <a:r>
              <a:rPr lang="en-US" sz="5000" b="1" spc="15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– </a:t>
            </a:r>
            <a:r>
              <a:rPr lang="en-US" sz="5000" b="1" spc="15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Sterbliche</a:t>
            </a:r>
            <a:r>
              <a:rPr lang="en-US" sz="5000" b="1" spc="15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5000" b="1" spc="15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philosophieren</a:t>
            </a:r>
            <a:r>
              <a:rPr lang="en-US" sz="5000" b="1" spc="15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”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0000"/>
            </a:blip>
            <a:stretch>
              <a:fillRect l="-77261" t="-138414" r="-43455" b="-230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49181" y="2327312"/>
            <a:ext cx="10389638" cy="1632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</a:pPr>
            <a:r>
              <a:rPr lang="en-US" sz="5646" b="1" spc="169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MIT DEN STERBENDEN PHILOSOPHIEREN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576155" y="4745909"/>
            <a:ext cx="7135689" cy="368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2"/>
              </a:lnSpc>
            </a:pPr>
            <a:r>
              <a:rPr lang="en-US" sz="1941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17 – 18:30 UHR WORKSHOP:</a:t>
            </a:r>
          </a:p>
          <a:p>
            <a:pPr algn="ctr">
              <a:lnSpc>
                <a:spcPts val="2232"/>
              </a:lnSpc>
            </a:pPr>
            <a:r>
              <a:rPr lang="en-US" sz="1941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Wie </a:t>
            </a:r>
            <a:r>
              <a:rPr lang="en-US" sz="1941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kann</a:t>
            </a:r>
            <a:r>
              <a:rPr lang="en-US" sz="1941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man </a:t>
            </a:r>
            <a:r>
              <a:rPr lang="en-US" sz="1941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miteinander</a:t>
            </a:r>
            <a:r>
              <a:rPr lang="en-US" sz="1941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1941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philosophierend</a:t>
            </a:r>
            <a:r>
              <a:rPr lang="en-US" sz="1941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ins </a:t>
            </a:r>
            <a:r>
              <a:rPr lang="en-US" sz="1941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Gespräch</a:t>
            </a:r>
            <a:r>
              <a:rPr lang="en-US" sz="1941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1941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kommen</a:t>
            </a:r>
            <a:r>
              <a:rPr lang="en-US" sz="1941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?</a:t>
            </a:r>
          </a:p>
          <a:p>
            <a:pPr algn="ctr">
              <a:lnSpc>
                <a:spcPts val="2232"/>
              </a:lnSpc>
            </a:pPr>
            <a:r>
              <a:rPr lang="en-US" sz="1941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Omar Ibrahim</a:t>
            </a:r>
          </a:p>
          <a:p>
            <a:pPr algn="ctr">
              <a:lnSpc>
                <a:spcPts val="2232"/>
              </a:lnSpc>
            </a:pPr>
            <a:r>
              <a:rPr lang="en-US" sz="1941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</a:p>
          <a:p>
            <a:pPr algn="ctr">
              <a:lnSpc>
                <a:spcPts val="2232"/>
              </a:lnSpc>
            </a:pPr>
            <a:r>
              <a:rPr lang="en-US" sz="1941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19 -21 </a:t>
            </a:r>
            <a:r>
              <a:rPr lang="en-US" sz="1941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Uhr</a:t>
            </a:r>
            <a:r>
              <a:rPr lang="en-US" sz="1941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1941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Vortrag</a:t>
            </a:r>
            <a:r>
              <a:rPr lang="en-US" sz="1941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:</a:t>
            </a:r>
          </a:p>
          <a:p>
            <a:pPr algn="ctr">
              <a:lnSpc>
                <a:spcPts val="2232"/>
              </a:lnSpc>
            </a:pPr>
            <a:r>
              <a:rPr lang="en-US" sz="1941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Mit</a:t>
            </a:r>
            <a:r>
              <a:rPr lang="en-US" sz="1941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1941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Sterbenden</a:t>
            </a:r>
            <a:r>
              <a:rPr lang="en-US" sz="1941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1941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philosophieren</a:t>
            </a:r>
            <a:r>
              <a:rPr lang="en-US" sz="1941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- </a:t>
            </a:r>
            <a:r>
              <a:rPr lang="en-US" sz="1941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Sterbliche</a:t>
            </a:r>
            <a:r>
              <a:rPr lang="en-US" sz="1941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1941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philosophieren</a:t>
            </a:r>
            <a:endParaRPr lang="en-US" sz="1941" b="1" spc="58" dirty="0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  <a:p>
            <a:pPr algn="ctr">
              <a:lnSpc>
                <a:spcPts val="2232"/>
              </a:lnSpc>
            </a:pPr>
            <a:r>
              <a:rPr lang="en-US" sz="1941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Judith Tech</a:t>
            </a:r>
          </a:p>
          <a:p>
            <a:pPr algn="ctr">
              <a:lnSpc>
                <a:spcPts val="2232"/>
              </a:lnSpc>
            </a:pPr>
            <a:endParaRPr lang="en-US" sz="1941" b="1" spc="58" dirty="0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  <a:p>
            <a:pPr algn="ctr">
              <a:lnSpc>
                <a:spcPts val="2232"/>
              </a:lnSpc>
            </a:pPr>
            <a:endParaRPr lang="en-US" sz="1941" b="1" spc="58" dirty="0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  <a:p>
            <a:pPr algn="ctr">
              <a:lnSpc>
                <a:spcPts val="2232"/>
              </a:lnSpc>
            </a:pPr>
            <a:r>
              <a:rPr lang="en-US" sz="1941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NUTZEN SIE GERNE DEN SELBEN LINK FÜR DIE VERANSTALTUNG AB 19 UHR!</a:t>
            </a:r>
          </a:p>
        </p:txBody>
      </p:sp>
      <p:sp>
        <p:nvSpPr>
          <p:cNvPr id="5" name="Freeform 5"/>
          <p:cNvSpPr/>
          <p:nvPr/>
        </p:nvSpPr>
        <p:spPr>
          <a:xfrm>
            <a:off x="12641530" y="296614"/>
            <a:ext cx="5371653" cy="1359091"/>
          </a:xfrm>
          <a:custGeom>
            <a:avLst/>
            <a:gdLst/>
            <a:ahLst/>
            <a:cxnLst/>
            <a:rect l="l" t="t" r="r" b="b"/>
            <a:pathLst>
              <a:path w="5371653" h="1359091">
                <a:moveTo>
                  <a:pt x="0" y="0"/>
                </a:moveTo>
                <a:lnTo>
                  <a:pt x="5371653" y="0"/>
                </a:lnTo>
                <a:lnTo>
                  <a:pt x="5371653" y="1359091"/>
                </a:lnTo>
                <a:lnTo>
                  <a:pt x="0" y="13590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4851" b="-6968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311715" y="8800229"/>
            <a:ext cx="3664570" cy="916142"/>
          </a:xfrm>
          <a:custGeom>
            <a:avLst/>
            <a:gdLst/>
            <a:ahLst/>
            <a:cxnLst/>
            <a:rect l="l" t="t" r="r" b="b"/>
            <a:pathLst>
              <a:path w="3664570" h="916142">
                <a:moveTo>
                  <a:pt x="0" y="0"/>
                </a:moveTo>
                <a:lnTo>
                  <a:pt x="3664570" y="0"/>
                </a:lnTo>
                <a:lnTo>
                  <a:pt x="3664570" y="916142"/>
                </a:lnTo>
                <a:lnTo>
                  <a:pt x="0" y="9161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00680" y="296614"/>
            <a:ext cx="5191983" cy="648998"/>
          </a:xfrm>
          <a:custGeom>
            <a:avLst/>
            <a:gdLst/>
            <a:ahLst/>
            <a:cxnLst/>
            <a:rect l="l" t="t" r="r" b="b"/>
            <a:pathLst>
              <a:path w="5191983" h="648998">
                <a:moveTo>
                  <a:pt x="0" y="0"/>
                </a:moveTo>
                <a:lnTo>
                  <a:pt x="5191983" y="0"/>
                </a:lnTo>
                <a:lnTo>
                  <a:pt x="5191983" y="648998"/>
                </a:lnTo>
                <a:lnTo>
                  <a:pt x="0" y="6489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-77261" t="-138414" r="-43455" b="-23011"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3" name="TextBox 3"/>
          <p:cNvSpPr txBox="1"/>
          <p:nvPr/>
        </p:nvSpPr>
        <p:spPr>
          <a:xfrm>
            <a:off x="228600" y="824813"/>
            <a:ext cx="16293213" cy="7986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spc="18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Literaturvorschläge</a:t>
            </a:r>
            <a:endParaRPr lang="en-US" sz="6000" b="1" spc="180" dirty="0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  <a:p>
            <a:pPr algn="ctr">
              <a:lnSpc>
                <a:spcPct val="150000"/>
              </a:lnSpc>
            </a:pPr>
            <a:endParaRPr lang="en-US" sz="2400" b="1" spc="180" dirty="0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  <a:p>
            <a:pPr algn="just">
              <a:lnSpc>
                <a:spcPct val="150000"/>
              </a:lnSpc>
            </a:pP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-Brinkmann, Malte: Die Wiederkehr des </a:t>
            </a:r>
            <a:r>
              <a:rPr lang="en-US" sz="2400" b="1" spc="18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Übens</a:t>
            </a: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, Praxis und </a:t>
            </a:r>
            <a:r>
              <a:rPr lang="en-US" sz="2400" b="1" spc="18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Theorie</a:t>
            </a: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18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eines</a:t>
            </a: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18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pädagogischen</a:t>
            </a: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18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Grundphänomens</a:t>
            </a: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, 2021, </a:t>
            </a:r>
            <a:r>
              <a:rPr lang="en-US" sz="2400" b="1" spc="18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Kohlhammer</a:t>
            </a: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Verlag.</a:t>
            </a:r>
          </a:p>
          <a:p>
            <a:pPr algn="just">
              <a:lnSpc>
                <a:spcPct val="150000"/>
              </a:lnSpc>
            </a:pP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-Ibrahim Omar: Philosophical Care, </a:t>
            </a:r>
            <a:r>
              <a:rPr lang="en-US" sz="2400" b="1" spc="18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Entwurf</a:t>
            </a: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18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einer</a:t>
            </a: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18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praxistheoretischen</a:t>
            </a: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18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Grundlegung</a:t>
            </a: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, 2025 (</a:t>
            </a:r>
            <a:r>
              <a:rPr lang="en-US" sz="2400" b="1" spc="18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im</a:t>
            </a: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18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Druck</a:t>
            </a: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), </a:t>
            </a:r>
            <a:r>
              <a:rPr lang="en-US" sz="2400" b="1" spc="18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Kohlhammer</a:t>
            </a: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Verlag.</a:t>
            </a:r>
          </a:p>
          <a:p>
            <a:pPr algn="just">
              <a:lnSpc>
                <a:spcPct val="150000"/>
              </a:lnSpc>
            </a:pP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-Ibrahim, Omar: Spiritual Care – </a:t>
            </a:r>
            <a:r>
              <a:rPr lang="en-US" sz="2400" b="1" spc="18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Zwischen</a:t>
            </a: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18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Anspruch</a:t>
            </a: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und </a:t>
            </a:r>
            <a:r>
              <a:rPr lang="en-US" sz="2400" b="1" spc="18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Wirklichkeit</a:t>
            </a: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, 2025, </a:t>
            </a:r>
            <a:r>
              <a:rPr lang="en-US" sz="2400" b="1" spc="18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Kohlhammer</a:t>
            </a: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Verlag.</a:t>
            </a:r>
          </a:p>
          <a:p>
            <a:pPr algn="just">
              <a:lnSpc>
                <a:spcPct val="150000"/>
              </a:lnSpc>
            </a:pP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-Ibrahim, O., &amp; Rieger, S. V.: </a:t>
            </a:r>
            <a:r>
              <a:rPr lang="en-US" sz="2400" b="1" spc="18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Philosophische</a:t>
            </a: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Impulse </a:t>
            </a:r>
            <a:r>
              <a:rPr lang="en-US" sz="2400" b="1" spc="18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zur</a:t>
            </a: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18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seelsorglichen</a:t>
            </a: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18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Gesprächsführung</a:t>
            </a: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, 2025 (</a:t>
            </a:r>
            <a:r>
              <a:rPr lang="en-US" sz="2400" b="1" spc="18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im</a:t>
            </a: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18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Druck</a:t>
            </a: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), </a:t>
            </a:r>
            <a:r>
              <a:rPr lang="en-US" sz="2400" b="1" spc="18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Wege</a:t>
            </a: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18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zum</a:t>
            </a: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Menschen Journal.</a:t>
            </a:r>
          </a:p>
          <a:p>
            <a:pPr algn="just">
              <a:lnSpc>
                <a:spcPct val="150000"/>
              </a:lnSpc>
            </a:pP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-</a:t>
            </a:r>
            <a:r>
              <a:rPr lang="en-US" sz="2400" b="1" spc="18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Mamin</a:t>
            </a: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, </a:t>
            </a:r>
            <a:r>
              <a:rPr lang="en-US" sz="2400" b="1" spc="18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Cyrill</a:t>
            </a: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: Intuition und </a:t>
            </a:r>
            <a:r>
              <a:rPr lang="en-US" sz="2400" b="1" spc="18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Erkenntnis</a:t>
            </a: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, 2020, Mentis Verlag.</a:t>
            </a:r>
          </a:p>
          <a:p>
            <a:pPr algn="just">
              <a:lnSpc>
                <a:spcPct val="150000"/>
              </a:lnSpc>
            </a:pP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-</a:t>
            </a:r>
            <a:r>
              <a:rPr lang="en-US" sz="2400" b="1" spc="18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Weniger</a:t>
            </a: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, Erich: Die </a:t>
            </a:r>
            <a:r>
              <a:rPr lang="en-US" sz="2400" b="1" spc="18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Eigenständigkeit</a:t>
            </a: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der </a:t>
            </a:r>
            <a:r>
              <a:rPr lang="en-US" sz="2400" b="1" spc="18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Erziehung</a:t>
            </a: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in </a:t>
            </a:r>
            <a:r>
              <a:rPr lang="en-US" sz="2400" b="1" spc="18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Theorie</a:t>
            </a: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und Praxis, </a:t>
            </a:r>
            <a:r>
              <a:rPr lang="en-US" sz="2400" b="1" spc="18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Probleme</a:t>
            </a: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der </a:t>
            </a:r>
            <a:r>
              <a:rPr lang="en-US" sz="2400" b="1" spc="18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akademischen</a:t>
            </a: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18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Lehrerbildung</a:t>
            </a: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, 1964, Verlag Julius </a:t>
            </a:r>
            <a:r>
              <a:rPr lang="en-US" sz="2400" b="1" spc="180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Beltz</a:t>
            </a:r>
            <a:r>
              <a:rPr lang="en-US" sz="2400" b="1" spc="180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561642" y="3434163"/>
            <a:ext cx="13767584" cy="750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endParaRPr lang="en-US" sz="5000" b="1" spc="150" dirty="0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</p:txBody>
      </p:sp>
    </p:spTree>
    <p:extLst>
      <p:ext uri="{BB962C8B-B14F-4D97-AF65-F5344CB8AC3E}">
        <p14:creationId xmlns:p14="http://schemas.microsoft.com/office/powerpoint/2010/main" val="96825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0000"/>
            </a:blip>
            <a:stretch>
              <a:fillRect l="-77261" t="-138414" r="-43455" b="-230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49181" y="2327312"/>
            <a:ext cx="10389638" cy="25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</a:pPr>
            <a:r>
              <a:rPr lang="en-US" sz="5646" b="1" spc="169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Wie </a:t>
            </a:r>
            <a:r>
              <a:rPr lang="en-US" sz="5646" b="1" spc="169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kann</a:t>
            </a:r>
            <a:r>
              <a:rPr lang="en-US" sz="5646" b="1" spc="169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man </a:t>
            </a:r>
            <a:r>
              <a:rPr lang="en-US" sz="5646" b="1" spc="169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miteinander</a:t>
            </a:r>
            <a:r>
              <a:rPr lang="en-US" sz="5646" b="1" spc="169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5646" b="1" spc="169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philosophierend</a:t>
            </a:r>
            <a:r>
              <a:rPr lang="en-US" sz="5646" b="1" spc="169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ins </a:t>
            </a:r>
            <a:r>
              <a:rPr lang="en-US" sz="5646" b="1" spc="169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Gespräch</a:t>
            </a:r>
            <a:r>
              <a:rPr lang="en-US" sz="5646" b="1" spc="169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5646" b="1" spc="169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kommen</a:t>
            </a:r>
            <a:r>
              <a:rPr lang="en-US" sz="5646" b="1" spc="169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576155" y="5143500"/>
            <a:ext cx="7135689" cy="286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2"/>
              </a:lnSpc>
            </a:pPr>
            <a:r>
              <a:rPr lang="en-US" sz="1941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Workshop </a:t>
            </a:r>
            <a:r>
              <a:rPr lang="en-US" sz="1941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mit</a:t>
            </a:r>
            <a:r>
              <a:rPr lang="en-US" sz="1941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Dr. Omar Ibrahim, 13.03.2025</a:t>
            </a:r>
          </a:p>
        </p:txBody>
      </p:sp>
    </p:spTree>
    <p:extLst>
      <p:ext uri="{BB962C8B-B14F-4D97-AF65-F5344CB8AC3E}">
        <p14:creationId xmlns:p14="http://schemas.microsoft.com/office/powerpoint/2010/main" val="2516732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0000"/>
            </a:blip>
            <a:stretch>
              <a:fillRect l="-77261" t="-138414" r="-43455" b="-230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49181" y="2327312"/>
            <a:ext cx="10389638" cy="1675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</a:pPr>
            <a:r>
              <a:rPr lang="en-US" sz="5646" b="1" spc="169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Ablauf</a:t>
            </a:r>
            <a:r>
              <a:rPr lang="en-US" sz="5646" b="1" spc="169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des </a:t>
            </a:r>
            <a:r>
              <a:rPr lang="en-US" sz="5646" b="1" spc="169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heutigen</a:t>
            </a:r>
            <a:r>
              <a:rPr lang="en-US" sz="5646" b="1" spc="169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Workshops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576155" y="4838700"/>
            <a:ext cx="7135689" cy="2519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- Was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ist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Philosophie?</a:t>
            </a:r>
          </a:p>
          <a:p>
            <a:pPr algn="ctr">
              <a:lnSpc>
                <a:spcPct val="200000"/>
              </a:lnSpc>
            </a:pP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-Was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ist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ein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Gespräch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?</a:t>
            </a:r>
          </a:p>
          <a:p>
            <a:pPr algn="ctr">
              <a:lnSpc>
                <a:spcPct val="200000"/>
              </a:lnSpc>
            </a:pP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-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Philosophische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Gesprächsmethoden</a:t>
            </a:r>
            <a:endParaRPr lang="en-US" sz="2400" b="1" spc="58" dirty="0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  <a:p>
            <a:pPr algn="ctr">
              <a:lnSpc>
                <a:spcPts val="2232"/>
              </a:lnSpc>
            </a:pPr>
            <a:endParaRPr lang="en-US" sz="2400" b="1" spc="58" dirty="0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</p:txBody>
      </p:sp>
    </p:spTree>
    <p:extLst>
      <p:ext uri="{BB962C8B-B14F-4D97-AF65-F5344CB8AC3E}">
        <p14:creationId xmlns:p14="http://schemas.microsoft.com/office/powerpoint/2010/main" val="404680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0000"/>
            </a:blip>
            <a:stretch>
              <a:fillRect l="-77261" t="-138414" r="-43455" b="-230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49181" y="2327312"/>
            <a:ext cx="10389638" cy="84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</a:pPr>
            <a:r>
              <a:rPr lang="en-US" sz="5646" b="1" spc="169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Was </a:t>
            </a:r>
            <a:r>
              <a:rPr lang="en-US" sz="5646" b="1" spc="169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ist</a:t>
            </a:r>
            <a:r>
              <a:rPr lang="en-US" sz="5646" b="1" spc="169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Philosophie?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576155" y="5143500"/>
            <a:ext cx="7135689" cy="1042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-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Besprechung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in Gruppen, circa 10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Minuten</a:t>
            </a:r>
            <a:endParaRPr lang="en-US" sz="2400" b="1" spc="58" dirty="0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  <a:p>
            <a:pPr algn="ctr">
              <a:lnSpc>
                <a:spcPts val="2232"/>
              </a:lnSpc>
            </a:pPr>
            <a:endParaRPr lang="en-US" sz="2400" b="1" spc="58" dirty="0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</p:txBody>
      </p:sp>
    </p:spTree>
    <p:extLst>
      <p:ext uri="{BB962C8B-B14F-4D97-AF65-F5344CB8AC3E}">
        <p14:creationId xmlns:p14="http://schemas.microsoft.com/office/powerpoint/2010/main" val="1516552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0000"/>
            </a:blip>
            <a:stretch>
              <a:fillRect l="-77261" t="-138414" r="-43455" b="-230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49181" y="2327312"/>
            <a:ext cx="10389638" cy="84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</a:pPr>
            <a:r>
              <a:rPr lang="en-US" sz="5646" b="1" spc="169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Was </a:t>
            </a:r>
            <a:r>
              <a:rPr lang="en-US" sz="5646" b="1" spc="169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ist</a:t>
            </a:r>
            <a:r>
              <a:rPr lang="en-US" sz="5646" b="1" spc="169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Philosophie?</a:t>
            </a:r>
          </a:p>
        </p:txBody>
      </p:sp>
    </p:spTree>
    <p:extLst>
      <p:ext uri="{BB962C8B-B14F-4D97-AF65-F5344CB8AC3E}">
        <p14:creationId xmlns:p14="http://schemas.microsoft.com/office/powerpoint/2010/main" val="2958681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0000"/>
            </a:blip>
            <a:stretch>
              <a:fillRect l="-77261" t="-138414" r="-43455" b="-230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49181" y="2327312"/>
            <a:ext cx="10389638" cy="84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</a:pPr>
            <a:r>
              <a:rPr lang="en-US" sz="5646" b="1" spc="169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Was </a:t>
            </a:r>
            <a:r>
              <a:rPr lang="en-US" sz="5646" b="1" spc="169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ist</a:t>
            </a:r>
            <a:r>
              <a:rPr lang="en-US" sz="5646" b="1" spc="169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Philosophie?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576155" y="4701104"/>
            <a:ext cx="7135689" cy="3258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-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Theoretische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Bestimmungsversuche</a:t>
            </a:r>
            <a:endParaRPr lang="en-US" sz="2400" b="1" spc="58" dirty="0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  <a:p>
            <a:pPr algn="ctr">
              <a:lnSpc>
                <a:spcPct val="200000"/>
              </a:lnSpc>
            </a:pP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-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Anthropologische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Bestimmungsversuche</a:t>
            </a:r>
            <a:endParaRPr lang="en-US" sz="2400" b="1" spc="58" dirty="0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  <a:p>
            <a:pPr algn="ctr">
              <a:lnSpc>
                <a:spcPct val="200000"/>
              </a:lnSpc>
            </a:pP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-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Praktische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Bestimmungsversuche</a:t>
            </a:r>
            <a:endParaRPr lang="en-US" sz="2400" b="1" spc="58" dirty="0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  <a:p>
            <a:pPr algn="ctr">
              <a:lnSpc>
                <a:spcPct val="200000"/>
              </a:lnSpc>
            </a:pP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-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Funktionale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Bestimmungsversuche</a:t>
            </a:r>
            <a:endParaRPr lang="en-US" sz="2400" b="1" spc="58" dirty="0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  <a:p>
            <a:pPr algn="ctr">
              <a:lnSpc>
                <a:spcPts val="2232"/>
              </a:lnSpc>
            </a:pPr>
            <a:endParaRPr lang="en-US" sz="2400" b="1" spc="58" dirty="0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</p:txBody>
      </p:sp>
    </p:spTree>
    <p:extLst>
      <p:ext uri="{BB962C8B-B14F-4D97-AF65-F5344CB8AC3E}">
        <p14:creationId xmlns:p14="http://schemas.microsoft.com/office/powerpoint/2010/main" val="1931039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0000"/>
            </a:blip>
            <a:stretch>
              <a:fillRect l="-77261" t="-138414" r="-43455" b="-230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49181" y="2327312"/>
            <a:ext cx="10389638" cy="84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</a:pPr>
            <a:r>
              <a:rPr lang="en-US" sz="5646" b="1" spc="169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Was </a:t>
            </a:r>
            <a:r>
              <a:rPr lang="en-US" sz="5646" b="1" spc="169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ist</a:t>
            </a:r>
            <a:r>
              <a:rPr lang="en-US" sz="5646" b="1" spc="169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Philosophie?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576155" y="4762500"/>
            <a:ext cx="7135689" cy="2519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Funktionaler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Bestimmungsversuch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: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Worauf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könnte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i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Philosophie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in der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Hospizarbeit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eine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Antwort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sein?</a:t>
            </a:r>
          </a:p>
          <a:p>
            <a:pPr algn="ctr">
              <a:lnSpc>
                <a:spcPts val="2232"/>
              </a:lnSpc>
            </a:pPr>
            <a:endParaRPr lang="en-US" sz="2400" b="1" spc="58" dirty="0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</p:txBody>
      </p:sp>
    </p:spTree>
    <p:extLst>
      <p:ext uri="{BB962C8B-B14F-4D97-AF65-F5344CB8AC3E}">
        <p14:creationId xmlns:p14="http://schemas.microsoft.com/office/powerpoint/2010/main" val="1978649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0000"/>
            </a:blip>
            <a:stretch>
              <a:fillRect l="-77261" t="-138414" r="-43455" b="-230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49181" y="2327312"/>
            <a:ext cx="10389638" cy="84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</a:pPr>
            <a:r>
              <a:rPr lang="en-US" sz="5646" b="1" spc="169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Was </a:t>
            </a:r>
            <a:r>
              <a:rPr lang="en-US" sz="5646" b="1" spc="169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ist</a:t>
            </a:r>
            <a:r>
              <a:rPr lang="en-US" sz="5646" b="1" spc="169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5646" b="1" spc="169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ein</a:t>
            </a:r>
            <a:r>
              <a:rPr lang="en-US" sz="5646" b="1" spc="169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5646" b="1" spc="169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Gespräch</a:t>
            </a:r>
            <a:r>
              <a:rPr lang="en-US" sz="5646" b="1" spc="169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576155" y="4762500"/>
            <a:ext cx="7135689" cy="2862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-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Strukturiertes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Geschehen</a:t>
            </a:r>
            <a:endParaRPr lang="en-US" sz="2400" b="1" spc="58" dirty="0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  <a:p>
            <a:pPr algn="ctr">
              <a:lnSpc>
                <a:spcPct val="200000"/>
              </a:lnSpc>
            </a:pP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-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Baut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auf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Begegnung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und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Beziehung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auf</a:t>
            </a:r>
          </a:p>
          <a:p>
            <a:pPr algn="ctr">
              <a:lnSpc>
                <a:spcPct val="200000"/>
              </a:lnSpc>
            </a:pP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-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Behandelt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ein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Thema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oder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mehrere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Themen</a:t>
            </a:r>
            <a:endParaRPr lang="en-US" sz="2400" b="1" spc="58" dirty="0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  <a:p>
            <a:pPr algn="ctr">
              <a:lnSpc>
                <a:spcPct val="200000"/>
              </a:lnSpc>
            </a:pP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-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Hören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,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Sprechen</a:t>
            </a:r>
            <a:r>
              <a:rPr lang="en-US" sz="2400" b="1" spc="58" dirty="0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, </a:t>
            </a:r>
            <a:r>
              <a:rPr lang="en-US" sz="2400" b="1" spc="58" dirty="0" err="1">
                <a:solidFill>
                  <a:srgbClr val="E6BE77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Schweigen</a:t>
            </a:r>
            <a:endParaRPr lang="en-US" sz="2400" b="1" spc="58" dirty="0">
              <a:solidFill>
                <a:srgbClr val="E6BE77"/>
              </a:solidFill>
              <a:latin typeface=" Avenir Next Arabic Bold"/>
              <a:ea typeface=" Avenir Next Arabic Bold"/>
              <a:cs typeface=" Avenir Next Arabic Bold"/>
              <a:sym typeface=" Avenir Next Arabic Bold"/>
            </a:endParaRPr>
          </a:p>
        </p:txBody>
      </p:sp>
    </p:spTree>
    <p:extLst>
      <p:ext uri="{BB962C8B-B14F-4D97-AF65-F5344CB8AC3E}">
        <p14:creationId xmlns:p14="http://schemas.microsoft.com/office/powerpoint/2010/main" val="114974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621</Words>
  <Application>Microsoft Macintosh PowerPoint</Application>
  <PresentationFormat>Benutzerdefiniert</PresentationFormat>
  <Paragraphs>81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 Avenir Next Arabic</vt:lpstr>
      <vt:lpstr>Arial</vt:lpstr>
      <vt:lpstr> Avenir Next Arabic Bold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Endlich philosophieren Judith</dc:title>
  <cp:lastModifiedBy>Omar Ibrahim</cp:lastModifiedBy>
  <cp:revision>6</cp:revision>
  <dcterms:created xsi:type="dcterms:W3CDTF">2006-08-16T00:00:00Z</dcterms:created>
  <dcterms:modified xsi:type="dcterms:W3CDTF">2025-03-14T10:07:38Z</dcterms:modified>
  <dc:identifier>DAGhaL3ALNs</dc:identifier>
</cp:coreProperties>
</file>