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374" r:id="rId3"/>
    <p:sldId id="375" r:id="rId4"/>
    <p:sldId id="376" r:id="rId5"/>
    <p:sldId id="378" r:id="rId6"/>
    <p:sldId id="383" r:id="rId7"/>
    <p:sldId id="384" r:id="rId8"/>
    <p:sldId id="385" r:id="rId9"/>
    <p:sldId id="377" r:id="rId10"/>
    <p:sldId id="379" r:id="rId11"/>
    <p:sldId id="380" r:id="rId12"/>
    <p:sldId id="381" r:id="rId13"/>
    <p:sldId id="386" r:id="rId14"/>
    <p:sldId id="387" r:id="rId15"/>
    <p:sldId id="388" r:id="rId16"/>
    <p:sldId id="389" r:id="rId17"/>
    <p:sldId id="390" r:id="rId18"/>
    <p:sldId id="382" r:id="rId19"/>
    <p:sldId id="391" r:id="rId20"/>
    <p:sldId id="392" r:id="rId21"/>
    <p:sldId id="35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0"/>
    <p:restoredTop sz="94673"/>
  </p:normalViewPr>
  <p:slideViewPr>
    <p:cSldViewPr snapToGrid="0" snapToObjects="1">
      <p:cViewPr>
        <p:scale>
          <a:sx n="77" d="100"/>
          <a:sy n="77" d="100"/>
        </p:scale>
        <p:origin x="-2604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C2EEE-0961-423B-9CBD-6C58C8FF5762}" type="datetimeFigureOut">
              <a:rPr lang="de-AT" smtClean="0"/>
              <a:t>06.12.2018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2ECE0-A951-4CA1-A44C-450A579CE3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187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4803-7ACE-4680-A81E-7655B92B819D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2D29-4147-43A6-883D-6E352265E6A7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18AB-7297-4800-9B15-DAE3236E0F47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686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154-A0CE-44CC-BD43-02FF88AFC7A7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9ADA-7BE7-456B-9E6C-3AFF9F5D1417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F42D-D123-44FA-9305-D6153DD580D2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084D-FB2E-4C11-A4F0-19964BEBCA23}" type="datetime1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E568-8BE2-4BF0-AD69-F40019C563E9}" type="datetime1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AB86-EC26-4083-AEFB-A75CEC9578FB}" type="datetime1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9DE4-890A-4AC7-A0C1-A7BAB5093DC9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E792-A97A-4118-ABE3-38A68E755F69}" type="datetime1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C73E-9E4A-4CAE-8C60-2200F29163A6}" type="datetime1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Niederdorfer, Rotter, Akbulut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0235-F983-534E-B493-84FEE042FC1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Bild 14">
            <a:extLst>
              <a:ext uri="{FF2B5EF4-FFF2-40B4-BE49-F238E27FC236}">
                <a16:creationId xmlns:a16="http://schemas.microsoft.com/office/drawing/2014/main" xmlns="" id="{536B0066-D28B-DC4E-8133-BFEF171A201C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6" b="9789"/>
          <a:stretch/>
        </p:blipFill>
        <p:spPr>
          <a:xfrm>
            <a:off x="6035" y="0"/>
            <a:ext cx="5669756" cy="6858000"/>
          </a:xfrm>
          <a:prstGeom prst="rect">
            <a:avLst/>
          </a:prstGeom>
        </p:spPr>
      </p:pic>
      <p:pic>
        <p:nvPicPr>
          <p:cNvPr id="8" name="Bild 14">
            <a:extLst>
              <a:ext uri="{FF2B5EF4-FFF2-40B4-BE49-F238E27FC236}">
                <a16:creationId xmlns:a16="http://schemas.microsoft.com/office/drawing/2014/main" xmlns="" id="{7B2E67EF-3CF0-9F4C-816C-004BC486B249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89516" r="2011" b="5107"/>
          <a:stretch/>
        </p:blipFill>
        <p:spPr>
          <a:xfrm>
            <a:off x="628651" y="6017342"/>
            <a:ext cx="8515349" cy="840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87CE83F-DA28-554B-86E6-7695A6E473D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86650" y="365126"/>
            <a:ext cx="1105141" cy="8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E0A3F-62BE-CD40-A047-E5915EF2B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702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Mehrsprachigkeit</a:t>
            </a:r>
            <a:r>
              <a:rPr lang="en-US" b="1" dirty="0" smtClean="0"/>
              <a:t> </a:t>
            </a:r>
            <a:r>
              <a:rPr lang="en-US" b="1" dirty="0"/>
              <a:t>und </a:t>
            </a:r>
            <a:r>
              <a:rPr lang="en-US" b="1" dirty="0" smtClean="0"/>
              <a:t>Language Awareness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Modul</a:t>
            </a:r>
            <a:r>
              <a:rPr lang="en-US" dirty="0" smtClean="0"/>
              <a:t> 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Lisa </a:t>
            </a:r>
            <a:r>
              <a:rPr lang="en-US" sz="2000" dirty="0" err="1" smtClean="0"/>
              <a:t>Niederdorfer</a:t>
            </a:r>
            <a:r>
              <a:rPr lang="en-US" sz="2000" dirty="0" smtClean="0"/>
              <a:t>, Daniela Rotter, </a:t>
            </a:r>
            <a:r>
              <a:rPr lang="en-US" sz="2000" dirty="0" err="1" smtClean="0"/>
              <a:t>Muahmmed</a:t>
            </a:r>
            <a:r>
              <a:rPr lang="en-US" sz="2000" dirty="0" smtClean="0"/>
              <a:t> </a:t>
            </a:r>
            <a:r>
              <a:rPr lang="en-US" sz="2000" dirty="0" err="1" smtClean="0"/>
              <a:t>Akbulut</a:t>
            </a:r>
            <a:endParaRPr lang="en-US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334858"/>
            <a:ext cx="2879124" cy="127927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39722" y="5574081"/>
            <a:ext cx="87462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000" dirty="0"/>
              <a:t>Dieses Projekt wurde mit Unterstützung der Europäischen Kommission finanziert. Die Verantwortung für den Inhalt dieser</a:t>
            </a:r>
          </a:p>
          <a:p>
            <a:pPr algn="ctr"/>
            <a:r>
              <a:rPr lang="de-AT" sz="1000" dirty="0"/>
              <a:t>Veröffentlichung (Mitteilung) trägt allein der Verfasser; die Kommission haftet nicht für die weitere Verwendung der darin enthaltenen</a:t>
            </a:r>
          </a:p>
          <a:p>
            <a:pPr algn="ctr"/>
            <a:r>
              <a:rPr lang="de-AT" sz="1000" dirty="0"/>
              <a:t>Angaben.</a:t>
            </a:r>
          </a:p>
        </p:txBody>
      </p:sp>
    </p:spTree>
    <p:extLst>
      <p:ext uri="{BB962C8B-B14F-4D97-AF65-F5344CB8AC3E}">
        <p14:creationId xmlns:p14="http://schemas.microsoft.com/office/powerpoint/2010/main" val="161458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0D454-4FFE-7446-8D18-FBA0FEB1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Beispiele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Schreibimpulse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03137C-BBE4-8B40-B4A9-23264464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e-AT" dirty="0"/>
              <a:t>Didaktisierung Frauen in der Arbeitswelt – Gleiches Gehalt für gleiche Arbeit (Neue Mittelschule, 8. Schulstufe, Berufsorientierung): </a:t>
            </a:r>
            <a:r>
              <a:rPr lang="ar-SA" dirty="0" err="1"/>
              <a:t>Leitfragen</a:t>
            </a:r>
            <a:r>
              <a:rPr lang="ar-SA" dirty="0"/>
              <a:t> </a:t>
            </a:r>
            <a:endParaRPr lang="en-US" dirty="0"/>
          </a:p>
          <a:p>
            <a:pPr lvl="1"/>
            <a:r>
              <a:rPr lang="de-DE" i="1" dirty="0"/>
              <a:t>Wie sieht ein typischer Arbeitstag deiner Mutter, Schwester, Tante, Lehrerin...aus?</a:t>
            </a:r>
            <a:endParaRPr lang="en-US" dirty="0"/>
          </a:p>
          <a:p>
            <a:pPr lvl="1"/>
            <a:r>
              <a:rPr lang="en-US" i="1" dirty="0"/>
              <a:t>What does a typical work day of your mother, sister, aunt, teacher ... look like?</a:t>
            </a:r>
            <a:endParaRPr lang="en-US" dirty="0"/>
          </a:p>
          <a:p>
            <a:pPr lvl="1"/>
            <a:r>
              <a:rPr lang="en-US" i="1" dirty="0" err="1"/>
              <a:t>Annenin</a:t>
            </a:r>
            <a:r>
              <a:rPr lang="en-US" i="1" dirty="0"/>
              <a:t>, </a:t>
            </a:r>
            <a:r>
              <a:rPr lang="en-US" i="1" dirty="0" err="1"/>
              <a:t>ablanın</a:t>
            </a:r>
            <a:r>
              <a:rPr lang="en-US" i="1" dirty="0"/>
              <a:t>, </a:t>
            </a:r>
            <a:r>
              <a:rPr lang="en-US" i="1" dirty="0" err="1"/>
              <a:t>teyzenin</a:t>
            </a:r>
            <a:r>
              <a:rPr lang="en-US" i="1" dirty="0"/>
              <a:t>/</a:t>
            </a:r>
            <a:r>
              <a:rPr lang="en-US" i="1" dirty="0" err="1"/>
              <a:t>halanın</a:t>
            </a:r>
            <a:r>
              <a:rPr lang="en-US" i="1" dirty="0"/>
              <a:t>/</a:t>
            </a:r>
            <a:r>
              <a:rPr lang="en-US" i="1" dirty="0" err="1"/>
              <a:t>yengenin</a:t>
            </a:r>
            <a:r>
              <a:rPr lang="en-US" i="1" dirty="0"/>
              <a:t> </a:t>
            </a:r>
            <a:r>
              <a:rPr lang="en-US" i="1" dirty="0" err="1"/>
              <a:t>veyahut</a:t>
            </a:r>
            <a:r>
              <a:rPr lang="en-US" i="1" dirty="0"/>
              <a:t> da bayan </a:t>
            </a:r>
            <a:r>
              <a:rPr lang="en-US" i="1" dirty="0" err="1"/>
              <a:t>öğretmeninin</a:t>
            </a:r>
            <a:r>
              <a:rPr lang="en-US" i="1" dirty="0"/>
              <a:t> </a:t>
            </a:r>
            <a:r>
              <a:rPr lang="en-US" i="1" dirty="0" err="1"/>
              <a:t>sıradan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iş</a:t>
            </a:r>
            <a:r>
              <a:rPr lang="en-US" i="1" dirty="0"/>
              <a:t> </a:t>
            </a:r>
            <a:r>
              <a:rPr lang="en-US" i="1" dirty="0" err="1"/>
              <a:t>günü</a:t>
            </a:r>
            <a:r>
              <a:rPr lang="en-US" i="1" dirty="0"/>
              <a:t> </a:t>
            </a:r>
            <a:r>
              <a:rPr lang="en-US" i="1" dirty="0" err="1"/>
              <a:t>nasıl</a:t>
            </a:r>
            <a:r>
              <a:rPr lang="en-US" i="1" dirty="0"/>
              <a:t> </a:t>
            </a:r>
            <a:r>
              <a:rPr lang="en-US" i="1" dirty="0" err="1"/>
              <a:t>geçiyor</a:t>
            </a:r>
            <a:r>
              <a:rPr lang="en-US" i="1" dirty="0"/>
              <a:t>? </a:t>
            </a:r>
            <a:endParaRPr lang="en-US" dirty="0"/>
          </a:p>
          <a:p>
            <a:pPr lvl="1"/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izgleda</a:t>
            </a:r>
            <a:r>
              <a:rPr lang="en-US" i="1" dirty="0"/>
              <a:t> </a:t>
            </a:r>
            <a:r>
              <a:rPr lang="en-US" i="1" dirty="0" err="1"/>
              <a:t>tipicni</a:t>
            </a:r>
            <a:r>
              <a:rPr lang="en-US" i="1" dirty="0"/>
              <a:t> </a:t>
            </a:r>
            <a:r>
              <a:rPr lang="en-US" i="1" dirty="0" err="1"/>
              <a:t>radni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tvoje</a:t>
            </a:r>
            <a:r>
              <a:rPr lang="en-US" i="1" dirty="0"/>
              <a:t> </a:t>
            </a:r>
            <a:r>
              <a:rPr lang="en-US" i="1" dirty="0" err="1"/>
              <a:t>majke</a:t>
            </a:r>
            <a:r>
              <a:rPr lang="en-US" i="1" dirty="0"/>
              <a:t>, </a:t>
            </a:r>
            <a:r>
              <a:rPr lang="en-US" i="1" dirty="0" err="1"/>
              <a:t>sestre</a:t>
            </a:r>
            <a:r>
              <a:rPr lang="en-US" i="1" dirty="0"/>
              <a:t>, </a:t>
            </a:r>
            <a:r>
              <a:rPr lang="en-US" i="1" dirty="0" err="1"/>
              <a:t>tetke</a:t>
            </a:r>
            <a:r>
              <a:rPr lang="en-US" i="1" dirty="0"/>
              <a:t>, </a:t>
            </a:r>
            <a:r>
              <a:rPr lang="en-US" i="1" dirty="0" err="1"/>
              <a:t>uciteljice</a:t>
            </a:r>
            <a:r>
              <a:rPr lang="en-US" i="1" dirty="0"/>
              <a:t>…?</a:t>
            </a:r>
            <a:endParaRPr lang="en-US" dirty="0"/>
          </a:p>
          <a:p>
            <a:pPr lvl="1"/>
            <a:r>
              <a:rPr lang="de-AT" i="1" dirty="0" err="1"/>
              <a:t>Шта</a:t>
            </a:r>
            <a:r>
              <a:rPr lang="de-AT" i="1" dirty="0"/>
              <a:t> </a:t>
            </a:r>
            <a:r>
              <a:rPr lang="de-AT" i="1" dirty="0" err="1"/>
              <a:t>типичан</a:t>
            </a:r>
            <a:r>
              <a:rPr lang="de-AT" i="1" dirty="0"/>
              <a:t> </a:t>
            </a:r>
            <a:r>
              <a:rPr lang="de-AT" i="1" dirty="0" err="1"/>
              <a:t>радни</a:t>
            </a:r>
            <a:r>
              <a:rPr lang="de-AT" i="1" dirty="0"/>
              <a:t> </a:t>
            </a:r>
            <a:r>
              <a:rPr lang="de-AT" i="1" dirty="0" err="1"/>
              <a:t>дан</a:t>
            </a:r>
            <a:r>
              <a:rPr lang="de-AT" i="1" dirty="0"/>
              <a:t> </a:t>
            </a:r>
            <a:r>
              <a:rPr lang="de-AT" i="1" dirty="0" err="1"/>
              <a:t>изгледа</a:t>
            </a:r>
            <a:r>
              <a:rPr lang="de-AT" i="1" dirty="0"/>
              <a:t> </a:t>
            </a:r>
            <a:r>
              <a:rPr lang="de-AT" i="1" dirty="0" err="1"/>
              <a:t>за</a:t>
            </a:r>
            <a:r>
              <a:rPr lang="de-AT" i="1" dirty="0"/>
              <a:t> </a:t>
            </a:r>
            <a:r>
              <a:rPr lang="de-AT" i="1" dirty="0" err="1"/>
              <a:t>твоју</a:t>
            </a:r>
            <a:r>
              <a:rPr lang="de-AT" i="1" dirty="0"/>
              <a:t> </a:t>
            </a:r>
            <a:r>
              <a:rPr lang="de-AT" i="1" dirty="0" err="1"/>
              <a:t>мајку</a:t>
            </a:r>
            <a:r>
              <a:rPr lang="en-US" i="1" dirty="0"/>
              <a:t>, </a:t>
            </a:r>
            <a:r>
              <a:rPr lang="de-AT" i="1" dirty="0" err="1"/>
              <a:t>сестру</a:t>
            </a:r>
            <a:r>
              <a:rPr lang="en-US" i="1" dirty="0"/>
              <a:t>, </a:t>
            </a:r>
            <a:r>
              <a:rPr lang="de-AT" i="1" dirty="0" err="1"/>
              <a:t>тету</a:t>
            </a:r>
            <a:r>
              <a:rPr lang="en-US" i="1" dirty="0"/>
              <a:t>, </a:t>
            </a:r>
            <a:r>
              <a:rPr lang="de-AT" i="1" dirty="0" err="1"/>
              <a:t>учитељу</a:t>
            </a:r>
            <a:r>
              <a:rPr lang="en-US" i="1" dirty="0"/>
              <a:t> ...?</a:t>
            </a:r>
            <a:endParaRPr lang="en-US" dirty="0"/>
          </a:p>
          <a:p>
            <a:pPr lvl="1"/>
            <a:r>
              <a:rPr lang="hi-IN" i="1" dirty="0"/>
              <a:t>كيف يكون يوم عمل أمك|أختك|عامتك|خالتك|معلمتك العادي؟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0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8C97A-8B9A-A944-9A05-358B2F07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Beispiele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Schreibimpulse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C74260-1B67-4947-A381-F930849C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90689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de-AT" sz="2400" dirty="0"/>
              <a:t>Didaktisierung Die Geschichte der Kinderarbeit – Ursachen und Folgen (Neue Mittelschule, 8. Schulstufe, Berufsorientierung): </a:t>
            </a:r>
            <a:r>
              <a:rPr lang="ar-SA" sz="2400" dirty="0" err="1"/>
              <a:t>Leitfrage</a:t>
            </a:r>
            <a:r>
              <a:rPr lang="ar-SA" sz="2400" dirty="0"/>
              <a:t> &amp; </a:t>
            </a:r>
            <a:r>
              <a:rPr lang="ar-SA" sz="2400" dirty="0" err="1"/>
              <a:t>Bilder</a:t>
            </a:r>
            <a:endParaRPr lang="en-US" sz="2400" dirty="0"/>
          </a:p>
          <a:p>
            <a:pPr lvl="1"/>
            <a:r>
              <a:rPr lang="de-AT" sz="2000" i="1" dirty="0"/>
              <a:t>Wie könnte der Tag dieser Person verlaufen?</a:t>
            </a:r>
            <a:endParaRPr lang="en-US" sz="2000" dirty="0"/>
          </a:p>
          <a:p>
            <a:pPr lvl="1"/>
            <a:r>
              <a:rPr lang="de-AT" sz="2000" i="1" dirty="0" err="1"/>
              <a:t>Bu</a:t>
            </a:r>
            <a:r>
              <a:rPr lang="de-AT" sz="2000" i="1" dirty="0"/>
              <a:t> </a:t>
            </a:r>
            <a:r>
              <a:rPr lang="de-AT" sz="2000" i="1" dirty="0" err="1"/>
              <a:t>kişinin</a:t>
            </a:r>
            <a:r>
              <a:rPr lang="de-AT" sz="2000" i="1" dirty="0"/>
              <a:t> </a:t>
            </a:r>
            <a:r>
              <a:rPr lang="de-AT" sz="2000" i="1" dirty="0" err="1"/>
              <a:t>günü</a:t>
            </a:r>
            <a:r>
              <a:rPr lang="de-AT" sz="2000" i="1" dirty="0"/>
              <a:t> </a:t>
            </a:r>
            <a:r>
              <a:rPr lang="de-AT" sz="2000" i="1" dirty="0" err="1"/>
              <a:t>nasıl</a:t>
            </a:r>
            <a:r>
              <a:rPr lang="de-AT" sz="2000" i="1" dirty="0"/>
              <a:t> </a:t>
            </a:r>
            <a:r>
              <a:rPr lang="de-AT" sz="2000" i="1" dirty="0" err="1"/>
              <a:t>geçiyor</a:t>
            </a:r>
            <a:r>
              <a:rPr lang="de-AT" sz="2000" i="1" dirty="0"/>
              <a:t> </a:t>
            </a:r>
            <a:r>
              <a:rPr lang="de-AT" sz="2000" i="1" dirty="0" err="1"/>
              <a:t>olabilir</a:t>
            </a:r>
            <a:r>
              <a:rPr lang="de-AT" sz="2000" i="1" dirty="0"/>
              <a:t>?</a:t>
            </a:r>
            <a:endParaRPr lang="en-US" sz="2000" dirty="0"/>
          </a:p>
          <a:p>
            <a:pPr lvl="1"/>
            <a:r>
              <a:rPr lang="en-US" sz="2000" i="1" dirty="0" err="1"/>
              <a:t>Kako</a:t>
            </a:r>
            <a:r>
              <a:rPr lang="en-US" sz="2000" i="1" dirty="0"/>
              <a:t> bi </a:t>
            </a:r>
            <a:r>
              <a:rPr lang="en-US" sz="2000" i="1" dirty="0" err="1"/>
              <a:t>mogao</a:t>
            </a:r>
            <a:r>
              <a:rPr lang="en-US" sz="2000" i="1" dirty="0"/>
              <a:t> </a:t>
            </a:r>
            <a:r>
              <a:rPr lang="en-US" sz="2000" i="1" dirty="0" err="1"/>
              <a:t>izgledati</a:t>
            </a:r>
            <a:r>
              <a:rPr lang="en-US" sz="2000" i="1" dirty="0"/>
              <a:t> </a:t>
            </a:r>
            <a:r>
              <a:rPr lang="en-US" sz="2000" i="1" dirty="0" err="1"/>
              <a:t>protok</a:t>
            </a:r>
            <a:r>
              <a:rPr lang="en-US" sz="2000" i="1" dirty="0"/>
              <a:t> dana </a:t>
            </a:r>
            <a:r>
              <a:rPr lang="en-US" sz="2000" i="1" dirty="0" err="1"/>
              <a:t>te</a:t>
            </a:r>
            <a:r>
              <a:rPr lang="en-US" sz="2000" i="1" dirty="0"/>
              <a:t> </a:t>
            </a:r>
            <a:r>
              <a:rPr lang="en-US" sz="2000" i="1" dirty="0" err="1"/>
              <a:t>osobe</a:t>
            </a:r>
            <a:r>
              <a:rPr lang="en-US" sz="2000" i="1" dirty="0"/>
              <a:t>?</a:t>
            </a:r>
            <a:endParaRPr lang="en-US" sz="2000" dirty="0"/>
          </a:p>
          <a:p>
            <a:pPr lvl="1"/>
            <a:r>
              <a:rPr lang="en-US" sz="2000" i="1" dirty="0"/>
              <a:t>What could a day in this person´s life be like?</a:t>
            </a:r>
            <a:endParaRPr lang="en-US" sz="2000" dirty="0"/>
          </a:p>
          <a:p>
            <a:pPr lvl="1"/>
            <a:r>
              <a:rPr lang="en-US" sz="2000" i="1" dirty="0" err="1"/>
              <a:t>Како</a:t>
            </a:r>
            <a:r>
              <a:rPr lang="en-US" sz="2000" i="1" dirty="0"/>
              <a:t> </a:t>
            </a:r>
            <a:r>
              <a:rPr lang="en-US" sz="2000" i="1" dirty="0" err="1"/>
              <a:t>би</a:t>
            </a:r>
            <a:r>
              <a:rPr lang="en-US" sz="2000" i="1" dirty="0"/>
              <a:t> </a:t>
            </a:r>
            <a:r>
              <a:rPr lang="en-US" sz="2000" i="1" dirty="0" err="1"/>
              <a:t>изгледао</a:t>
            </a:r>
            <a:r>
              <a:rPr lang="en-US" sz="2000" i="1" dirty="0"/>
              <a:t> </a:t>
            </a:r>
            <a:r>
              <a:rPr lang="en-US" sz="2000" i="1" dirty="0" err="1"/>
              <a:t>ток</a:t>
            </a:r>
            <a:r>
              <a:rPr lang="en-US" sz="2000" i="1" dirty="0"/>
              <a:t> </a:t>
            </a:r>
            <a:r>
              <a:rPr lang="en-US" sz="2000" i="1" dirty="0" err="1"/>
              <a:t>дана</a:t>
            </a:r>
            <a:r>
              <a:rPr lang="en-US" sz="2000" i="1" dirty="0"/>
              <a:t> </a:t>
            </a:r>
            <a:r>
              <a:rPr lang="en-US" sz="2000" i="1" dirty="0" err="1"/>
              <a:t>ове</a:t>
            </a:r>
            <a:r>
              <a:rPr lang="en-US" sz="2000" i="1" dirty="0"/>
              <a:t> </a:t>
            </a:r>
            <a:r>
              <a:rPr lang="en-US" sz="2000" i="1" dirty="0" err="1"/>
              <a:t>особе</a:t>
            </a:r>
            <a:r>
              <a:rPr lang="en-US" sz="2000" i="1" dirty="0"/>
              <a:t>?</a:t>
            </a:r>
            <a:endParaRPr lang="en-US" sz="2000" dirty="0"/>
          </a:p>
          <a:p>
            <a:pPr lvl="1"/>
            <a:r>
              <a:rPr lang="hi-IN" sz="2000" dirty="0"/>
              <a:t>كيف يمكن أن يمضي يومه؟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8" name="Picture 7" descr="/Users/lisaniederdorfer/Dropbox/Mela_Material_Marsik/Fotos_Kinderarbeit/Peru/IMG_2760.JPG">
            <a:extLst>
              <a:ext uri="{FF2B5EF4-FFF2-40B4-BE49-F238E27FC236}">
                <a16:creationId xmlns:a16="http://schemas.microsoft.com/office/drawing/2014/main" xmlns="" id="{E67CED36-F726-4D40-972E-76F4084D94D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6"/>
          <a:stretch/>
        </p:blipFill>
        <p:spPr bwMode="auto">
          <a:xfrm>
            <a:off x="5448300" y="4599240"/>
            <a:ext cx="3733800" cy="22587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B0208E-B9A5-DA40-8328-22CAE3AEA5C4}"/>
              </a:ext>
            </a:extLst>
          </p:cNvPr>
          <p:cNvSpPr txBox="1"/>
          <p:nvPr/>
        </p:nvSpPr>
        <p:spPr>
          <a:xfrm>
            <a:off x="4986635" y="4757070"/>
            <a:ext cx="430887" cy="19431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© Julia </a:t>
            </a:r>
            <a:r>
              <a:rPr lang="en-US" sz="1600" dirty="0" err="1"/>
              <a:t>Marsik</a:t>
            </a:r>
            <a:endParaRPr lang="en-US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2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2FC63-FB05-2A4A-8568-6A9D77EA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Recherche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Schreibimpulses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ADD712-9F6C-6E44-8B9C-9E66AABAF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Recherchieren</a:t>
            </a:r>
            <a:r>
              <a:rPr lang="en-US" dirty="0"/>
              <a:t> Sie nun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Schreibimpuls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der von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festgelegten</a:t>
            </a:r>
            <a:r>
              <a:rPr lang="en-US" dirty="0"/>
              <a:t> </a:t>
            </a:r>
            <a:r>
              <a:rPr lang="en-US" dirty="0" err="1"/>
              <a:t>strittigen</a:t>
            </a:r>
            <a:r>
              <a:rPr lang="en-US" dirty="0"/>
              <a:t> </a:t>
            </a:r>
            <a:r>
              <a:rPr lang="en-US" dirty="0" err="1"/>
              <a:t>Frage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Behauptung</a:t>
            </a:r>
            <a:r>
              <a:rPr lang="en-US" dirty="0"/>
              <a:t>.</a:t>
            </a:r>
          </a:p>
          <a:p>
            <a:r>
              <a:rPr lang="en-US" dirty="0" err="1"/>
              <a:t>Erstellen</a:t>
            </a:r>
            <a:r>
              <a:rPr lang="en-US" dirty="0"/>
              <a:t> Sie </a:t>
            </a:r>
            <a:r>
              <a:rPr lang="en-US" dirty="0" err="1"/>
              <a:t>ein</a:t>
            </a:r>
            <a:r>
              <a:rPr lang="en-US" dirty="0"/>
              <a:t> Handout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Angabe</a:t>
            </a:r>
            <a:r>
              <a:rPr lang="en-US" dirty="0"/>
              <a:t> und </a:t>
            </a:r>
            <a:r>
              <a:rPr lang="en-US" dirty="0" err="1"/>
              <a:t>Schreibimpuls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Einsatz</a:t>
            </a:r>
            <a:r>
              <a:rPr lang="en-US" dirty="0"/>
              <a:t> in der </a:t>
            </a:r>
            <a:r>
              <a:rPr lang="en-US" dirty="0" err="1"/>
              <a:t>Klasse</a:t>
            </a:r>
            <a:r>
              <a:rPr lang="en-US" dirty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6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FDC158-134E-6B45-9EA3-3C942D14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</a:t>
            </a:r>
            <a:r>
              <a:rPr lang="en-US" dirty="0" err="1"/>
              <a:t>Schreiben</a:t>
            </a:r>
            <a:r>
              <a:rPr lang="en-US" dirty="0"/>
              <a:t> von (</a:t>
            </a:r>
            <a:r>
              <a:rPr lang="en-US" dirty="0" err="1"/>
              <a:t>Kurz</a:t>
            </a:r>
            <a:r>
              <a:rPr lang="en-US" dirty="0"/>
              <a:t>-)</a:t>
            </a:r>
            <a:r>
              <a:rPr lang="en-US" dirty="0" err="1"/>
              <a:t>Texten</a:t>
            </a:r>
            <a:r>
              <a:rPr lang="en-US" dirty="0"/>
              <a:t> in </a:t>
            </a:r>
            <a:r>
              <a:rPr lang="en-US" dirty="0" err="1" smtClean="0"/>
              <a:t>unterschiedlichen</a:t>
            </a:r>
            <a:r>
              <a:rPr lang="en-US" dirty="0" smtClean="0"/>
              <a:t> </a:t>
            </a:r>
            <a:r>
              <a:rPr lang="en-US" dirty="0" err="1"/>
              <a:t>Sprachen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5BF6D4-6E22-8142-8163-750F11A41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Profilierte</a:t>
            </a:r>
            <a:r>
              <a:rPr lang="en-US" dirty="0"/>
              <a:t> </a:t>
            </a:r>
            <a:r>
              <a:rPr lang="en-US" dirty="0" err="1"/>
              <a:t>Schreibaufgabe</a:t>
            </a:r>
            <a:r>
              <a:rPr lang="en-US" dirty="0"/>
              <a:t> (</a:t>
            </a:r>
            <a:r>
              <a:rPr lang="en-US" dirty="0" err="1"/>
              <a:t>siehe</a:t>
            </a:r>
            <a:r>
              <a:rPr lang="en-US" dirty="0"/>
              <a:t> Modul 2)</a:t>
            </a:r>
          </a:p>
          <a:p>
            <a:r>
              <a:rPr lang="en-US" dirty="0" err="1"/>
              <a:t>Idealerweise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 err="1" smtClean="0"/>
              <a:t>Notwendigkeit</a:t>
            </a:r>
            <a:r>
              <a:rPr lang="en-US" dirty="0" smtClean="0"/>
              <a:t> </a:t>
            </a:r>
            <a:r>
              <a:rPr lang="en-US" dirty="0" err="1"/>
              <a:t>aufgrund</a:t>
            </a:r>
            <a:r>
              <a:rPr lang="en-US" dirty="0"/>
              <a:t> des </a:t>
            </a:r>
            <a:r>
              <a:rPr lang="en-US" dirty="0" err="1"/>
              <a:t>sprachlichen</a:t>
            </a:r>
            <a:r>
              <a:rPr lang="en-US" dirty="0"/>
              <a:t> Repertoires der </a:t>
            </a:r>
            <a:r>
              <a:rPr lang="en-US" dirty="0" err="1"/>
              <a:t>AdressatInnen</a:t>
            </a:r>
            <a:endParaRPr lang="en-US" dirty="0"/>
          </a:p>
          <a:p>
            <a:r>
              <a:rPr lang="en-US" dirty="0" err="1"/>
              <a:t>Ev</a:t>
            </a:r>
            <a:r>
              <a:rPr lang="en-US" dirty="0"/>
              <a:t>. </a:t>
            </a:r>
            <a:r>
              <a:rPr lang="en-US" dirty="0" err="1"/>
              <a:t>Kurzversionen</a:t>
            </a:r>
            <a:r>
              <a:rPr lang="en-US" dirty="0"/>
              <a:t> </a:t>
            </a:r>
          </a:p>
          <a:p>
            <a:r>
              <a:rPr lang="en-US" dirty="0"/>
              <a:t>Gruppen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Sprachen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C0D4D-5325-514B-A80E-681A6FE8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en-US" dirty="0" err="1"/>
              <a:t>Beispiele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Schreibaufgaben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EB2D4-A3CF-5B49-A318-3C38B6529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dirty="0" err="1"/>
              <a:t>Didaktisierung</a:t>
            </a:r>
            <a:r>
              <a:rPr lang="de-AT" dirty="0"/>
              <a:t> </a:t>
            </a:r>
            <a:r>
              <a:rPr lang="de-AT" dirty="0" smtClean="0"/>
              <a:t>„Der </a:t>
            </a:r>
            <a:r>
              <a:rPr lang="de-AT" dirty="0"/>
              <a:t>Kreationismus und die Synthetische Evolutionstheorie – ein </a:t>
            </a:r>
            <a:r>
              <a:rPr lang="de-AT" dirty="0" smtClean="0"/>
              <a:t>Vergleich“ </a:t>
            </a:r>
            <a:r>
              <a:rPr lang="de-AT" dirty="0"/>
              <a:t>(Gymnasium, 12. Schulstufe, Biologie): </a:t>
            </a:r>
          </a:p>
          <a:p>
            <a:pPr marL="0" indent="0">
              <a:buNone/>
            </a:pPr>
            <a:r>
              <a:rPr lang="en-US" b="1" dirty="0"/>
              <a:t>a) Brief an den </a:t>
            </a:r>
            <a:r>
              <a:rPr lang="en-US" b="1" dirty="0" err="1"/>
              <a:t>türkischen</a:t>
            </a:r>
            <a:r>
              <a:rPr lang="en-US" b="1" dirty="0"/>
              <a:t> </a:t>
            </a:r>
            <a:r>
              <a:rPr lang="en-US" b="1" dirty="0" err="1"/>
              <a:t>Erziehungsminister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Der </a:t>
            </a:r>
            <a:r>
              <a:rPr lang="en-US" dirty="0" err="1"/>
              <a:t>türkische</a:t>
            </a:r>
            <a:r>
              <a:rPr lang="en-US" dirty="0"/>
              <a:t> </a:t>
            </a:r>
            <a:r>
              <a:rPr lang="en-US" dirty="0" err="1"/>
              <a:t>Erziehungsminister</a:t>
            </a:r>
            <a:r>
              <a:rPr lang="en-US" dirty="0"/>
              <a:t> hat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Jänner</a:t>
            </a:r>
            <a:r>
              <a:rPr lang="en-US" dirty="0"/>
              <a:t> 2017 </a:t>
            </a:r>
            <a:r>
              <a:rPr lang="en-US" dirty="0" err="1"/>
              <a:t>angekündigt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die </a:t>
            </a:r>
            <a:r>
              <a:rPr lang="en-US" dirty="0" err="1"/>
              <a:t>Darwin’sche</a:t>
            </a:r>
            <a:r>
              <a:rPr lang="en-US" dirty="0"/>
              <a:t> </a:t>
            </a:r>
            <a:r>
              <a:rPr lang="en-US" dirty="0" err="1"/>
              <a:t>Evolutionstheorie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den </a:t>
            </a:r>
            <a:r>
              <a:rPr lang="en-US" dirty="0" err="1"/>
              <a:t>türkischen</a:t>
            </a:r>
            <a:r>
              <a:rPr lang="en-US" dirty="0"/>
              <a:t> </a:t>
            </a:r>
            <a:r>
              <a:rPr lang="en-US" dirty="0" err="1"/>
              <a:t>Lehrplänen</a:t>
            </a:r>
            <a:r>
              <a:rPr lang="en-US" dirty="0"/>
              <a:t> </a:t>
            </a:r>
            <a:r>
              <a:rPr lang="en-US" dirty="0" err="1"/>
              <a:t>gestrichen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soll</a:t>
            </a:r>
            <a:r>
              <a:rPr lang="en-US" dirty="0"/>
              <a:t>. </a:t>
            </a:r>
            <a:r>
              <a:rPr lang="en-US" dirty="0" err="1"/>
              <a:t>Schreibt</a:t>
            </a:r>
            <a:r>
              <a:rPr lang="en-US" dirty="0"/>
              <a:t> </a:t>
            </a:r>
            <a:r>
              <a:rPr lang="en-US" dirty="0" err="1"/>
              <a:t>ihm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Brief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jemand</a:t>
            </a:r>
            <a:r>
              <a:rPr lang="en-US" dirty="0"/>
              <a:t>, der </a:t>
            </a:r>
            <a:r>
              <a:rPr lang="en-US" dirty="0" err="1"/>
              <a:t>Angehörige</a:t>
            </a:r>
            <a:r>
              <a:rPr lang="en-US" dirty="0"/>
              <a:t> in der </a:t>
            </a:r>
            <a:r>
              <a:rPr lang="en-US" dirty="0" err="1"/>
              <a:t>Türkei</a:t>
            </a:r>
            <a:r>
              <a:rPr lang="en-US" dirty="0"/>
              <a:t> hat. </a:t>
            </a:r>
            <a:r>
              <a:rPr lang="en-US" dirty="0" err="1"/>
              <a:t>Plädiert</a:t>
            </a:r>
            <a:r>
              <a:rPr lang="en-US" dirty="0"/>
              <a:t> </a:t>
            </a:r>
            <a:r>
              <a:rPr lang="en-US" dirty="0" err="1"/>
              <a:t>darin</a:t>
            </a:r>
            <a:r>
              <a:rPr lang="en-US" dirty="0"/>
              <a:t> </a:t>
            </a:r>
            <a:r>
              <a:rPr lang="en-US" dirty="0" err="1"/>
              <a:t>für</a:t>
            </a:r>
            <a:r>
              <a:rPr lang="en-US" dirty="0"/>
              <a:t> die </a:t>
            </a:r>
            <a:r>
              <a:rPr lang="en-US" dirty="0" err="1"/>
              <a:t>Beibehaltung</a:t>
            </a:r>
            <a:r>
              <a:rPr lang="en-US" dirty="0"/>
              <a:t> der </a:t>
            </a:r>
            <a:r>
              <a:rPr lang="en-US" dirty="0" err="1"/>
              <a:t>Evolutionstheorie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wesentliches</a:t>
            </a:r>
            <a:r>
              <a:rPr lang="en-US" dirty="0"/>
              <a:t> </a:t>
            </a:r>
            <a:r>
              <a:rPr lang="en-US" dirty="0" err="1"/>
              <a:t>Thema</a:t>
            </a:r>
            <a:r>
              <a:rPr lang="en-US" dirty="0"/>
              <a:t> des </a:t>
            </a:r>
            <a:r>
              <a:rPr lang="en-US" dirty="0" err="1"/>
              <a:t>Biologieunterrichts</a:t>
            </a:r>
            <a:r>
              <a:rPr lang="en-US" dirty="0"/>
              <a:t> und </a:t>
            </a:r>
            <a:r>
              <a:rPr lang="en-US" dirty="0" err="1"/>
              <a:t>begründet</a:t>
            </a:r>
            <a:r>
              <a:rPr lang="en-US" dirty="0"/>
              <a:t>, </a:t>
            </a:r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deren</a:t>
            </a:r>
            <a:r>
              <a:rPr lang="en-US" dirty="0"/>
              <a:t> </a:t>
            </a:r>
            <a:r>
              <a:rPr lang="en-US" dirty="0" err="1"/>
              <a:t>Abschaffung</a:t>
            </a:r>
            <a:r>
              <a:rPr lang="en-US" dirty="0"/>
              <a:t> </a:t>
            </a:r>
            <a:r>
              <a:rPr lang="en-US" dirty="0" err="1"/>
              <a:t>für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Fehler</a:t>
            </a:r>
            <a:r>
              <a:rPr lang="en-US" dirty="0"/>
              <a:t> </a:t>
            </a:r>
            <a:r>
              <a:rPr lang="en-US" dirty="0" err="1"/>
              <a:t>haltet</a:t>
            </a:r>
            <a:r>
              <a:rPr lang="en-US" dirty="0"/>
              <a:t>. </a:t>
            </a:r>
            <a:r>
              <a:rPr lang="en-US" dirty="0" err="1"/>
              <a:t>Versucht</a:t>
            </a:r>
            <a:r>
              <a:rPr lang="en-US" dirty="0"/>
              <a:t> </a:t>
            </a:r>
            <a:r>
              <a:rPr lang="en-US" dirty="0" err="1"/>
              <a:t>mögliche</a:t>
            </a:r>
            <a:r>
              <a:rPr lang="en-US" dirty="0"/>
              <a:t> </a:t>
            </a:r>
            <a:r>
              <a:rPr lang="en-US" dirty="0" err="1"/>
              <a:t>Gegenargumente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entkräften</a:t>
            </a:r>
            <a:r>
              <a:rPr lang="en-US" dirty="0"/>
              <a:t>. Falls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Türkisch</a:t>
            </a:r>
            <a:r>
              <a:rPr lang="en-US" dirty="0"/>
              <a:t> </a:t>
            </a:r>
            <a:r>
              <a:rPr lang="en-US" dirty="0" err="1"/>
              <a:t>beherrscht</a:t>
            </a:r>
            <a:r>
              <a:rPr lang="en-US" dirty="0"/>
              <a:t>, </a:t>
            </a:r>
            <a:r>
              <a:rPr lang="en-US" dirty="0" err="1"/>
              <a:t>schreibt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in </a:t>
            </a:r>
            <a:r>
              <a:rPr lang="en-US" dirty="0" err="1"/>
              <a:t>türkischer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2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C0D4D-5325-514B-A80E-681A6FE8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en-US" dirty="0" err="1"/>
              <a:t>Beispiele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Schreibaufgaben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EB2D4-A3CF-5B49-A318-3C38B652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13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1900" dirty="0"/>
              <a:t>Didaktisierung Der Kreationismus und die Synthetische Evolutionstheorie – ein Vergleich (Gymnasium, 12. Schulstufe, Biologie): </a:t>
            </a:r>
          </a:p>
          <a:p>
            <a:pPr marL="0" indent="0">
              <a:buNone/>
            </a:pPr>
            <a:r>
              <a:rPr lang="en-US" sz="1900" b="1" dirty="0"/>
              <a:t>b) E-Mail an Bobby Henderson 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Eine </a:t>
            </a:r>
            <a:r>
              <a:rPr lang="en-US" sz="1900" dirty="0" err="1"/>
              <a:t>gegen</a:t>
            </a:r>
            <a:r>
              <a:rPr lang="en-US" sz="1900" dirty="0"/>
              <a:t> den </a:t>
            </a:r>
            <a:r>
              <a:rPr lang="en-US" sz="1900" dirty="0" err="1"/>
              <a:t>Kreationismus</a:t>
            </a:r>
            <a:r>
              <a:rPr lang="en-US" sz="1900" dirty="0"/>
              <a:t> </a:t>
            </a:r>
            <a:r>
              <a:rPr lang="en-US" sz="1900" dirty="0" err="1"/>
              <a:t>gerichtete</a:t>
            </a:r>
            <a:r>
              <a:rPr lang="en-US" sz="1900" dirty="0"/>
              <a:t> Satire </a:t>
            </a:r>
            <a:r>
              <a:rPr lang="en-US" sz="1900" dirty="0" err="1"/>
              <a:t>postuliert</a:t>
            </a:r>
            <a:r>
              <a:rPr lang="en-US" sz="1900" dirty="0"/>
              <a:t> </a:t>
            </a:r>
            <a:r>
              <a:rPr lang="en-US" sz="1900" dirty="0" err="1"/>
              <a:t>eine</a:t>
            </a:r>
            <a:r>
              <a:rPr lang="en-US" sz="1900" dirty="0"/>
              <a:t> </a:t>
            </a:r>
            <a:r>
              <a:rPr lang="en-US" sz="1900" dirty="0" err="1"/>
              <a:t>Erschaffung</a:t>
            </a:r>
            <a:r>
              <a:rPr lang="en-US" sz="1900" dirty="0"/>
              <a:t> der </a:t>
            </a:r>
            <a:r>
              <a:rPr lang="en-US" sz="1900" dirty="0" err="1"/>
              <a:t>Lebewesen</a:t>
            </a:r>
            <a:r>
              <a:rPr lang="en-US" sz="1900" dirty="0"/>
              <a:t> </a:t>
            </a:r>
            <a:r>
              <a:rPr lang="en-US" sz="1900" dirty="0" err="1"/>
              <a:t>durch</a:t>
            </a:r>
            <a:r>
              <a:rPr lang="en-US" sz="1900" dirty="0"/>
              <a:t> </a:t>
            </a:r>
            <a:r>
              <a:rPr lang="en-US" sz="1900" dirty="0" err="1"/>
              <a:t>ein</a:t>
            </a:r>
            <a:r>
              <a:rPr lang="en-US" sz="1900" dirty="0"/>
              <a:t> </a:t>
            </a:r>
            <a:r>
              <a:rPr lang="en-US" sz="1900" dirty="0" err="1"/>
              <a:t>sogenanntes</a:t>
            </a:r>
            <a:r>
              <a:rPr lang="en-US" sz="1900" dirty="0"/>
              <a:t> </a:t>
            </a:r>
            <a:r>
              <a:rPr lang="en-US" sz="1900" dirty="0" err="1"/>
              <a:t>fliegendes</a:t>
            </a:r>
            <a:r>
              <a:rPr lang="en-US" sz="1900" dirty="0"/>
              <a:t> Spaghetti</a:t>
            </a:r>
            <a:r>
              <a:rPr lang="en-US" sz="1900" dirty="0" smtClean="0"/>
              <a:t>­-Monster</a:t>
            </a:r>
            <a:r>
              <a:rPr lang="en-US" sz="1900" dirty="0"/>
              <a:t>. </a:t>
            </a:r>
            <a:r>
              <a:rPr lang="en-US" sz="1900" dirty="0" err="1"/>
              <a:t>Im</a:t>
            </a:r>
            <a:r>
              <a:rPr lang="en-US" sz="1900" dirty="0"/>
              <a:t> </a:t>
            </a:r>
            <a:r>
              <a:rPr lang="en-US" sz="1900" dirty="0" err="1"/>
              <a:t>Zeitungsartikel</a:t>
            </a:r>
            <a:r>
              <a:rPr lang="en-US" sz="1900" dirty="0"/>
              <a:t> auf </a:t>
            </a:r>
            <a:r>
              <a:rPr lang="en-US" sz="1900" dirty="0" err="1"/>
              <a:t>Seite</a:t>
            </a:r>
            <a:r>
              <a:rPr lang="en-US" sz="1900" dirty="0"/>
              <a:t> 15 „Neue </a:t>
            </a:r>
            <a:r>
              <a:rPr lang="en-US" sz="1900" dirty="0" err="1"/>
              <a:t>Konkurrenz</a:t>
            </a:r>
            <a:r>
              <a:rPr lang="en-US" sz="1900" dirty="0"/>
              <a:t> </a:t>
            </a:r>
            <a:r>
              <a:rPr lang="en-US" sz="1900" dirty="0" err="1"/>
              <a:t>für</a:t>
            </a:r>
            <a:r>
              <a:rPr lang="en-US" sz="1900" dirty="0"/>
              <a:t> </a:t>
            </a:r>
            <a:r>
              <a:rPr lang="en-US" sz="1900" dirty="0" err="1"/>
              <a:t>Kreationisten</a:t>
            </a:r>
            <a:r>
              <a:rPr lang="en-US" sz="1900" dirty="0"/>
              <a:t>: Das Spaghetti­-Monster“ </a:t>
            </a:r>
            <a:r>
              <a:rPr lang="en-US" sz="1900" dirty="0" err="1" smtClean="0"/>
              <a:t>erfährt</a:t>
            </a:r>
            <a:r>
              <a:rPr lang="en-US" sz="1900" dirty="0" smtClean="0"/>
              <a:t> </a:t>
            </a:r>
            <a:r>
              <a:rPr lang="en-US" sz="1900" dirty="0" err="1"/>
              <a:t>ihr</a:t>
            </a:r>
            <a:r>
              <a:rPr lang="en-US" sz="1900" dirty="0"/>
              <a:t> </a:t>
            </a:r>
            <a:r>
              <a:rPr lang="en-US" sz="1900" dirty="0" err="1"/>
              <a:t>Näheres</a:t>
            </a:r>
            <a:r>
              <a:rPr lang="en-US" sz="1900" dirty="0"/>
              <a:t> </a:t>
            </a:r>
            <a:r>
              <a:rPr lang="en-US" sz="1900" dirty="0" err="1"/>
              <a:t>über</a:t>
            </a:r>
            <a:r>
              <a:rPr lang="en-US" sz="1900" dirty="0"/>
              <a:t> </a:t>
            </a:r>
            <a:r>
              <a:rPr lang="en-US" sz="1900" dirty="0" err="1"/>
              <a:t>diese</a:t>
            </a:r>
            <a:r>
              <a:rPr lang="en-US" sz="1900" dirty="0"/>
              <a:t> Initiative </a:t>
            </a:r>
            <a:r>
              <a:rPr lang="en-US" sz="1900" dirty="0" err="1"/>
              <a:t>eines</a:t>
            </a:r>
            <a:r>
              <a:rPr lang="en-US" sz="1900" dirty="0"/>
              <a:t> </a:t>
            </a:r>
            <a:r>
              <a:rPr lang="en-US" sz="1900" dirty="0" err="1"/>
              <a:t>jungen</a:t>
            </a:r>
            <a:r>
              <a:rPr lang="en-US" sz="1900" dirty="0"/>
              <a:t> </a:t>
            </a:r>
            <a:r>
              <a:rPr lang="en-US" sz="1900" dirty="0" err="1"/>
              <a:t>amerikanischen</a:t>
            </a:r>
            <a:r>
              <a:rPr lang="en-US" sz="1900" dirty="0"/>
              <a:t> </a:t>
            </a:r>
            <a:r>
              <a:rPr lang="en-US" sz="1900" dirty="0" err="1"/>
              <a:t>Physikers</a:t>
            </a:r>
            <a:r>
              <a:rPr lang="en-US" sz="1900" dirty="0"/>
              <a:t>. Lest den Text und </a:t>
            </a:r>
            <a:r>
              <a:rPr lang="en-US" sz="1900" dirty="0" err="1"/>
              <a:t>informiert</a:t>
            </a:r>
            <a:r>
              <a:rPr lang="en-US" sz="1900" dirty="0"/>
              <a:t> </a:t>
            </a:r>
            <a:r>
              <a:rPr lang="en-US" sz="1900" dirty="0" err="1"/>
              <a:t>euch</a:t>
            </a:r>
            <a:r>
              <a:rPr lang="en-US" sz="1900" dirty="0"/>
              <a:t> </a:t>
            </a:r>
            <a:r>
              <a:rPr lang="en-US" sz="1900" dirty="0" err="1"/>
              <a:t>auch</a:t>
            </a:r>
            <a:r>
              <a:rPr lang="en-US" sz="1900" dirty="0"/>
              <a:t> auf der Website: https://</a:t>
            </a:r>
            <a:r>
              <a:rPr lang="en-US" sz="1900" dirty="0" err="1"/>
              <a:t>www.venganza.org</a:t>
            </a:r>
            <a:r>
              <a:rPr lang="en-US" sz="1900" dirty="0"/>
              <a:t>/about/ </a:t>
            </a:r>
          </a:p>
          <a:p>
            <a:pPr marL="0" indent="0">
              <a:buNone/>
            </a:pPr>
            <a:r>
              <a:rPr lang="en-US" sz="1900" dirty="0" err="1"/>
              <a:t>Schreibt</a:t>
            </a:r>
            <a:r>
              <a:rPr lang="en-US" sz="1900" dirty="0"/>
              <a:t> </a:t>
            </a:r>
            <a:r>
              <a:rPr lang="en-US" sz="1900" dirty="0" err="1"/>
              <a:t>eine</a:t>
            </a:r>
            <a:r>
              <a:rPr lang="en-US" sz="1900" dirty="0"/>
              <a:t> </a:t>
            </a:r>
            <a:r>
              <a:rPr lang="en-US" sz="1900" dirty="0" err="1"/>
              <a:t>E­Mail</a:t>
            </a:r>
            <a:r>
              <a:rPr lang="en-US" sz="1900" dirty="0"/>
              <a:t> an den </a:t>
            </a:r>
            <a:r>
              <a:rPr lang="en-US" sz="1900" dirty="0" err="1"/>
              <a:t>Religionsgründer</a:t>
            </a:r>
            <a:r>
              <a:rPr lang="en-US" sz="1900" dirty="0"/>
              <a:t> Bobby Henderson (</a:t>
            </a:r>
            <a:r>
              <a:rPr lang="en-US" sz="1900" dirty="0" err="1"/>
              <a:t>bobby.henderson</a:t>
            </a:r>
            <a:r>
              <a:rPr lang="en-US" sz="1900" dirty="0"/>
              <a:t>@ </a:t>
            </a:r>
            <a:r>
              <a:rPr lang="en-US" sz="1900" dirty="0" err="1"/>
              <a:t>gmail.com</a:t>
            </a:r>
            <a:r>
              <a:rPr lang="en-US" sz="1900" dirty="0"/>
              <a:t>). </a:t>
            </a:r>
            <a:r>
              <a:rPr lang="en-US" sz="1900" dirty="0" err="1"/>
              <a:t>Nehmt</a:t>
            </a:r>
            <a:r>
              <a:rPr lang="en-US" sz="1900" dirty="0"/>
              <a:t> </a:t>
            </a:r>
            <a:r>
              <a:rPr lang="en-US" sz="1900" dirty="0" err="1"/>
              <a:t>darin</a:t>
            </a:r>
            <a:r>
              <a:rPr lang="en-US" sz="1900" dirty="0"/>
              <a:t> </a:t>
            </a:r>
            <a:r>
              <a:rPr lang="en-US" sz="1900" dirty="0" err="1"/>
              <a:t>Stellung</a:t>
            </a:r>
            <a:r>
              <a:rPr lang="en-US" sz="1900" dirty="0"/>
              <a:t>: </a:t>
            </a:r>
            <a:r>
              <a:rPr lang="en-US" sz="1900" dirty="0" err="1"/>
              <a:t>Findet</a:t>
            </a:r>
            <a:r>
              <a:rPr lang="en-US" sz="1900" dirty="0"/>
              <a:t> </a:t>
            </a:r>
            <a:r>
              <a:rPr lang="en-US" sz="1900" dirty="0" err="1"/>
              <a:t>ihr</a:t>
            </a:r>
            <a:r>
              <a:rPr lang="en-US" sz="1900" dirty="0"/>
              <a:t> </a:t>
            </a:r>
            <a:r>
              <a:rPr lang="en-US" sz="1900" dirty="0" err="1"/>
              <a:t>es</a:t>
            </a:r>
            <a:r>
              <a:rPr lang="en-US" sz="1900" dirty="0"/>
              <a:t> gut, den </a:t>
            </a:r>
            <a:r>
              <a:rPr lang="en-US" sz="1900" dirty="0" err="1"/>
              <a:t>Kreationisten</a:t>
            </a:r>
            <a:r>
              <a:rPr lang="en-US" sz="1900" dirty="0"/>
              <a:t> </a:t>
            </a:r>
            <a:r>
              <a:rPr lang="en-US" sz="1900" dirty="0" err="1"/>
              <a:t>mit</a:t>
            </a:r>
            <a:r>
              <a:rPr lang="en-US" sz="1900" dirty="0"/>
              <a:t> Satire </a:t>
            </a:r>
            <a:r>
              <a:rPr lang="en-US" sz="1900" dirty="0" err="1"/>
              <a:t>zu</a:t>
            </a:r>
            <a:r>
              <a:rPr lang="en-US" sz="1900" dirty="0"/>
              <a:t> </a:t>
            </a:r>
            <a:r>
              <a:rPr lang="en-US" sz="1900" dirty="0" err="1"/>
              <a:t>begegnen</a:t>
            </a:r>
            <a:r>
              <a:rPr lang="en-US" sz="1900" dirty="0"/>
              <a:t>? </a:t>
            </a:r>
            <a:r>
              <a:rPr lang="en-US" sz="1900" dirty="0" err="1"/>
              <a:t>Wie</a:t>
            </a:r>
            <a:r>
              <a:rPr lang="en-US" sz="1900" dirty="0"/>
              <a:t> </a:t>
            </a:r>
            <a:r>
              <a:rPr lang="en-US" sz="1900" dirty="0" err="1"/>
              <a:t>könnten</a:t>
            </a:r>
            <a:r>
              <a:rPr lang="en-US" sz="1900" dirty="0"/>
              <a:t> </a:t>
            </a:r>
            <a:r>
              <a:rPr lang="en-US" sz="1900" dirty="0" err="1"/>
              <a:t>gläubige</a:t>
            </a:r>
            <a:r>
              <a:rPr lang="en-US" sz="1900" dirty="0"/>
              <a:t> Christen/Moslems/</a:t>
            </a:r>
            <a:r>
              <a:rPr lang="en-US" sz="1900" dirty="0" err="1"/>
              <a:t>Juden</a:t>
            </a:r>
            <a:r>
              <a:rPr lang="en-US" sz="1900" dirty="0"/>
              <a:t> </a:t>
            </a:r>
            <a:r>
              <a:rPr lang="en-US" sz="1900" dirty="0" err="1"/>
              <a:t>über</a:t>
            </a:r>
            <a:r>
              <a:rPr lang="en-US" sz="1900" dirty="0"/>
              <a:t> das </a:t>
            </a:r>
            <a:r>
              <a:rPr lang="en-US" sz="1900" dirty="0" err="1"/>
              <a:t>fliegende</a:t>
            </a:r>
            <a:r>
              <a:rPr lang="en-US" sz="1900" dirty="0"/>
              <a:t> Spaghetti</a:t>
            </a:r>
            <a:r>
              <a:rPr lang="en-US" sz="1900" dirty="0" smtClean="0"/>
              <a:t>­-Monster </a:t>
            </a:r>
            <a:r>
              <a:rPr lang="en-US" sz="1900" dirty="0" err="1"/>
              <a:t>denken</a:t>
            </a:r>
            <a:r>
              <a:rPr lang="en-US" sz="1900" dirty="0"/>
              <a:t>? </a:t>
            </a:r>
            <a:r>
              <a:rPr lang="en-US" sz="1900" dirty="0" err="1"/>
              <a:t>Welche</a:t>
            </a:r>
            <a:r>
              <a:rPr lang="en-US" sz="1900" dirty="0"/>
              <a:t> </a:t>
            </a:r>
            <a:r>
              <a:rPr lang="en-US" sz="1900" dirty="0" err="1"/>
              <a:t>Entwicklung</a:t>
            </a:r>
            <a:r>
              <a:rPr lang="en-US" sz="1900" dirty="0"/>
              <a:t> </a:t>
            </a:r>
            <a:r>
              <a:rPr lang="en-US" sz="1900" dirty="0" err="1"/>
              <a:t>sollte</a:t>
            </a:r>
            <a:r>
              <a:rPr lang="en-US" sz="1900" dirty="0"/>
              <a:t> die von Bobby Henderson ins Leben </a:t>
            </a:r>
            <a:r>
              <a:rPr lang="en-US" sz="1900" dirty="0" err="1"/>
              <a:t>gerufene</a:t>
            </a:r>
            <a:r>
              <a:rPr lang="en-US" sz="1900" dirty="0"/>
              <a:t> </a:t>
            </a:r>
            <a:r>
              <a:rPr lang="en-US" sz="1900" dirty="0" err="1"/>
              <a:t>Bewegung</a:t>
            </a:r>
            <a:r>
              <a:rPr lang="en-US" sz="1900" dirty="0"/>
              <a:t> </a:t>
            </a:r>
            <a:r>
              <a:rPr lang="en-US" sz="1900" dirty="0" err="1"/>
              <a:t>künftig</a:t>
            </a:r>
            <a:r>
              <a:rPr lang="en-US" sz="1900" dirty="0"/>
              <a:t> </a:t>
            </a:r>
            <a:r>
              <a:rPr lang="en-US" sz="1900" dirty="0" err="1"/>
              <a:t>nehmen</a:t>
            </a:r>
            <a:r>
              <a:rPr lang="en-US" sz="1900" dirty="0"/>
              <a:t> und </a:t>
            </a:r>
            <a:r>
              <a:rPr lang="en-US" sz="1900" dirty="0" err="1"/>
              <a:t>welche</a:t>
            </a:r>
            <a:r>
              <a:rPr lang="en-US" sz="1900" dirty="0"/>
              <a:t> </a:t>
            </a:r>
            <a:r>
              <a:rPr lang="en-US" sz="1900" dirty="0" err="1"/>
              <a:t>Verantwortung</a:t>
            </a:r>
            <a:r>
              <a:rPr lang="en-US" sz="1900" dirty="0"/>
              <a:t> </a:t>
            </a:r>
            <a:r>
              <a:rPr lang="en-US" sz="1900" dirty="0" err="1"/>
              <a:t>trägt</a:t>
            </a:r>
            <a:r>
              <a:rPr lang="en-US" sz="1900" dirty="0"/>
              <a:t> </a:t>
            </a:r>
            <a:r>
              <a:rPr lang="en-US" sz="1900" dirty="0" err="1"/>
              <a:t>er</a:t>
            </a:r>
            <a:r>
              <a:rPr lang="en-US" sz="1900" dirty="0"/>
              <a:t>? </a:t>
            </a:r>
            <a:r>
              <a:rPr lang="en-US" sz="1900" dirty="0" err="1"/>
              <a:t>Begründet</a:t>
            </a:r>
            <a:r>
              <a:rPr lang="en-US" sz="1900" dirty="0"/>
              <a:t> </a:t>
            </a:r>
            <a:r>
              <a:rPr lang="en-US" sz="1900" dirty="0" err="1"/>
              <a:t>eure</a:t>
            </a:r>
            <a:r>
              <a:rPr lang="en-US" sz="1900" dirty="0"/>
              <a:t> </a:t>
            </a:r>
            <a:r>
              <a:rPr lang="en-US" sz="1900" dirty="0" err="1"/>
              <a:t>Argumente</a:t>
            </a:r>
            <a:r>
              <a:rPr lang="en-US" sz="1900" dirty="0"/>
              <a:t>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6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0EEA8-B11D-5B47-A050-F19D7C85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</a:t>
            </a:r>
            <a:r>
              <a:rPr lang="en-US" dirty="0" err="1"/>
              <a:t>Erstellung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profilierten</a:t>
            </a:r>
            <a:r>
              <a:rPr lang="en-US" dirty="0"/>
              <a:t> </a:t>
            </a:r>
            <a:r>
              <a:rPr lang="en-US" dirty="0" err="1"/>
              <a:t>Schreibaufgabe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846F8E-958E-F141-A4FE-30C6B9D66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Formulieren</a:t>
            </a:r>
            <a:r>
              <a:rPr lang="en-US" dirty="0"/>
              <a:t> Sie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profilierte</a:t>
            </a:r>
            <a:r>
              <a:rPr lang="en-US" dirty="0"/>
              <a:t> </a:t>
            </a:r>
            <a:r>
              <a:rPr lang="en-US" dirty="0" err="1"/>
              <a:t>Schreibaufgabe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strittigen</a:t>
            </a:r>
            <a:r>
              <a:rPr lang="en-US" dirty="0"/>
              <a:t> </a:t>
            </a:r>
            <a:r>
              <a:rPr lang="en-US" dirty="0" err="1"/>
              <a:t>Frage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en-US" dirty="0" err="1"/>
              <a:t>Behauptung</a:t>
            </a:r>
            <a:r>
              <a:rPr lang="en-US" dirty="0"/>
              <a:t>, die die </a:t>
            </a:r>
            <a:r>
              <a:rPr lang="en-US" dirty="0" err="1"/>
              <a:t>Verwendung</a:t>
            </a:r>
            <a:r>
              <a:rPr lang="en-US" dirty="0"/>
              <a:t> von mind.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Sprache</a:t>
            </a:r>
            <a:r>
              <a:rPr lang="en-US" dirty="0"/>
              <a:t>,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Deutsche </a:t>
            </a:r>
            <a:r>
              <a:rPr lang="en-US" dirty="0" err="1"/>
              <a:t>verlangt</a:t>
            </a:r>
            <a:r>
              <a:rPr lang="en-US" dirty="0"/>
              <a:t>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5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69FA9-32F6-6B43-88EB-6A637C15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</a:t>
            </a:r>
            <a:r>
              <a:rPr lang="en-US" dirty="0" err="1"/>
              <a:t>Lesen</a:t>
            </a:r>
            <a:r>
              <a:rPr lang="en-US" dirty="0"/>
              <a:t> in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Sprachen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6D8B99-E1B5-3045-A93B-448562C1E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Schritt</a:t>
            </a:r>
            <a:r>
              <a:rPr lang="en-US" dirty="0"/>
              <a:t> 1: (argumentative) </a:t>
            </a:r>
            <a:r>
              <a:rPr lang="en-US" dirty="0" err="1"/>
              <a:t>Fachtexte</a:t>
            </a:r>
            <a:r>
              <a:rPr lang="en-US" dirty="0"/>
              <a:t> in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Sprachen</a:t>
            </a:r>
            <a:endParaRPr lang="en-US" dirty="0"/>
          </a:p>
          <a:p>
            <a:r>
              <a:rPr lang="en-US" dirty="0"/>
              <a:t>Z.B. von </a:t>
            </a:r>
            <a:r>
              <a:rPr lang="en-US" dirty="0" err="1"/>
              <a:t>internationalen</a:t>
            </a:r>
            <a:r>
              <a:rPr lang="en-US" dirty="0"/>
              <a:t> </a:t>
            </a:r>
            <a:r>
              <a:rPr lang="en-US" dirty="0" err="1" smtClean="0"/>
              <a:t>Organisationen</a:t>
            </a:r>
            <a:r>
              <a:rPr lang="en-US" dirty="0" smtClean="0"/>
              <a:t>, </a:t>
            </a:r>
            <a:r>
              <a:rPr lang="en-US" dirty="0" err="1"/>
              <a:t>Zeitungen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 smtClean="0"/>
              <a:t>unterschiedlichen</a:t>
            </a:r>
            <a:r>
              <a:rPr lang="en-US" dirty="0" smtClean="0"/>
              <a:t> </a:t>
            </a:r>
            <a:r>
              <a:rPr lang="en-US" dirty="0" err="1"/>
              <a:t>Ländern</a:t>
            </a:r>
            <a:endParaRPr lang="en-US" dirty="0"/>
          </a:p>
          <a:p>
            <a:r>
              <a:rPr lang="en-US" dirty="0" err="1"/>
              <a:t>Kooperation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Sprachlehrkräften</a:t>
            </a:r>
            <a:r>
              <a:rPr lang="en-US" dirty="0"/>
              <a:t> und </a:t>
            </a:r>
            <a:r>
              <a:rPr lang="en-US" dirty="0" err="1"/>
              <a:t>Erziehungsberechtigten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3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5BCC2-E3CF-9648-A9BB-7C856673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 </a:t>
            </a:r>
            <a:r>
              <a:rPr lang="en-US" dirty="0" err="1"/>
              <a:t>Fachtexte</a:t>
            </a:r>
            <a:r>
              <a:rPr lang="en-US" dirty="0"/>
              <a:t> in </a:t>
            </a:r>
            <a:r>
              <a:rPr lang="en-US" dirty="0" err="1"/>
              <a:t>unterschiedlichen</a:t>
            </a:r>
            <a:r>
              <a:rPr lang="en-US" dirty="0"/>
              <a:t> </a:t>
            </a:r>
            <a:r>
              <a:rPr lang="en-US" dirty="0" err="1"/>
              <a:t>Sprachen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205E33-B3FB-B144-B5B5-4BC82FF0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Recherchieren</a:t>
            </a:r>
            <a:r>
              <a:rPr lang="en-US" dirty="0"/>
              <a:t> Sie (argumentative) </a:t>
            </a:r>
            <a:r>
              <a:rPr lang="en-US" dirty="0" err="1"/>
              <a:t>Fachtexte</a:t>
            </a:r>
            <a:r>
              <a:rPr lang="en-US" dirty="0"/>
              <a:t> in </a:t>
            </a:r>
            <a:r>
              <a:rPr lang="en-US" dirty="0" err="1"/>
              <a:t>unterschiedlichen</a:t>
            </a:r>
            <a:r>
              <a:rPr lang="en-US" dirty="0"/>
              <a:t> </a:t>
            </a:r>
            <a:r>
              <a:rPr lang="en-US" dirty="0" err="1"/>
              <a:t>Sprachen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strittigen</a:t>
            </a:r>
            <a:r>
              <a:rPr lang="en-US" dirty="0"/>
              <a:t> </a:t>
            </a:r>
            <a:r>
              <a:rPr lang="en-US" dirty="0" err="1"/>
              <a:t>Frage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en-US" dirty="0" err="1"/>
              <a:t>Behauptung</a:t>
            </a:r>
            <a:r>
              <a:rPr lang="en-US" dirty="0"/>
              <a:t>.</a:t>
            </a:r>
          </a:p>
          <a:p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Kooperationsmöglichkeiten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Erziehungsberechtigten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Sprachlehrkräften</a:t>
            </a:r>
            <a:r>
              <a:rPr lang="en-US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9860D-5AF6-FE43-B5B1-C656090F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12. </a:t>
            </a:r>
            <a:r>
              <a:rPr lang="en-US" dirty="0" err="1"/>
              <a:t>Metasprachliche</a:t>
            </a:r>
            <a:r>
              <a:rPr lang="en-US" dirty="0"/>
              <a:t>, </a:t>
            </a:r>
            <a:r>
              <a:rPr lang="en-US" dirty="0" err="1" smtClean="0"/>
              <a:t>sprachen-übergreifende</a:t>
            </a:r>
            <a:r>
              <a:rPr lang="en-US" dirty="0" smtClean="0"/>
              <a:t> </a:t>
            </a:r>
            <a:r>
              <a:rPr lang="en-US" dirty="0" err="1"/>
              <a:t>Reflexion</a:t>
            </a:r>
            <a:r>
              <a:rPr lang="en-US" dirty="0"/>
              <a:t> von </a:t>
            </a:r>
            <a:r>
              <a:rPr lang="en-US" dirty="0" err="1"/>
              <a:t>Textprozeduren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8342ED-808F-5342-8D7A-B596508F4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Ziele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Bewusstwerdung</a:t>
            </a:r>
            <a:r>
              <a:rPr lang="en-US" dirty="0"/>
              <a:t> von </a:t>
            </a:r>
            <a:r>
              <a:rPr lang="en-US" dirty="0" err="1"/>
              <a:t>Textprozeduren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sprachkontrastive</a:t>
            </a:r>
            <a:r>
              <a:rPr lang="en-US" dirty="0"/>
              <a:t> Arbeit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Sprachbewusstheit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Positive </a:t>
            </a:r>
            <a:r>
              <a:rPr lang="en-US" dirty="0" err="1">
                <a:sym typeface="Wingdings" pitchFamily="2" charset="2"/>
              </a:rPr>
              <a:t>Transfereffekte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zwischen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Sprachen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nutzen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Umsetzung</a:t>
            </a:r>
            <a:r>
              <a:rPr lang="en-US" dirty="0">
                <a:sym typeface="Wingdings" pitchFamily="2" charset="2"/>
              </a:rPr>
              <a:t> in </a:t>
            </a:r>
            <a:r>
              <a:rPr lang="en-US" dirty="0" err="1">
                <a:sym typeface="Wingdings" pitchFamily="2" charset="2"/>
              </a:rPr>
              <a:t>Schritt</a:t>
            </a:r>
            <a:r>
              <a:rPr lang="en-US" dirty="0">
                <a:sym typeface="Wingdings" pitchFamily="2" charset="2"/>
              </a:rPr>
              <a:t> 2 des </a:t>
            </a:r>
            <a:r>
              <a:rPr lang="en-US" dirty="0" err="1">
                <a:sym typeface="Wingdings" pitchFamily="2" charset="2"/>
              </a:rPr>
              <a:t>ProFo-Modells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Identifikation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Gebrauchskontext</a:t>
            </a:r>
            <a:r>
              <a:rPr lang="en-US" dirty="0">
                <a:sym typeface="Wingdings" pitchFamily="2" charset="2"/>
              </a:rPr>
              <a:t> &amp; </a:t>
            </a:r>
            <a:r>
              <a:rPr lang="en-US" dirty="0" err="1">
                <a:sym typeface="Wingdings" pitchFamily="2" charset="2"/>
              </a:rPr>
              <a:t>Abstraktion</a:t>
            </a:r>
            <a:r>
              <a:rPr lang="en-US" dirty="0">
                <a:sym typeface="Wingdings" pitchFamily="2" charset="2"/>
              </a:rPr>
              <a:t> in </a:t>
            </a:r>
            <a:r>
              <a:rPr lang="en-US" dirty="0" err="1">
                <a:sym typeface="Wingdings" pitchFamily="2" charset="2"/>
              </a:rPr>
              <a:t>Tabellen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F230F-F2ED-A548-A8B6-D34A3EBB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Reflexionsfragen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CB27B-A284-5A45-AECF-76DAA9F2F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Bin ich mehrsprachig?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Sind meine </a:t>
            </a:r>
            <a:r>
              <a:rPr lang="de-DE" dirty="0" err="1"/>
              <a:t>SchülerInnen</a:t>
            </a:r>
            <a:r>
              <a:rPr lang="de-DE" dirty="0"/>
              <a:t> mehrsprachig?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Sind manche </a:t>
            </a:r>
            <a:r>
              <a:rPr lang="de-DE" dirty="0" err="1"/>
              <a:t>SchülerInnen</a:t>
            </a:r>
            <a:r>
              <a:rPr lang="de-DE" dirty="0"/>
              <a:t> mehr mehrsprachig als andere?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Wann ist eine Person Ihrer Meinung nach kompetent mehrsprachig?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Beherrschen Sie die deutsche Sprache? Beherrschen Sie die englische Sprache?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Beherrschen Ihre </a:t>
            </a:r>
            <a:r>
              <a:rPr lang="de-DE" dirty="0" err="1"/>
              <a:t>SchülerInnen</a:t>
            </a:r>
            <a:r>
              <a:rPr lang="de-DE" dirty="0"/>
              <a:t> alle Sprache(</a:t>
            </a:r>
            <a:r>
              <a:rPr lang="de-DE" dirty="0" err="1"/>
              <a:t>n</a:t>
            </a:r>
            <a:r>
              <a:rPr lang="de-DE" dirty="0"/>
              <a:t>), die sie verwenden?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Wann beherrscht eine Person Ihrer Meinung nach eine Sprache?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11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9ABFE-1A2D-D04A-9439-52E9C24D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13. </a:t>
            </a:r>
            <a:r>
              <a:rPr lang="en-US" dirty="0" err="1"/>
              <a:t>Beispielangabe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85AD6C-D520-CD4D-ABE9-944E3A750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dirty="0" err="1"/>
              <a:t>Didaktisierung</a:t>
            </a:r>
            <a:r>
              <a:rPr lang="de-AT" dirty="0"/>
              <a:t> </a:t>
            </a:r>
            <a:r>
              <a:rPr lang="de-AT" dirty="0" smtClean="0"/>
              <a:t>„Handyverbot </a:t>
            </a:r>
            <a:r>
              <a:rPr lang="de-AT" dirty="0"/>
              <a:t>in der Schule – Ja oder Nein</a:t>
            </a:r>
            <a:r>
              <a:rPr lang="de-AT" dirty="0" smtClean="0"/>
              <a:t>?“ (</a:t>
            </a:r>
            <a:r>
              <a:rPr lang="de-AT" dirty="0"/>
              <a:t>Gymnasium, 10. Schulstufe, Geschichte und Sozialkunde/Politische Bildung): </a:t>
            </a:r>
          </a:p>
          <a:p>
            <a:pPr marL="0" indent="0">
              <a:buNone/>
            </a:pPr>
            <a:r>
              <a:rPr lang="de-DE" dirty="0"/>
              <a:t>Besprecht, was ihr in euren Texten </a:t>
            </a:r>
            <a:r>
              <a:rPr lang="de-DE" u="sng" dirty="0"/>
              <a:t>sprachlich gemacht </a:t>
            </a:r>
            <a:r>
              <a:rPr lang="de-DE" dirty="0"/>
              <a:t>habt, um andere zu überzeugen. Wie habt ihr eure Position vertreten? Wie habt ihr eure Argumente begründet? Wie habt ihr versucht, Gegenargumente zu entkräften? Unterstreicht die Ausdrücke, die ihr dazu verwendet habt.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Beispiel: Wenn ihr sagt, „</a:t>
            </a:r>
            <a:r>
              <a:rPr lang="de-DE" b="1" dirty="0"/>
              <a:t>Zwar</a:t>
            </a:r>
            <a:r>
              <a:rPr lang="de-DE" dirty="0"/>
              <a:t> ist ein generelles Verbot von Handys in der Schule vielleicht einfacher umzusetzen, als ein sensibler Umgang mit diesen Geräten, </a:t>
            </a:r>
            <a:r>
              <a:rPr lang="de-DE" b="1" dirty="0"/>
              <a:t>aber</a:t>
            </a:r>
            <a:r>
              <a:rPr lang="de-DE" dirty="0"/>
              <a:t> nicht alle Expertinnen und Experten sind der Ansicht, dass es auch der klügste Weg ist. Denn die Handys könnten auch sinnvoll im Unterricht verwendet werden.“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Was macht man z.B., wenn man „zwar, … aber…“ verwendet? Kennt ihr solche Ausdrücke auch in anderen Sprachen?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0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74E511-243A-C64A-82A4-E697E697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74638"/>
            <a:ext cx="54721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AT" dirty="0"/>
              <a:t>14. Tücken der mehrsprachigen Reflexion </a:t>
            </a:r>
          </a:p>
        </p:txBody>
      </p:sp>
      <p:sp>
        <p:nvSpPr>
          <p:cNvPr id="83971" name="Inhaltsplatzhalter 2">
            <a:extLst>
              <a:ext uri="{FF2B5EF4-FFF2-40B4-BE49-F238E27FC236}">
                <a16:creationId xmlns:a16="http://schemas.microsoft.com/office/drawing/2014/main" xmlns="" id="{7B0D874D-3258-AD42-B3B5-012D0459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altLang="de-DE" dirty="0"/>
              <a:t>z.B. Türkisch ist eine sprachtypologisch gänzlich andere Sprache als Deutsch </a:t>
            </a:r>
            <a:r>
              <a:rPr lang="de-AT" altLang="de-DE" dirty="0">
                <a:sym typeface="Wingdings" pitchFamily="2" charset="2"/>
              </a:rPr>
              <a:t> v</a:t>
            </a:r>
            <a:r>
              <a:rPr lang="de-AT" altLang="de-DE" dirty="0"/>
              <a:t>iele Prozedurausdrücke werden in die Verbmorphologie </a:t>
            </a:r>
            <a:r>
              <a:rPr lang="de-AT" altLang="de-DE" dirty="0" smtClean="0"/>
              <a:t>integriert</a:t>
            </a:r>
          </a:p>
          <a:p>
            <a:pPr lvl="1"/>
            <a:r>
              <a:rPr lang="de-AT" altLang="de-DE" dirty="0" err="1" smtClean="0">
                <a:cs typeface="Arial" panose="020B0604020202020204" pitchFamily="34" charset="0"/>
              </a:rPr>
              <a:t>yap</a:t>
            </a:r>
            <a:r>
              <a:rPr lang="de-AT" altLang="de-DE" b="1" dirty="0" err="1" smtClean="0">
                <a:cs typeface="Arial" panose="020B0604020202020204" pitchFamily="34" charset="0"/>
              </a:rPr>
              <a:t>arsa</a:t>
            </a:r>
            <a:r>
              <a:rPr lang="de-AT" altLang="de-DE" dirty="0" smtClean="0">
                <a:cs typeface="Arial" panose="020B0604020202020204" pitchFamily="34" charset="0"/>
              </a:rPr>
              <a:t> </a:t>
            </a:r>
            <a:r>
              <a:rPr lang="de-AT" altLang="de-DE" dirty="0">
                <a:cs typeface="Arial" panose="020B0604020202020204" pitchFamily="34" charset="0"/>
              </a:rPr>
              <a:t>– wenn er … macht </a:t>
            </a:r>
          </a:p>
          <a:p>
            <a:pPr lvl="1"/>
            <a:r>
              <a:rPr lang="de-AT" altLang="de-DE" dirty="0" err="1">
                <a:cs typeface="Arial" panose="020B0604020202020204" pitchFamily="34" charset="0"/>
              </a:rPr>
              <a:t>yap</a:t>
            </a:r>
            <a:r>
              <a:rPr lang="de-AT" altLang="de-DE" b="1" dirty="0" err="1">
                <a:cs typeface="Arial" panose="020B0604020202020204" pitchFamily="34" charset="0"/>
              </a:rPr>
              <a:t>tιǧ</a:t>
            </a:r>
            <a:r>
              <a:rPr lang="el-GR" altLang="de-DE" b="1" dirty="0">
                <a:cs typeface="Arial" panose="020B0604020202020204" pitchFamily="34" charset="0"/>
              </a:rPr>
              <a:t>ι</a:t>
            </a:r>
            <a:r>
              <a:rPr lang="de-AT" altLang="de-DE" dirty="0">
                <a:cs typeface="Arial" panose="020B0604020202020204" pitchFamily="34" charset="0"/>
              </a:rPr>
              <a:t> </a:t>
            </a:r>
            <a:r>
              <a:rPr lang="de-AT" altLang="de-DE" dirty="0" err="1">
                <a:cs typeface="Arial" panose="020B0604020202020204" pitchFamily="34" charset="0"/>
              </a:rPr>
              <a:t>için</a:t>
            </a:r>
            <a:r>
              <a:rPr lang="de-AT" altLang="de-DE" dirty="0">
                <a:cs typeface="Arial" panose="020B0604020202020204" pitchFamily="34" charset="0"/>
              </a:rPr>
              <a:t> – weil er … gemacht hat</a:t>
            </a:r>
          </a:p>
          <a:p>
            <a:pPr lvl="1"/>
            <a:r>
              <a:rPr lang="de-AT" altLang="de-DE" dirty="0" err="1">
                <a:cs typeface="Arial" panose="020B0604020202020204" pitchFamily="34" charset="0"/>
              </a:rPr>
              <a:t>yap</a:t>
            </a:r>
            <a:r>
              <a:rPr lang="de-AT" altLang="de-DE" b="1" dirty="0" err="1">
                <a:cs typeface="Arial" panose="020B0604020202020204" pitchFamily="34" charset="0"/>
              </a:rPr>
              <a:t>mas</a:t>
            </a:r>
            <a:r>
              <a:rPr lang="el-GR" altLang="de-DE" b="1" dirty="0">
                <a:cs typeface="Arial" panose="020B0604020202020204" pitchFamily="34" charset="0"/>
              </a:rPr>
              <a:t>ι</a:t>
            </a:r>
            <a:r>
              <a:rPr lang="de-AT" altLang="de-DE" b="1" dirty="0">
                <a:cs typeface="Arial" panose="020B0604020202020204" pitchFamily="34" charset="0"/>
              </a:rPr>
              <a:t>na </a:t>
            </a:r>
            <a:r>
              <a:rPr lang="de-AT" altLang="de-DE" b="1" dirty="0" err="1">
                <a:cs typeface="Arial" panose="020B0604020202020204" pitchFamily="34" charset="0"/>
              </a:rPr>
              <a:t>raǧmen</a:t>
            </a:r>
            <a:r>
              <a:rPr lang="de-AT" altLang="de-DE" b="1" dirty="0">
                <a:cs typeface="Arial" panose="020B0604020202020204" pitchFamily="34" charset="0"/>
              </a:rPr>
              <a:t> </a:t>
            </a:r>
            <a:r>
              <a:rPr lang="de-AT" altLang="de-DE" dirty="0">
                <a:cs typeface="Arial" panose="020B0604020202020204" pitchFamily="34" charset="0"/>
              </a:rPr>
              <a:t>– obwohl er … gemacht hat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4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47BC2-DFC8-DA49-9917-68CDA276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Mehrsprachigkeit</a:t>
            </a:r>
            <a:r>
              <a:rPr lang="en-US" dirty="0"/>
              <a:t>: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Störfall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Glücksfall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DF6CA7-A446-6244-981C-5372800C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Textauszug</a:t>
            </a:r>
            <a:r>
              <a:rPr lang="en-US" dirty="0"/>
              <a:t> von Rosemarie Tracy (2014) </a:t>
            </a:r>
            <a:r>
              <a:rPr lang="de-DE" dirty="0"/>
              <a:t>„Mehrsprachigkeit: Vom Störfall zum Glücksfall“</a:t>
            </a:r>
          </a:p>
          <a:p>
            <a:r>
              <a:rPr lang="de-DE" dirty="0"/>
              <a:t>Was finden Sie überraschend? Welche Aussagen widersprechen Ihren Annahmen?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E0CDF-BD30-514A-B98B-923A25E8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Diskussion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2F064-AC0D-494E-8234-870CAB4AA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Wie definiert Rosemarie Tracy „Mehrsprachigkeit“ und „Mehrsprachige Sprachkompetenz“?</a:t>
            </a:r>
            <a:endParaRPr lang="en-US" dirty="0"/>
          </a:p>
          <a:p>
            <a:r>
              <a:rPr lang="de-DE" dirty="0"/>
              <a:t>Stimmen Sie mit Rosemarie Tracys Definitionen überein? Warum, warum nicht?</a:t>
            </a:r>
            <a:endParaRPr lang="en-US" dirty="0"/>
          </a:p>
          <a:p>
            <a:r>
              <a:rPr lang="de-DE" dirty="0"/>
              <a:t>Was ist Ihre Meinung zur „inneren Mehrsprachigkeit“?</a:t>
            </a:r>
            <a:endParaRPr lang="en-US" dirty="0"/>
          </a:p>
          <a:p>
            <a:r>
              <a:rPr lang="de-DE" dirty="0"/>
              <a:t>Würden Sie sich nun als mehrsprachig bezeichnen? Warum, warum nicht?</a:t>
            </a:r>
            <a:endParaRPr lang="en-US" dirty="0"/>
          </a:p>
          <a:p>
            <a:r>
              <a:rPr lang="de-DE" dirty="0"/>
              <a:t>Was bedeutet Rosemarie Tracys Beschreibung (mehrsprachlicher) Sprachkompetenz für den Einbezug der Mehrsprachigkeit in den Unterricht im Allgemeinen bzw. in Ihren Unterricht?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7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FAE2C-05CD-354D-BF9F-338AAF168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Mehrsprachigkeit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ProFo</a:t>
            </a:r>
            <a:r>
              <a:rPr lang="en-US" dirty="0"/>
              <a:t>-Modell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BDE8EE-EA53-0541-BF92-9102C7293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2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F218A-EA20-794A-AC9F-8E74B069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Mehrsprachigkeit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Fachunterricht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E9B67-49AE-9C48-9A64-97B2589DC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Pädagogische</a:t>
            </a:r>
            <a:r>
              <a:rPr lang="en-US" dirty="0"/>
              <a:t> </a:t>
            </a:r>
            <a:r>
              <a:rPr lang="en-US" dirty="0" err="1"/>
              <a:t>Perspektive</a:t>
            </a:r>
            <a:endParaRPr lang="en-US" dirty="0"/>
          </a:p>
          <a:p>
            <a:r>
              <a:rPr lang="en-US" dirty="0" err="1"/>
              <a:t>Mehrsprachigkeit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Lernressource</a:t>
            </a:r>
            <a:endParaRPr lang="en-US" dirty="0"/>
          </a:p>
          <a:p>
            <a:r>
              <a:rPr lang="en-US" dirty="0" err="1"/>
              <a:t>Mehrsprachigkeit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Ausbildung</a:t>
            </a:r>
            <a:r>
              <a:rPr lang="en-US" dirty="0"/>
              <a:t> von </a:t>
            </a:r>
            <a:r>
              <a:rPr lang="en-US" dirty="0" err="1"/>
              <a:t>Sprachbewusstheit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E3D16-DCEF-D144-9C45-FB3169EE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de-DE" dirty="0"/>
              <a:t>Mehrsprachigkeit im Fachunterricht! – aber wie?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3CB16-19BC-0640-83B8-9979FE025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Sammeln Sie in Kleingruppen Ideen, wie die Mehrsprachigkeit der </a:t>
            </a:r>
            <a:r>
              <a:rPr lang="de-DE" dirty="0" err="1"/>
              <a:t>SchülerInnen</a:t>
            </a:r>
            <a:r>
              <a:rPr lang="de-DE" dirty="0"/>
              <a:t> in den </a:t>
            </a:r>
            <a:r>
              <a:rPr lang="de-DE" dirty="0" err="1"/>
              <a:t>Fachuntericht</a:t>
            </a:r>
            <a:r>
              <a:rPr lang="de-DE" dirty="0"/>
              <a:t> einbezogen werden kann. Ordnen Sie die Vorschläge anschließend nach folgendem Schema: 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a) spontan im Unterricht z.B. durch Fragen nach Wörter/Bedeutungen einzusetzen;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b) vorzubereiten, z.B. durch zur Verfügung stellen von Wörterlisten, Internetseiten usw.;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c) umfangreich aufzubereiten, z.B. Aktivitäten, die darauf aufbauen, dass die anderssprachigen Ergebnisse einbezogen und diskutiert oder reflektiert werden. </a:t>
            </a:r>
            <a:endParaRPr lang="en-US" dirty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6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8882F-DCF5-684C-A88B-38CD38E9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Mehrsprachigkeit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ProFo</a:t>
            </a:r>
            <a:r>
              <a:rPr lang="en-US" dirty="0"/>
              <a:t>-Modell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3C242-24AC-584A-A1BF-2C2A650E3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Betrachten Sie in Gruppen je 2-3 </a:t>
            </a:r>
            <a:r>
              <a:rPr lang="de-DE" dirty="0" err="1"/>
              <a:t>ProFo-Didaktisierungen</a:t>
            </a:r>
            <a:r>
              <a:rPr lang="de-DE" dirty="0"/>
              <a:t> und diskutieren Sie:</a:t>
            </a:r>
          </a:p>
          <a:p>
            <a:r>
              <a:rPr lang="de-DE" dirty="0"/>
              <a:t>Bei welchen Aufgaben spielt Mehrsprachigkeit eine Rolle?</a:t>
            </a:r>
          </a:p>
          <a:p>
            <a:r>
              <a:rPr lang="de-DE" dirty="0"/>
              <a:t>Wie beziehen diese Aufgaben Mehrsprachigkeit ein?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5F16F-5141-134A-8934-50AF6245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Mehrsprachige</a:t>
            </a:r>
            <a:r>
              <a:rPr lang="en-US" dirty="0"/>
              <a:t> </a:t>
            </a:r>
            <a:r>
              <a:rPr lang="en-US" dirty="0" err="1"/>
              <a:t>assoziative</a:t>
            </a:r>
            <a:r>
              <a:rPr lang="en-US" dirty="0"/>
              <a:t> </a:t>
            </a:r>
            <a:r>
              <a:rPr lang="en-US" dirty="0" err="1"/>
              <a:t>Schreibaufgabe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6CBB19-C1D7-E545-929C-4E0F308E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5" y="1692278"/>
            <a:ext cx="8489950" cy="4778375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Schreibt bitte fünf Minuten lang alles auf, was euch zu diesem Schreibimpuls einfällt. Schreibt dabei in ganzen Sätzen. Ihr könnt die Sprache frei wählen, in der ihr schreibt. 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Ihr könnt auch Sprachen mischen.</a:t>
            </a:r>
            <a:endParaRPr lang="de-AT" altLang="zh-CN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örnekten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örneklerden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yola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çıkarak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aklınıza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gelen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herşeyi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beş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dakika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boyunca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kağıda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dökün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Bunu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yaparken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tüm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cümleler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AT" altLang="zh-CN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kullanın</a:t>
            </a:r>
            <a:r>
              <a:rPr lang="de-AT" altLang="zh-CN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Istediğiniz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dilde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yazın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Dilleri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karışık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da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kullanabilirsiniz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 </a:t>
            </a:r>
            <a:endParaRPr lang="de-AT" altLang="zh-CN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Napišite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u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vremenu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od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pet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minuta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sve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čega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se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možete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sjetiti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vezano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za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ovaj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impuls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Pišite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potpunim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rečenicama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Možete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birati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jezik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na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kom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ćete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pisati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Možete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pisati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na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više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jezika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</a:t>
            </a:r>
            <a:endParaRPr lang="de-AT" altLang="zh-CN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Please write down everything that comes to mind regarding this writing impulse for five minutes. Write in complete sentences. You can choose the language. You can also mix languages.</a:t>
            </a:r>
            <a:endParaRPr lang="en-US" altLang="zh-CN" sz="1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Напишите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у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времену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од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пет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минута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све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чега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можете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да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се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сетите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везано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за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овај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и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м</a:t>
            </a:r>
            <a:r>
              <a:rPr lang="ru-RU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пулс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Пишите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целим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ru-RU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реченицама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 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Можете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да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бирате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језик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на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коме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ћете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да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пишете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Можете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да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пишете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на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више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 </a:t>
            </a:r>
            <a:r>
              <a:rPr lang="de-AT" altLang="zh-CN" dirty="0" err="1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језика</a:t>
            </a:r>
            <a:r>
              <a:rPr lang="de-AT" altLang="zh-CN" dirty="0">
                <a:latin typeface="Arial" panose="020B0604020202020204" pitchFamily="34" charset="0"/>
                <a:ea typeface="Droid Sans Fallback" charset="-128"/>
                <a:cs typeface="Arial" panose="020B0604020202020204" pitchFamily="34" charset="0"/>
              </a:rPr>
              <a:t>.</a:t>
            </a:r>
          </a:p>
          <a:p>
            <a:pPr marL="0" indent="0" algn="r" rtl="1">
              <a:buNone/>
            </a:pPr>
            <a:r>
              <a:rPr lang="hi-IN" dirty="0"/>
              <a:t>يرجي كتابة خمس دقائق على كل شئ يمكن ان يخطر لك على هذا المثال. اكتب هذا في جمل كاملة.</a:t>
            </a:r>
            <a:r>
              <a:rPr lang="bs-Cyrl-BA" dirty="0"/>
              <a:t/>
            </a:r>
            <a:br>
              <a:rPr lang="bs-Cyrl-BA" dirty="0"/>
            </a:br>
            <a:r>
              <a:rPr lang="de-AT" dirty="0"/>
              <a:t> </a:t>
            </a:r>
            <a:r>
              <a:rPr lang="hi-IN" dirty="0"/>
              <a:t>يمكنك اختيار اللغة بحرية، التي تكتب. يمكنك أيضا مزج اللغات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AT" altLang="zh-CN" sz="40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6C9000-3140-EA4F-9F9D-18F32B194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Niederdorfer, Rotter, Akbulut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962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1488</Words>
  <Application>Microsoft Office PowerPoint</Application>
  <PresentationFormat>Bildschirmpräsentation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1_Office Theme</vt:lpstr>
      <vt:lpstr>Mehrsprachigkeit und Language Awareness Modul 4  Lisa Niederdorfer, Daniela Rotter, Muahmmed Akbulut</vt:lpstr>
      <vt:lpstr>1. Reflexionsfragen</vt:lpstr>
      <vt:lpstr>2. Mehrsprachigkeit: Vom Störfall zum Glücksfall</vt:lpstr>
      <vt:lpstr>3. Diskussion zum Text</vt:lpstr>
      <vt:lpstr>Mehrsprachigkeit im ProFo-Modell</vt:lpstr>
      <vt:lpstr>1. Mehrsprachigkeit im Fachunterricht?</vt:lpstr>
      <vt:lpstr>2. Mehrsprachigkeit im Fachunterricht! – aber wie?</vt:lpstr>
      <vt:lpstr>3. Mehrsprachigkeit im ProFo-Modell</vt:lpstr>
      <vt:lpstr>4. Mehrsprachige assoziative Schreibaufgabe</vt:lpstr>
      <vt:lpstr>5. Beispiele für Schreibimpulse</vt:lpstr>
      <vt:lpstr>5. Beispiele für Schreibimpulse</vt:lpstr>
      <vt:lpstr>6. Recherche eines Schreibimpulses </vt:lpstr>
      <vt:lpstr>7. Schreiben von (Kurz-)Texten in unterschiedlichen Sprachen</vt:lpstr>
      <vt:lpstr>8. Beispiele für Schreibaufgaben</vt:lpstr>
      <vt:lpstr>8. Beispiele für Schreibaufgaben</vt:lpstr>
      <vt:lpstr>9. Erstellung einer profilierten Schreibaufgabe</vt:lpstr>
      <vt:lpstr>10. Lesen in verschiedenen Sprachen</vt:lpstr>
      <vt:lpstr>11. Fachtexte in unterschiedlichen Sprachen</vt:lpstr>
      <vt:lpstr>12. Metasprachliche, sprachen-übergreifende Reflexion von Textprozeduren</vt:lpstr>
      <vt:lpstr>13. Beispielangabe</vt:lpstr>
      <vt:lpstr>14. Tücken der mehrsprachigen Reflexion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Niederdorfer</dc:creator>
  <cp:lastModifiedBy>Administrator</cp:lastModifiedBy>
  <cp:revision>77</cp:revision>
  <dcterms:created xsi:type="dcterms:W3CDTF">2018-06-07T11:59:35Z</dcterms:created>
  <dcterms:modified xsi:type="dcterms:W3CDTF">2018-12-06T10:43:26Z</dcterms:modified>
</cp:coreProperties>
</file>