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sldIdLst>
    <p:sldId id="382" r:id="rId2"/>
    <p:sldId id="383" r:id="rId3"/>
    <p:sldId id="386" r:id="rId4"/>
    <p:sldId id="373" r:id="rId5"/>
    <p:sldId id="369" r:id="rId6"/>
    <p:sldId id="387" r:id="rId7"/>
    <p:sldId id="370" r:id="rId8"/>
    <p:sldId id="371" r:id="rId9"/>
    <p:sldId id="372" r:id="rId10"/>
    <p:sldId id="388" r:id="rId11"/>
    <p:sldId id="378" r:id="rId12"/>
    <p:sldId id="390" r:id="rId13"/>
    <p:sldId id="391" r:id="rId14"/>
    <p:sldId id="392" r:id="rId15"/>
    <p:sldId id="393" r:id="rId16"/>
    <p:sldId id="379" r:id="rId17"/>
    <p:sldId id="380" r:id="rId18"/>
    <p:sldId id="394" r:id="rId19"/>
    <p:sldId id="396" r:id="rId20"/>
    <p:sldId id="402" r:id="rId21"/>
    <p:sldId id="397" r:id="rId22"/>
    <p:sldId id="399" r:id="rId23"/>
    <p:sldId id="400" r:id="rId24"/>
    <p:sldId id="401" r:id="rId25"/>
    <p:sldId id="395" r:id="rId26"/>
    <p:sldId id="3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57"/>
    <p:restoredTop sz="94673"/>
  </p:normalViewPr>
  <p:slideViewPr>
    <p:cSldViewPr snapToGrid="0" snapToObjects="1">
      <p:cViewPr>
        <p:scale>
          <a:sx n="76" d="100"/>
          <a:sy n="76" d="100"/>
        </p:scale>
        <p:origin x="-263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4FEED-6E83-4023-BD05-AB8DC070C3C5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de-AT"/>
        </a:p>
      </dgm:t>
    </dgm:pt>
    <dgm:pt modelId="{CA0467F2-92E5-4497-AA35-262B3D398B6B}">
      <dgm:prSet phldrT="[Text]" custT="1"/>
      <dgm:spPr/>
      <dgm:t>
        <a:bodyPr/>
        <a:lstStyle/>
        <a:p>
          <a:r>
            <a:rPr lang="de-AT" sz="1800" dirty="0"/>
            <a:t>Focus on </a:t>
          </a:r>
          <a:r>
            <a:rPr lang="de-AT" sz="1800" dirty="0" err="1"/>
            <a:t>Meaning</a:t>
          </a:r>
          <a:endParaRPr lang="de-AT" sz="1800" dirty="0"/>
        </a:p>
      </dgm:t>
    </dgm:pt>
    <dgm:pt modelId="{D59E4579-8926-4ECE-AB0D-5835E2A69638}" type="parTrans" cxnId="{DF31C2FB-2D6A-428F-B216-FDD50F0ACB84}">
      <dgm:prSet/>
      <dgm:spPr/>
      <dgm:t>
        <a:bodyPr/>
        <a:lstStyle/>
        <a:p>
          <a:endParaRPr lang="de-AT"/>
        </a:p>
      </dgm:t>
    </dgm:pt>
    <dgm:pt modelId="{424F6C95-790F-4908-9B60-939DB207CEA0}" type="sibTrans" cxnId="{DF31C2FB-2D6A-428F-B216-FDD50F0ACB84}">
      <dgm:prSet/>
      <dgm:spPr/>
      <dgm:t>
        <a:bodyPr/>
        <a:lstStyle/>
        <a:p>
          <a:endParaRPr lang="de-AT"/>
        </a:p>
      </dgm:t>
    </dgm:pt>
    <dgm:pt modelId="{A03AF072-EBA8-4B94-9FB3-C858767F9751}">
      <dgm:prSet phldrT="[Text]"/>
      <dgm:spPr/>
      <dgm:t>
        <a:bodyPr/>
        <a:lstStyle/>
        <a:p>
          <a:r>
            <a:rPr lang="de-AT" dirty="0"/>
            <a:t>Kommunikative Fähigkeiten</a:t>
          </a:r>
        </a:p>
      </dgm:t>
    </dgm:pt>
    <dgm:pt modelId="{8C9A3CD7-19F2-4DC3-A86F-7EB28162A9D3}" type="parTrans" cxnId="{FAFB86C0-A9EB-400C-915A-BB14058AFD6A}">
      <dgm:prSet/>
      <dgm:spPr/>
      <dgm:t>
        <a:bodyPr/>
        <a:lstStyle/>
        <a:p>
          <a:endParaRPr lang="de-AT"/>
        </a:p>
      </dgm:t>
    </dgm:pt>
    <dgm:pt modelId="{AE476FFE-20F8-4E30-8A67-122EE3029727}" type="sibTrans" cxnId="{FAFB86C0-A9EB-400C-915A-BB14058AFD6A}">
      <dgm:prSet/>
      <dgm:spPr/>
      <dgm:t>
        <a:bodyPr/>
        <a:lstStyle/>
        <a:p>
          <a:endParaRPr lang="de-AT"/>
        </a:p>
      </dgm:t>
    </dgm:pt>
    <dgm:pt modelId="{16B97B34-7A01-4A69-AC19-4D9CFBB389E1}">
      <dgm:prSet phldrT="[Text]"/>
      <dgm:spPr/>
      <dgm:t>
        <a:bodyPr/>
        <a:lstStyle/>
        <a:p>
          <a:r>
            <a:rPr lang="de-AT" dirty="0"/>
            <a:t>Verstehen und sich verständlich machen</a:t>
          </a:r>
        </a:p>
      </dgm:t>
    </dgm:pt>
    <dgm:pt modelId="{CCEE1F0E-CE86-41C5-BB4E-D113B1DB2DE3}" type="parTrans" cxnId="{BDB81EA5-8E41-4F66-BD40-17EFEE8F11CF}">
      <dgm:prSet/>
      <dgm:spPr/>
      <dgm:t>
        <a:bodyPr/>
        <a:lstStyle/>
        <a:p>
          <a:endParaRPr lang="de-AT"/>
        </a:p>
      </dgm:t>
    </dgm:pt>
    <dgm:pt modelId="{A707AEDC-4CF2-4FCB-999F-836E4AFA8A54}" type="sibTrans" cxnId="{BDB81EA5-8E41-4F66-BD40-17EFEE8F11CF}">
      <dgm:prSet/>
      <dgm:spPr/>
      <dgm:t>
        <a:bodyPr/>
        <a:lstStyle/>
        <a:p>
          <a:endParaRPr lang="de-AT"/>
        </a:p>
      </dgm:t>
    </dgm:pt>
    <dgm:pt modelId="{54F12775-CF00-41E6-8BEC-7E610866D662}">
      <dgm:prSet phldrT="[Text]" custT="1"/>
      <dgm:spPr/>
      <dgm:t>
        <a:bodyPr/>
        <a:lstStyle/>
        <a:p>
          <a:r>
            <a:rPr lang="de-AT" sz="1800" dirty="0"/>
            <a:t>Focus on Form</a:t>
          </a:r>
        </a:p>
      </dgm:t>
    </dgm:pt>
    <dgm:pt modelId="{63B9540C-4A84-432D-935F-8C13E709F9A3}" type="parTrans" cxnId="{CC9FEF65-A3F0-4A8C-852C-712ED3BE90F7}">
      <dgm:prSet/>
      <dgm:spPr/>
      <dgm:t>
        <a:bodyPr/>
        <a:lstStyle/>
        <a:p>
          <a:endParaRPr lang="de-AT"/>
        </a:p>
      </dgm:t>
    </dgm:pt>
    <dgm:pt modelId="{E02D31BB-EAB9-4F0B-94DD-2DF33FB67122}" type="sibTrans" cxnId="{CC9FEF65-A3F0-4A8C-852C-712ED3BE90F7}">
      <dgm:prSet/>
      <dgm:spPr/>
      <dgm:t>
        <a:bodyPr/>
        <a:lstStyle/>
        <a:p>
          <a:endParaRPr lang="de-AT"/>
        </a:p>
      </dgm:t>
    </dgm:pt>
    <dgm:pt modelId="{EEC99A28-5218-41C6-A703-FF527AAF1E60}">
      <dgm:prSet phldrT="[Text]"/>
      <dgm:spPr/>
      <dgm:t>
        <a:bodyPr/>
        <a:lstStyle/>
        <a:p>
          <a:r>
            <a:rPr lang="de-AT" dirty="0"/>
            <a:t>Formale Aspekte im Kontext inhaltsorientierter Sprachverwendung</a:t>
          </a:r>
        </a:p>
      </dgm:t>
    </dgm:pt>
    <dgm:pt modelId="{66F72969-2D41-4AE9-B5B1-B889AA681FB9}" type="parTrans" cxnId="{E5B96DFB-8FCC-4BB7-BA21-DC46484FC8B8}">
      <dgm:prSet/>
      <dgm:spPr/>
      <dgm:t>
        <a:bodyPr/>
        <a:lstStyle/>
        <a:p>
          <a:endParaRPr lang="de-AT"/>
        </a:p>
      </dgm:t>
    </dgm:pt>
    <dgm:pt modelId="{6F468D7F-8987-48A2-836C-6AE171C1FE0D}" type="sibTrans" cxnId="{E5B96DFB-8FCC-4BB7-BA21-DC46484FC8B8}">
      <dgm:prSet/>
      <dgm:spPr/>
      <dgm:t>
        <a:bodyPr/>
        <a:lstStyle/>
        <a:p>
          <a:endParaRPr lang="de-AT"/>
        </a:p>
      </dgm:t>
    </dgm:pt>
    <dgm:pt modelId="{B33146D3-F001-4829-A6D4-E4516B68CBA2}">
      <dgm:prSet phldrT="[Text]"/>
      <dgm:spPr/>
      <dgm:t>
        <a:bodyPr/>
        <a:lstStyle/>
        <a:p>
          <a:r>
            <a:rPr lang="de-AT" dirty="0"/>
            <a:t>Form UND Bedeutung</a:t>
          </a:r>
        </a:p>
      </dgm:t>
    </dgm:pt>
    <dgm:pt modelId="{645BFEBA-64B3-4FAF-81FE-B759E9422069}" type="parTrans" cxnId="{FAAC0FB7-D407-4E58-91C8-7BCA3339711D}">
      <dgm:prSet/>
      <dgm:spPr/>
      <dgm:t>
        <a:bodyPr/>
        <a:lstStyle/>
        <a:p>
          <a:endParaRPr lang="de-AT"/>
        </a:p>
      </dgm:t>
    </dgm:pt>
    <dgm:pt modelId="{40D2011D-D803-4420-A8DC-6FB3C2979C3D}" type="sibTrans" cxnId="{FAAC0FB7-D407-4E58-91C8-7BCA3339711D}">
      <dgm:prSet/>
      <dgm:spPr/>
      <dgm:t>
        <a:bodyPr/>
        <a:lstStyle/>
        <a:p>
          <a:endParaRPr lang="de-AT"/>
        </a:p>
      </dgm:t>
    </dgm:pt>
    <dgm:pt modelId="{BA19EE0B-CF0D-48B0-A921-3EC174421403}">
      <dgm:prSet phldrT="[Text]" custT="1"/>
      <dgm:spPr/>
      <dgm:t>
        <a:bodyPr/>
        <a:lstStyle/>
        <a:p>
          <a:r>
            <a:rPr lang="de-AT" sz="1800" dirty="0"/>
            <a:t>Focus on </a:t>
          </a:r>
          <a:r>
            <a:rPr lang="de-AT" sz="1800" dirty="0" err="1"/>
            <a:t>FormS</a:t>
          </a:r>
          <a:endParaRPr lang="de-AT" sz="1800" dirty="0"/>
        </a:p>
      </dgm:t>
    </dgm:pt>
    <dgm:pt modelId="{492C6ABE-A732-4185-840D-11668E5174FE}" type="parTrans" cxnId="{863DEDCB-03ED-4AEA-915D-8A844B807E0C}">
      <dgm:prSet/>
      <dgm:spPr/>
      <dgm:t>
        <a:bodyPr/>
        <a:lstStyle/>
        <a:p>
          <a:endParaRPr lang="de-AT"/>
        </a:p>
      </dgm:t>
    </dgm:pt>
    <dgm:pt modelId="{EE900B22-F16A-47E7-B132-EB10BD2E4780}" type="sibTrans" cxnId="{863DEDCB-03ED-4AEA-915D-8A844B807E0C}">
      <dgm:prSet/>
      <dgm:spPr/>
      <dgm:t>
        <a:bodyPr/>
        <a:lstStyle/>
        <a:p>
          <a:endParaRPr lang="de-AT"/>
        </a:p>
      </dgm:t>
    </dgm:pt>
    <dgm:pt modelId="{1069949C-16FC-4A8F-B913-192BD9B171BE}">
      <dgm:prSet phldrT="[Text]"/>
      <dgm:spPr/>
      <dgm:t>
        <a:bodyPr/>
        <a:lstStyle/>
        <a:p>
          <a:r>
            <a:rPr lang="de-AT" dirty="0"/>
            <a:t>Orientierung an Grammatik/Sprachsystem</a:t>
          </a:r>
        </a:p>
      </dgm:t>
    </dgm:pt>
    <dgm:pt modelId="{0A9232C6-D76A-4B78-B877-BB082E626A3F}" type="parTrans" cxnId="{7F5D385E-B0B8-4702-96D2-B50DE02FAF20}">
      <dgm:prSet/>
      <dgm:spPr/>
      <dgm:t>
        <a:bodyPr/>
        <a:lstStyle/>
        <a:p>
          <a:endParaRPr lang="de-AT"/>
        </a:p>
      </dgm:t>
    </dgm:pt>
    <dgm:pt modelId="{101D2E85-9BD8-404A-940A-79B995DF6ACD}" type="sibTrans" cxnId="{7F5D385E-B0B8-4702-96D2-B50DE02FAF20}">
      <dgm:prSet/>
      <dgm:spPr/>
      <dgm:t>
        <a:bodyPr/>
        <a:lstStyle/>
        <a:p>
          <a:endParaRPr lang="de-AT"/>
        </a:p>
      </dgm:t>
    </dgm:pt>
    <dgm:pt modelId="{AD08B9E5-DA21-4C11-871E-2C3BCFC5B883}">
      <dgm:prSet phldrT="[Text]"/>
      <dgm:spPr/>
      <dgm:t>
        <a:bodyPr/>
        <a:lstStyle/>
        <a:p>
          <a:r>
            <a:rPr lang="de-AT" dirty="0"/>
            <a:t>Regelgeleitete Formenbildung (inklusive Ausnahmen)</a:t>
          </a:r>
        </a:p>
      </dgm:t>
    </dgm:pt>
    <dgm:pt modelId="{0908D9E4-2A16-4A3C-9358-B436FF3339D4}" type="parTrans" cxnId="{A62E2F63-B1EF-4E6E-AECF-934657B8824D}">
      <dgm:prSet/>
      <dgm:spPr/>
      <dgm:t>
        <a:bodyPr/>
        <a:lstStyle/>
        <a:p>
          <a:endParaRPr lang="de-AT"/>
        </a:p>
      </dgm:t>
    </dgm:pt>
    <dgm:pt modelId="{EE8AB361-DBB9-46EE-970E-86535B55E8DD}" type="sibTrans" cxnId="{A62E2F63-B1EF-4E6E-AECF-934657B8824D}">
      <dgm:prSet/>
      <dgm:spPr/>
      <dgm:t>
        <a:bodyPr/>
        <a:lstStyle/>
        <a:p>
          <a:endParaRPr lang="de-AT"/>
        </a:p>
      </dgm:t>
    </dgm:pt>
    <dgm:pt modelId="{9D03F1B9-71B9-422C-B942-0C2CABDCA8B7}">
      <dgm:prSet phldrT="[Text]"/>
      <dgm:spPr/>
      <dgm:t>
        <a:bodyPr/>
        <a:lstStyle/>
        <a:p>
          <a:r>
            <a:rPr lang="de-AT" dirty="0"/>
            <a:t>Psycholinguistische Faktoren</a:t>
          </a:r>
        </a:p>
      </dgm:t>
    </dgm:pt>
    <dgm:pt modelId="{90CC35B2-4B15-4E45-B133-9C35336AC7BF}" type="parTrans" cxnId="{B6ED3C99-DAB1-40EA-ACB7-C68A8F00089D}">
      <dgm:prSet/>
      <dgm:spPr/>
      <dgm:t>
        <a:bodyPr/>
        <a:lstStyle/>
        <a:p>
          <a:endParaRPr lang="de-AT"/>
        </a:p>
      </dgm:t>
    </dgm:pt>
    <dgm:pt modelId="{96B08717-FB52-4C94-84D5-644118304CAD}" type="sibTrans" cxnId="{B6ED3C99-DAB1-40EA-ACB7-C68A8F00089D}">
      <dgm:prSet/>
      <dgm:spPr/>
      <dgm:t>
        <a:bodyPr/>
        <a:lstStyle/>
        <a:p>
          <a:endParaRPr lang="de-AT"/>
        </a:p>
      </dgm:t>
    </dgm:pt>
    <dgm:pt modelId="{4A796084-6BA8-4B37-8EF0-39FBEDC0CE1B}">
      <dgm:prSet phldrT="[Text]"/>
      <dgm:spPr/>
      <dgm:t>
        <a:bodyPr/>
        <a:lstStyle/>
        <a:p>
          <a:r>
            <a:rPr lang="de-AT" dirty="0"/>
            <a:t>SPRACHKÖNNEN (ohne Wissen über Formkorrektheit)</a:t>
          </a:r>
        </a:p>
      </dgm:t>
    </dgm:pt>
    <dgm:pt modelId="{6F9F95BE-2682-4BD3-BE46-3568A2350BE2}" type="parTrans" cxnId="{6A3E6A9C-EFB0-4025-8EDB-F0ED464231E2}">
      <dgm:prSet/>
      <dgm:spPr/>
      <dgm:t>
        <a:bodyPr/>
        <a:lstStyle/>
        <a:p>
          <a:endParaRPr lang="de-AT"/>
        </a:p>
      </dgm:t>
    </dgm:pt>
    <dgm:pt modelId="{2297ED17-33F6-4BC4-A6CA-F35C7ED2E925}" type="sibTrans" cxnId="{6A3E6A9C-EFB0-4025-8EDB-F0ED464231E2}">
      <dgm:prSet/>
      <dgm:spPr/>
      <dgm:t>
        <a:bodyPr/>
        <a:lstStyle/>
        <a:p>
          <a:endParaRPr lang="de-AT"/>
        </a:p>
      </dgm:t>
    </dgm:pt>
    <dgm:pt modelId="{3D14FD90-7971-45CE-A637-992E47944541}">
      <dgm:prSet phldrT="[Text]"/>
      <dgm:spPr/>
      <dgm:t>
        <a:bodyPr/>
        <a:lstStyle/>
        <a:p>
          <a:r>
            <a:rPr lang="de-AT" dirty="0"/>
            <a:t>SPRACHWISSEN </a:t>
          </a:r>
        </a:p>
      </dgm:t>
    </dgm:pt>
    <dgm:pt modelId="{BE2F5831-8817-46F2-8FF7-52F3F3302DE2}" type="parTrans" cxnId="{83BCEB6C-F90C-4F0F-93C7-85B65A26C049}">
      <dgm:prSet/>
      <dgm:spPr/>
      <dgm:t>
        <a:bodyPr/>
        <a:lstStyle/>
        <a:p>
          <a:endParaRPr lang="de-AT"/>
        </a:p>
      </dgm:t>
    </dgm:pt>
    <dgm:pt modelId="{8087B6CA-CF4B-427D-B46A-8C219ED14A47}" type="sibTrans" cxnId="{83BCEB6C-F90C-4F0F-93C7-85B65A26C049}">
      <dgm:prSet/>
      <dgm:spPr/>
      <dgm:t>
        <a:bodyPr/>
        <a:lstStyle/>
        <a:p>
          <a:endParaRPr lang="de-AT"/>
        </a:p>
      </dgm:t>
    </dgm:pt>
    <dgm:pt modelId="{D841AC18-F050-4B68-8304-9BDD10CFC5C9}" type="pres">
      <dgm:prSet presAssocID="{5B84FEED-6E83-4023-BD05-AB8DC070C3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28B6F3CF-1EA6-4B7E-AB28-25B170899667}" type="pres">
      <dgm:prSet presAssocID="{CA0467F2-92E5-4497-AA35-262B3D398B6B}" presName="composite" presStyleCnt="0"/>
      <dgm:spPr/>
    </dgm:pt>
    <dgm:pt modelId="{F64B44BA-FD35-44DE-9ED5-57B65FDC65CD}" type="pres">
      <dgm:prSet presAssocID="{CA0467F2-92E5-4497-AA35-262B3D398B6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75B6469-2094-47AD-8295-6109B24CF21D}" type="pres">
      <dgm:prSet presAssocID="{CA0467F2-92E5-4497-AA35-262B3D398B6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FB2638C-61C1-4E16-A8AA-FE8826056C89}" type="pres">
      <dgm:prSet presAssocID="{424F6C95-790F-4908-9B60-939DB207CEA0}" presName="space" presStyleCnt="0"/>
      <dgm:spPr/>
    </dgm:pt>
    <dgm:pt modelId="{3605E01C-2BB0-405C-800F-C154D37DA90A}" type="pres">
      <dgm:prSet presAssocID="{54F12775-CF00-41E6-8BEC-7E610866D662}" presName="composite" presStyleCnt="0"/>
      <dgm:spPr/>
    </dgm:pt>
    <dgm:pt modelId="{F0109CC3-74FA-4C95-A21D-E9C673E0D1C2}" type="pres">
      <dgm:prSet presAssocID="{54F12775-CF00-41E6-8BEC-7E610866D66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08688DD-FC05-4606-99AA-36CAAFA94BD6}" type="pres">
      <dgm:prSet presAssocID="{54F12775-CF00-41E6-8BEC-7E610866D66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FB87077-A422-47F3-B8FB-926D6D9E4A0D}" type="pres">
      <dgm:prSet presAssocID="{E02D31BB-EAB9-4F0B-94DD-2DF33FB67122}" presName="space" presStyleCnt="0"/>
      <dgm:spPr/>
    </dgm:pt>
    <dgm:pt modelId="{0E069CF8-B1DD-4166-8ECF-6F425890444A}" type="pres">
      <dgm:prSet presAssocID="{BA19EE0B-CF0D-48B0-A921-3EC174421403}" presName="composite" presStyleCnt="0"/>
      <dgm:spPr/>
    </dgm:pt>
    <dgm:pt modelId="{00E2169F-50F2-4EE0-A97C-C8F09230D509}" type="pres">
      <dgm:prSet presAssocID="{BA19EE0B-CF0D-48B0-A921-3EC17442140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AD2A68B-670F-4566-A830-7E870E00B27F}" type="pres">
      <dgm:prSet presAssocID="{BA19EE0B-CF0D-48B0-A921-3EC17442140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81F9C7B1-6D3D-402C-87DB-5937BF817194}" type="presOf" srcId="{16B97B34-7A01-4A69-AC19-4D9CFBB389E1}" destId="{A75B6469-2094-47AD-8295-6109B24CF21D}" srcOrd="0" destOrd="1" presId="urn:microsoft.com/office/officeart/2005/8/layout/hList1"/>
    <dgm:cxn modelId="{FAAC0FB7-D407-4E58-91C8-7BCA3339711D}" srcId="{54F12775-CF00-41E6-8BEC-7E610866D662}" destId="{B33146D3-F001-4829-A6D4-E4516B68CBA2}" srcOrd="1" destOrd="0" parTransId="{645BFEBA-64B3-4FAF-81FE-B759E9422069}" sibTransId="{40D2011D-D803-4420-A8DC-6FB3C2979C3D}"/>
    <dgm:cxn modelId="{D73567FF-FE7B-4C0D-BF81-558DA946C860}" type="presOf" srcId="{1069949C-16FC-4A8F-B913-192BD9B171BE}" destId="{EAD2A68B-670F-4566-A830-7E870E00B27F}" srcOrd="0" destOrd="0" presId="urn:microsoft.com/office/officeart/2005/8/layout/hList1"/>
    <dgm:cxn modelId="{FAFB86C0-A9EB-400C-915A-BB14058AFD6A}" srcId="{CA0467F2-92E5-4497-AA35-262B3D398B6B}" destId="{A03AF072-EBA8-4B94-9FB3-C858767F9751}" srcOrd="0" destOrd="0" parTransId="{8C9A3CD7-19F2-4DC3-A86F-7EB28162A9D3}" sibTransId="{AE476FFE-20F8-4E30-8A67-122EE3029727}"/>
    <dgm:cxn modelId="{CC9FEF65-A3F0-4A8C-852C-712ED3BE90F7}" srcId="{5B84FEED-6E83-4023-BD05-AB8DC070C3C5}" destId="{54F12775-CF00-41E6-8BEC-7E610866D662}" srcOrd="1" destOrd="0" parTransId="{63B9540C-4A84-432D-935F-8C13E709F9A3}" sibTransId="{E02D31BB-EAB9-4F0B-94DD-2DF33FB67122}"/>
    <dgm:cxn modelId="{1E8CFAE4-4BEB-455B-8E03-79B18A27562A}" type="presOf" srcId="{A03AF072-EBA8-4B94-9FB3-C858767F9751}" destId="{A75B6469-2094-47AD-8295-6109B24CF21D}" srcOrd="0" destOrd="0" presId="urn:microsoft.com/office/officeart/2005/8/layout/hList1"/>
    <dgm:cxn modelId="{F796463E-BA72-4BA4-81D7-58CD5C36C092}" type="presOf" srcId="{BA19EE0B-CF0D-48B0-A921-3EC174421403}" destId="{00E2169F-50F2-4EE0-A97C-C8F09230D509}" srcOrd="0" destOrd="0" presId="urn:microsoft.com/office/officeart/2005/8/layout/hList1"/>
    <dgm:cxn modelId="{B1787D24-AD20-4A15-8524-B5255C5AB6A3}" type="presOf" srcId="{B33146D3-F001-4829-A6D4-E4516B68CBA2}" destId="{608688DD-FC05-4606-99AA-36CAAFA94BD6}" srcOrd="0" destOrd="1" presId="urn:microsoft.com/office/officeart/2005/8/layout/hList1"/>
    <dgm:cxn modelId="{4E901262-B9FB-4383-919A-76E3CD9287FB}" type="presOf" srcId="{AD08B9E5-DA21-4C11-871E-2C3BCFC5B883}" destId="{EAD2A68B-670F-4566-A830-7E870E00B27F}" srcOrd="0" destOrd="1" presId="urn:microsoft.com/office/officeart/2005/8/layout/hList1"/>
    <dgm:cxn modelId="{E5B96DFB-8FCC-4BB7-BA21-DC46484FC8B8}" srcId="{54F12775-CF00-41E6-8BEC-7E610866D662}" destId="{EEC99A28-5218-41C6-A703-FF527AAF1E60}" srcOrd="0" destOrd="0" parTransId="{66F72969-2D41-4AE9-B5B1-B889AA681FB9}" sibTransId="{6F468D7F-8987-48A2-836C-6AE171C1FE0D}"/>
    <dgm:cxn modelId="{BDB81EA5-8E41-4F66-BD40-17EFEE8F11CF}" srcId="{CA0467F2-92E5-4497-AA35-262B3D398B6B}" destId="{16B97B34-7A01-4A69-AC19-4D9CFBB389E1}" srcOrd="1" destOrd="0" parTransId="{CCEE1F0E-CE86-41C5-BB4E-D113B1DB2DE3}" sibTransId="{A707AEDC-4CF2-4FCB-999F-836E4AFA8A54}"/>
    <dgm:cxn modelId="{863DEDCB-03ED-4AEA-915D-8A844B807E0C}" srcId="{5B84FEED-6E83-4023-BD05-AB8DC070C3C5}" destId="{BA19EE0B-CF0D-48B0-A921-3EC174421403}" srcOrd="2" destOrd="0" parTransId="{492C6ABE-A732-4185-840D-11668E5174FE}" sibTransId="{EE900B22-F16A-47E7-B132-EB10BD2E4780}"/>
    <dgm:cxn modelId="{C2DA7575-323C-4E13-8505-E6E25D68B728}" type="presOf" srcId="{CA0467F2-92E5-4497-AA35-262B3D398B6B}" destId="{F64B44BA-FD35-44DE-9ED5-57B65FDC65CD}" srcOrd="0" destOrd="0" presId="urn:microsoft.com/office/officeart/2005/8/layout/hList1"/>
    <dgm:cxn modelId="{62391008-C06D-4CBE-A70C-4069D25F1B49}" type="presOf" srcId="{3D14FD90-7971-45CE-A637-992E47944541}" destId="{EAD2A68B-670F-4566-A830-7E870E00B27F}" srcOrd="0" destOrd="2" presId="urn:microsoft.com/office/officeart/2005/8/layout/hList1"/>
    <dgm:cxn modelId="{A62E2F63-B1EF-4E6E-AECF-934657B8824D}" srcId="{BA19EE0B-CF0D-48B0-A921-3EC174421403}" destId="{AD08B9E5-DA21-4C11-871E-2C3BCFC5B883}" srcOrd="1" destOrd="0" parTransId="{0908D9E4-2A16-4A3C-9358-B436FF3339D4}" sibTransId="{EE8AB361-DBB9-46EE-970E-86535B55E8DD}"/>
    <dgm:cxn modelId="{42CBF9ED-C3BB-40EA-A95D-48A492C80A22}" type="presOf" srcId="{54F12775-CF00-41E6-8BEC-7E610866D662}" destId="{F0109CC3-74FA-4C95-A21D-E9C673E0D1C2}" srcOrd="0" destOrd="0" presId="urn:microsoft.com/office/officeart/2005/8/layout/hList1"/>
    <dgm:cxn modelId="{7F5D385E-B0B8-4702-96D2-B50DE02FAF20}" srcId="{BA19EE0B-CF0D-48B0-A921-3EC174421403}" destId="{1069949C-16FC-4A8F-B913-192BD9B171BE}" srcOrd="0" destOrd="0" parTransId="{0A9232C6-D76A-4B78-B877-BB082E626A3F}" sibTransId="{101D2E85-9BD8-404A-940A-79B995DF6ACD}"/>
    <dgm:cxn modelId="{DD171341-7153-4305-8B12-D4B66B986A3E}" type="presOf" srcId="{5B84FEED-6E83-4023-BD05-AB8DC070C3C5}" destId="{D841AC18-F050-4B68-8304-9BDD10CFC5C9}" srcOrd="0" destOrd="0" presId="urn:microsoft.com/office/officeart/2005/8/layout/hList1"/>
    <dgm:cxn modelId="{83BCEB6C-F90C-4F0F-93C7-85B65A26C049}" srcId="{BA19EE0B-CF0D-48B0-A921-3EC174421403}" destId="{3D14FD90-7971-45CE-A637-992E47944541}" srcOrd="2" destOrd="0" parTransId="{BE2F5831-8817-46F2-8FF7-52F3F3302DE2}" sibTransId="{8087B6CA-CF4B-427D-B46A-8C219ED14A47}"/>
    <dgm:cxn modelId="{6A3E6A9C-EFB0-4025-8EDB-F0ED464231E2}" srcId="{CA0467F2-92E5-4497-AA35-262B3D398B6B}" destId="{4A796084-6BA8-4B37-8EF0-39FBEDC0CE1B}" srcOrd="2" destOrd="0" parTransId="{6F9F95BE-2682-4BD3-BE46-3568A2350BE2}" sibTransId="{2297ED17-33F6-4BC4-A6CA-F35C7ED2E925}"/>
    <dgm:cxn modelId="{DB2806B3-082A-4496-87A2-A007F9A4333A}" type="presOf" srcId="{EEC99A28-5218-41C6-A703-FF527AAF1E60}" destId="{608688DD-FC05-4606-99AA-36CAAFA94BD6}" srcOrd="0" destOrd="0" presId="urn:microsoft.com/office/officeart/2005/8/layout/hList1"/>
    <dgm:cxn modelId="{5176012B-A2EF-4D41-9948-F98C96E2239E}" type="presOf" srcId="{9D03F1B9-71B9-422C-B942-0C2CABDCA8B7}" destId="{608688DD-FC05-4606-99AA-36CAAFA94BD6}" srcOrd="0" destOrd="2" presId="urn:microsoft.com/office/officeart/2005/8/layout/hList1"/>
    <dgm:cxn modelId="{C601EC45-9C4B-48B6-9337-8CD0E1C23C99}" type="presOf" srcId="{4A796084-6BA8-4B37-8EF0-39FBEDC0CE1B}" destId="{A75B6469-2094-47AD-8295-6109B24CF21D}" srcOrd="0" destOrd="2" presId="urn:microsoft.com/office/officeart/2005/8/layout/hList1"/>
    <dgm:cxn modelId="{DF31C2FB-2D6A-428F-B216-FDD50F0ACB84}" srcId="{5B84FEED-6E83-4023-BD05-AB8DC070C3C5}" destId="{CA0467F2-92E5-4497-AA35-262B3D398B6B}" srcOrd="0" destOrd="0" parTransId="{D59E4579-8926-4ECE-AB0D-5835E2A69638}" sibTransId="{424F6C95-790F-4908-9B60-939DB207CEA0}"/>
    <dgm:cxn modelId="{B6ED3C99-DAB1-40EA-ACB7-C68A8F00089D}" srcId="{54F12775-CF00-41E6-8BEC-7E610866D662}" destId="{9D03F1B9-71B9-422C-B942-0C2CABDCA8B7}" srcOrd="2" destOrd="0" parTransId="{90CC35B2-4B15-4E45-B133-9C35336AC7BF}" sibTransId="{96B08717-FB52-4C94-84D5-644118304CAD}"/>
    <dgm:cxn modelId="{965793E1-3F82-4372-ABF9-21D0FB7CA086}" type="presParOf" srcId="{D841AC18-F050-4B68-8304-9BDD10CFC5C9}" destId="{28B6F3CF-1EA6-4B7E-AB28-25B170899667}" srcOrd="0" destOrd="0" presId="urn:microsoft.com/office/officeart/2005/8/layout/hList1"/>
    <dgm:cxn modelId="{33C7FFE0-ABE9-441F-82B6-0029EBA82A0F}" type="presParOf" srcId="{28B6F3CF-1EA6-4B7E-AB28-25B170899667}" destId="{F64B44BA-FD35-44DE-9ED5-57B65FDC65CD}" srcOrd="0" destOrd="0" presId="urn:microsoft.com/office/officeart/2005/8/layout/hList1"/>
    <dgm:cxn modelId="{50380318-63BD-4E9B-B4F6-F5815B41DA96}" type="presParOf" srcId="{28B6F3CF-1EA6-4B7E-AB28-25B170899667}" destId="{A75B6469-2094-47AD-8295-6109B24CF21D}" srcOrd="1" destOrd="0" presId="urn:microsoft.com/office/officeart/2005/8/layout/hList1"/>
    <dgm:cxn modelId="{25811897-D490-4D9E-AEB3-8EA710DDC239}" type="presParOf" srcId="{D841AC18-F050-4B68-8304-9BDD10CFC5C9}" destId="{3FB2638C-61C1-4E16-A8AA-FE8826056C89}" srcOrd="1" destOrd="0" presId="urn:microsoft.com/office/officeart/2005/8/layout/hList1"/>
    <dgm:cxn modelId="{B8138092-52F8-4F1C-88A2-98DCF4299C8C}" type="presParOf" srcId="{D841AC18-F050-4B68-8304-9BDD10CFC5C9}" destId="{3605E01C-2BB0-405C-800F-C154D37DA90A}" srcOrd="2" destOrd="0" presId="urn:microsoft.com/office/officeart/2005/8/layout/hList1"/>
    <dgm:cxn modelId="{39809F55-D220-4BE9-AAFB-98D1B4F30E68}" type="presParOf" srcId="{3605E01C-2BB0-405C-800F-C154D37DA90A}" destId="{F0109CC3-74FA-4C95-A21D-E9C673E0D1C2}" srcOrd="0" destOrd="0" presId="urn:microsoft.com/office/officeart/2005/8/layout/hList1"/>
    <dgm:cxn modelId="{FE7DD72B-F321-4E51-9E16-3EB6879F3D15}" type="presParOf" srcId="{3605E01C-2BB0-405C-800F-C154D37DA90A}" destId="{608688DD-FC05-4606-99AA-36CAAFA94BD6}" srcOrd="1" destOrd="0" presId="urn:microsoft.com/office/officeart/2005/8/layout/hList1"/>
    <dgm:cxn modelId="{AA49DBB2-54F2-4EB8-86FE-B5081707E150}" type="presParOf" srcId="{D841AC18-F050-4B68-8304-9BDD10CFC5C9}" destId="{3FB87077-A422-47F3-B8FB-926D6D9E4A0D}" srcOrd="3" destOrd="0" presId="urn:microsoft.com/office/officeart/2005/8/layout/hList1"/>
    <dgm:cxn modelId="{4E97867F-D960-4A23-9B09-4F4A8981F366}" type="presParOf" srcId="{D841AC18-F050-4B68-8304-9BDD10CFC5C9}" destId="{0E069CF8-B1DD-4166-8ECF-6F425890444A}" srcOrd="4" destOrd="0" presId="urn:microsoft.com/office/officeart/2005/8/layout/hList1"/>
    <dgm:cxn modelId="{861AA353-E3E8-4743-ABAA-04AB074BBCEC}" type="presParOf" srcId="{0E069CF8-B1DD-4166-8ECF-6F425890444A}" destId="{00E2169F-50F2-4EE0-A97C-C8F09230D509}" srcOrd="0" destOrd="0" presId="urn:microsoft.com/office/officeart/2005/8/layout/hList1"/>
    <dgm:cxn modelId="{8F07652B-1F3D-4BEB-AD03-150B8CEEB71A}" type="presParOf" srcId="{0E069CF8-B1DD-4166-8ECF-6F425890444A}" destId="{EAD2A68B-670F-4566-A830-7E870E00B2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3DB9E-2316-47D1-8159-DB909D224C26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AT"/>
        </a:p>
      </dgm:t>
    </dgm:pt>
    <dgm:pt modelId="{3D4C8033-F3BA-4F41-8AE4-9CD6C4DF8FE1}">
      <dgm:prSet phldrT="[Text]"/>
      <dgm:spPr/>
      <dgm:t>
        <a:bodyPr/>
        <a:lstStyle/>
        <a:p>
          <a:r>
            <a:rPr lang="de-AT" dirty="0"/>
            <a:t>Focus on Form</a:t>
          </a:r>
        </a:p>
      </dgm:t>
    </dgm:pt>
    <dgm:pt modelId="{F1EAF4A5-9705-4937-BB5E-26C3C081DA66}" type="parTrans" cxnId="{94193405-12FB-4214-86E4-76908DA137E6}">
      <dgm:prSet/>
      <dgm:spPr/>
      <dgm:t>
        <a:bodyPr/>
        <a:lstStyle/>
        <a:p>
          <a:endParaRPr lang="de-AT"/>
        </a:p>
      </dgm:t>
    </dgm:pt>
    <dgm:pt modelId="{AE494C02-36FA-46E8-AFCF-81808EB68138}" type="sibTrans" cxnId="{94193405-12FB-4214-86E4-76908DA137E6}">
      <dgm:prSet/>
      <dgm:spPr/>
      <dgm:t>
        <a:bodyPr/>
        <a:lstStyle/>
        <a:p>
          <a:endParaRPr lang="de-AT"/>
        </a:p>
      </dgm:t>
    </dgm:pt>
    <dgm:pt modelId="{CB21D364-8727-425B-B18C-A495C8AAE5E7}">
      <dgm:prSet phldrT="[Text]"/>
      <dgm:spPr/>
      <dgm:t>
        <a:bodyPr/>
        <a:lstStyle/>
        <a:p>
          <a:r>
            <a:rPr lang="de-AT" dirty="0"/>
            <a:t>fremd-/zweitsprachendidaktischer Ansatz</a:t>
          </a:r>
        </a:p>
      </dgm:t>
    </dgm:pt>
    <dgm:pt modelId="{4344F7C7-4383-4D49-A042-A05BEB28C12F}" type="parTrans" cxnId="{D5EFF69A-13A1-4ED4-A066-28F04AAC3DBB}">
      <dgm:prSet/>
      <dgm:spPr/>
      <dgm:t>
        <a:bodyPr/>
        <a:lstStyle/>
        <a:p>
          <a:endParaRPr lang="de-AT"/>
        </a:p>
      </dgm:t>
    </dgm:pt>
    <dgm:pt modelId="{EE16A4B5-C883-4A79-A767-85F91D77C052}" type="sibTrans" cxnId="{D5EFF69A-13A1-4ED4-A066-28F04AAC3DBB}">
      <dgm:prSet/>
      <dgm:spPr/>
      <dgm:t>
        <a:bodyPr/>
        <a:lstStyle/>
        <a:p>
          <a:endParaRPr lang="de-AT"/>
        </a:p>
      </dgm:t>
    </dgm:pt>
    <dgm:pt modelId="{16D2E36B-4394-4CEF-9423-1048B4E5FF01}">
      <dgm:prSet phldrT="[Text]"/>
      <dgm:spPr/>
      <dgm:t>
        <a:bodyPr/>
        <a:lstStyle/>
        <a:p>
          <a:r>
            <a:rPr lang="de-AT" dirty="0"/>
            <a:t>Aufmerksamkeit für die sprachliche Form im Kontext inhaltsbezogener Kommunikation</a:t>
          </a:r>
        </a:p>
      </dgm:t>
    </dgm:pt>
    <dgm:pt modelId="{9E83E1BA-2295-4780-96CA-198524DE4761}" type="parTrans" cxnId="{527A35FD-39A6-45B1-9B36-A163FBFDF72E}">
      <dgm:prSet/>
      <dgm:spPr/>
      <dgm:t>
        <a:bodyPr/>
        <a:lstStyle/>
        <a:p>
          <a:endParaRPr lang="de-AT"/>
        </a:p>
      </dgm:t>
    </dgm:pt>
    <dgm:pt modelId="{9CEE28C1-75BF-4385-857B-234A496AA725}" type="sibTrans" cxnId="{527A35FD-39A6-45B1-9B36-A163FBFDF72E}">
      <dgm:prSet/>
      <dgm:spPr/>
      <dgm:t>
        <a:bodyPr/>
        <a:lstStyle/>
        <a:p>
          <a:endParaRPr lang="de-AT"/>
        </a:p>
      </dgm:t>
    </dgm:pt>
    <dgm:pt modelId="{D1782442-A3B6-4F7C-BFFC-155C6D644A90}">
      <dgm:prSet phldrT="[Text]"/>
      <dgm:spPr/>
      <dgm:t>
        <a:bodyPr/>
        <a:lstStyle/>
        <a:p>
          <a:r>
            <a:rPr lang="de-AT" dirty="0"/>
            <a:t>Textprozeduren</a:t>
          </a:r>
        </a:p>
      </dgm:t>
    </dgm:pt>
    <dgm:pt modelId="{E9ECCAF9-BAAC-4E21-95E0-3939BB243B4A}" type="parTrans" cxnId="{9D5930BB-FDD3-4E48-8BBC-7457C8C46D4F}">
      <dgm:prSet/>
      <dgm:spPr/>
      <dgm:t>
        <a:bodyPr/>
        <a:lstStyle/>
        <a:p>
          <a:endParaRPr lang="de-AT"/>
        </a:p>
      </dgm:t>
    </dgm:pt>
    <dgm:pt modelId="{ABC4192E-B93E-4AFF-9CEE-27E7FE09414B}" type="sibTrans" cxnId="{9D5930BB-FDD3-4E48-8BBC-7457C8C46D4F}">
      <dgm:prSet/>
      <dgm:spPr/>
      <dgm:t>
        <a:bodyPr/>
        <a:lstStyle/>
        <a:p>
          <a:endParaRPr lang="de-AT"/>
        </a:p>
      </dgm:t>
    </dgm:pt>
    <dgm:pt modelId="{1A7FECCC-98D3-4CB9-9F9E-07198E6CA82F}">
      <dgm:prSet phldrT="[Text]"/>
      <dgm:spPr/>
      <dgm:t>
        <a:bodyPr/>
        <a:lstStyle/>
        <a:p>
          <a:r>
            <a:rPr lang="de-AT" dirty="0"/>
            <a:t>erstsprachendidaktischer Ansatz</a:t>
          </a:r>
        </a:p>
      </dgm:t>
    </dgm:pt>
    <dgm:pt modelId="{7F54F9FB-61D3-42DE-9168-650CFD03CF7A}" type="parTrans" cxnId="{CD603CF6-9147-4DC8-B9FB-57099178AD9C}">
      <dgm:prSet/>
      <dgm:spPr/>
      <dgm:t>
        <a:bodyPr/>
        <a:lstStyle/>
        <a:p>
          <a:endParaRPr lang="de-AT"/>
        </a:p>
      </dgm:t>
    </dgm:pt>
    <dgm:pt modelId="{57B20D32-DAEB-48E4-B888-9A35C5AA11C0}" type="sibTrans" cxnId="{CD603CF6-9147-4DC8-B9FB-57099178AD9C}">
      <dgm:prSet/>
      <dgm:spPr/>
      <dgm:t>
        <a:bodyPr/>
        <a:lstStyle/>
        <a:p>
          <a:endParaRPr lang="de-AT"/>
        </a:p>
      </dgm:t>
    </dgm:pt>
    <dgm:pt modelId="{37EBE6F3-9580-4CAF-8978-3608C4006789}">
      <dgm:prSet phldrT="[Text]"/>
      <dgm:spPr/>
      <dgm:t>
        <a:bodyPr/>
        <a:lstStyle/>
        <a:p>
          <a:r>
            <a:rPr lang="de-AT" dirty="0"/>
            <a:t>„Gerüste“ für das Lesen und Schreiben schriftlicher Texte</a:t>
          </a:r>
        </a:p>
      </dgm:t>
    </dgm:pt>
    <dgm:pt modelId="{56DF06DD-9BD6-4F98-A5AF-24C0E682BA94}" type="parTrans" cxnId="{3CF341BF-E883-4C1C-9038-380ED7C016AE}">
      <dgm:prSet/>
      <dgm:spPr/>
      <dgm:t>
        <a:bodyPr/>
        <a:lstStyle/>
        <a:p>
          <a:endParaRPr lang="de-AT"/>
        </a:p>
      </dgm:t>
    </dgm:pt>
    <dgm:pt modelId="{FEDB99D5-9E47-4537-B144-58109B627D4E}" type="sibTrans" cxnId="{3CF341BF-E883-4C1C-9038-380ED7C016AE}">
      <dgm:prSet/>
      <dgm:spPr/>
      <dgm:t>
        <a:bodyPr/>
        <a:lstStyle/>
        <a:p>
          <a:endParaRPr lang="de-AT"/>
        </a:p>
      </dgm:t>
    </dgm:pt>
    <dgm:pt modelId="{8AEE5C56-CFD9-4E98-94DC-D9D2E45014E8}">
      <dgm:prSet phldrT="[Text]"/>
      <dgm:spPr/>
      <dgm:t>
        <a:bodyPr/>
        <a:lstStyle/>
        <a:p>
          <a:r>
            <a:rPr lang="de-AT" b="1" dirty="0"/>
            <a:t>WIE</a:t>
          </a:r>
          <a:r>
            <a:rPr lang="de-AT" dirty="0"/>
            <a:t> der Aufmerksamkeitslenkung</a:t>
          </a:r>
        </a:p>
      </dgm:t>
    </dgm:pt>
    <dgm:pt modelId="{5D2D8C07-0E23-48D4-80FE-3DAAE2A35380}" type="parTrans" cxnId="{3EA09938-19B2-480E-87CB-077B2DECE7A8}">
      <dgm:prSet/>
      <dgm:spPr/>
      <dgm:t>
        <a:bodyPr/>
        <a:lstStyle/>
        <a:p>
          <a:endParaRPr lang="de-AT"/>
        </a:p>
      </dgm:t>
    </dgm:pt>
    <dgm:pt modelId="{7876B2B6-38C5-4200-A94B-4CF015F8B742}" type="sibTrans" cxnId="{3EA09938-19B2-480E-87CB-077B2DECE7A8}">
      <dgm:prSet/>
      <dgm:spPr/>
      <dgm:t>
        <a:bodyPr/>
        <a:lstStyle/>
        <a:p>
          <a:endParaRPr lang="de-AT"/>
        </a:p>
      </dgm:t>
    </dgm:pt>
    <dgm:pt modelId="{EB91471D-099F-4093-A803-2C05F0A895EE}">
      <dgm:prSet phldrT="[Text]"/>
      <dgm:spPr/>
      <dgm:t>
        <a:bodyPr/>
        <a:lstStyle/>
        <a:p>
          <a:r>
            <a:rPr lang="de-AT" b="1" dirty="0"/>
            <a:t>WAS</a:t>
          </a:r>
          <a:r>
            <a:rPr lang="de-AT" dirty="0"/>
            <a:t> in den Aufmerksamkeitsfokus </a:t>
          </a:r>
        </a:p>
      </dgm:t>
    </dgm:pt>
    <dgm:pt modelId="{B66826B7-7FD6-45E5-BEAB-C55A4782C3ED}" type="parTrans" cxnId="{C6E90203-3F6A-41CA-AC80-6B46D78D74F3}">
      <dgm:prSet/>
      <dgm:spPr/>
      <dgm:t>
        <a:bodyPr/>
        <a:lstStyle/>
        <a:p>
          <a:endParaRPr lang="de-AT"/>
        </a:p>
      </dgm:t>
    </dgm:pt>
    <dgm:pt modelId="{B8234A1F-4E57-47AF-A26A-59B2BA7067AD}" type="sibTrans" cxnId="{C6E90203-3F6A-41CA-AC80-6B46D78D74F3}">
      <dgm:prSet/>
      <dgm:spPr/>
      <dgm:t>
        <a:bodyPr/>
        <a:lstStyle/>
        <a:p>
          <a:endParaRPr lang="de-AT"/>
        </a:p>
      </dgm:t>
    </dgm:pt>
    <dgm:pt modelId="{3EB49296-30DC-4CA7-BFA4-93C2F7743EE8}" type="pres">
      <dgm:prSet presAssocID="{6233DB9E-2316-47D1-8159-DB909D224C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23CF904F-1AC3-4350-A417-9519147B5D2A}" type="pres">
      <dgm:prSet presAssocID="{3D4C8033-F3BA-4F41-8AE4-9CD6C4DF8FE1}" presName="composite" presStyleCnt="0"/>
      <dgm:spPr/>
    </dgm:pt>
    <dgm:pt modelId="{DEAB5530-1484-47D4-9E5D-ECF90022B809}" type="pres">
      <dgm:prSet presAssocID="{3D4C8033-F3BA-4F41-8AE4-9CD6C4DF8FE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9F3BAE4-561E-4143-B825-6CD5D601C676}" type="pres">
      <dgm:prSet presAssocID="{3D4C8033-F3BA-4F41-8AE4-9CD6C4DF8FE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E0277BA-4F10-4B53-B207-9D2FDB5046CD}" type="pres">
      <dgm:prSet presAssocID="{AE494C02-36FA-46E8-AFCF-81808EB68138}" presName="space" presStyleCnt="0"/>
      <dgm:spPr/>
    </dgm:pt>
    <dgm:pt modelId="{322BD85A-1442-40DE-BF2B-8A97605F3DF7}" type="pres">
      <dgm:prSet presAssocID="{D1782442-A3B6-4F7C-BFFC-155C6D644A90}" presName="composite" presStyleCnt="0"/>
      <dgm:spPr/>
    </dgm:pt>
    <dgm:pt modelId="{0C89DD85-FFA3-463D-B6A9-4EFBE70064AF}" type="pres">
      <dgm:prSet presAssocID="{D1782442-A3B6-4F7C-BFFC-155C6D644A9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9B86F56-76C0-4904-A00A-D6A253D56A41}" type="pres">
      <dgm:prSet presAssocID="{D1782442-A3B6-4F7C-BFFC-155C6D644A9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56E2ECB0-745D-4297-9094-8EA02CEFBD18}" type="presOf" srcId="{1A7FECCC-98D3-4CB9-9F9E-07198E6CA82F}" destId="{C9B86F56-76C0-4904-A00A-D6A253D56A41}" srcOrd="0" destOrd="0" presId="urn:microsoft.com/office/officeart/2005/8/layout/hList1"/>
    <dgm:cxn modelId="{9D5930BB-FDD3-4E48-8BBC-7457C8C46D4F}" srcId="{6233DB9E-2316-47D1-8159-DB909D224C26}" destId="{D1782442-A3B6-4F7C-BFFC-155C6D644A90}" srcOrd="1" destOrd="0" parTransId="{E9ECCAF9-BAAC-4E21-95E0-3939BB243B4A}" sibTransId="{ABC4192E-B93E-4AFF-9CEE-27E7FE09414B}"/>
    <dgm:cxn modelId="{46B84610-AD09-471F-9F41-19C007866C3E}" type="presOf" srcId="{8AEE5C56-CFD9-4E98-94DC-D9D2E45014E8}" destId="{29F3BAE4-561E-4143-B825-6CD5D601C676}" srcOrd="0" destOrd="2" presId="urn:microsoft.com/office/officeart/2005/8/layout/hList1"/>
    <dgm:cxn modelId="{BF0C6718-D061-46CC-9AF6-6DE9C4DFD21B}" type="presOf" srcId="{16D2E36B-4394-4CEF-9423-1048B4E5FF01}" destId="{29F3BAE4-561E-4143-B825-6CD5D601C676}" srcOrd="0" destOrd="1" presId="urn:microsoft.com/office/officeart/2005/8/layout/hList1"/>
    <dgm:cxn modelId="{79D07783-1719-4941-9DC2-7C56EE9F4A95}" type="presOf" srcId="{EB91471D-099F-4093-A803-2C05F0A895EE}" destId="{C9B86F56-76C0-4904-A00A-D6A253D56A41}" srcOrd="0" destOrd="2" presId="urn:microsoft.com/office/officeart/2005/8/layout/hList1"/>
    <dgm:cxn modelId="{3BFC664A-1611-4061-A159-60D1B15E28B6}" type="presOf" srcId="{CB21D364-8727-425B-B18C-A495C8AAE5E7}" destId="{29F3BAE4-561E-4143-B825-6CD5D601C676}" srcOrd="0" destOrd="0" presId="urn:microsoft.com/office/officeart/2005/8/layout/hList1"/>
    <dgm:cxn modelId="{94193405-12FB-4214-86E4-76908DA137E6}" srcId="{6233DB9E-2316-47D1-8159-DB909D224C26}" destId="{3D4C8033-F3BA-4F41-8AE4-9CD6C4DF8FE1}" srcOrd="0" destOrd="0" parTransId="{F1EAF4A5-9705-4937-BB5E-26C3C081DA66}" sibTransId="{AE494C02-36FA-46E8-AFCF-81808EB68138}"/>
    <dgm:cxn modelId="{527A35FD-39A6-45B1-9B36-A163FBFDF72E}" srcId="{3D4C8033-F3BA-4F41-8AE4-9CD6C4DF8FE1}" destId="{16D2E36B-4394-4CEF-9423-1048B4E5FF01}" srcOrd="1" destOrd="0" parTransId="{9E83E1BA-2295-4780-96CA-198524DE4761}" sibTransId="{9CEE28C1-75BF-4385-857B-234A496AA725}"/>
    <dgm:cxn modelId="{3EA09938-19B2-480E-87CB-077B2DECE7A8}" srcId="{3D4C8033-F3BA-4F41-8AE4-9CD6C4DF8FE1}" destId="{8AEE5C56-CFD9-4E98-94DC-D9D2E45014E8}" srcOrd="2" destOrd="0" parTransId="{5D2D8C07-0E23-48D4-80FE-3DAAE2A35380}" sibTransId="{7876B2B6-38C5-4200-A94B-4CF015F8B742}"/>
    <dgm:cxn modelId="{975A1B18-2F7F-4C5C-8F5C-99414BE5E46F}" type="presOf" srcId="{D1782442-A3B6-4F7C-BFFC-155C6D644A90}" destId="{0C89DD85-FFA3-463D-B6A9-4EFBE70064AF}" srcOrd="0" destOrd="0" presId="urn:microsoft.com/office/officeart/2005/8/layout/hList1"/>
    <dgm:cxn modelId="{F66CD8EB-EDEA-4D2D-A300-1069C1093CA8}" type="presOf" srcId="{3D4C8033-F3BA-4F41-8AE4-9CD6C4DF8FE1}" destId="{DEAB5530-1484-47D4-9E5D-ECF90022B809}" srcOrd="0" destOrd="0" presId="urn:microsoft.com/office/officeart/2005/8/layout/hList1"/>
    <dgm:cxn modelId="{CD603CF6-9147-4DC8-B9FB-57099178AD9C}" srcId="{D1782442-A3B6-4F7C-BFFC-155C6D644A90}" destId="{1A7FECCC-98D3-4CB9-9F9E-07198E6CA82F}" srcOrd="0" destOrd="0" parTransId="{7F54F9FB-61D3-42DE-9168-650CFD03CF7A}" sibTransId="{57B20D32-DAEB-48E4-B888-9A35C5AA11C0}"/>
    <dgm:cxn modelId="{D5EFF69A-13A1-4ED4-A066-28F04AAC3DBB}" srcId="{3D4C8033-F3BA-4F41-8AE4-9CD6C4DF8FE1}" destId="{CB21D364-8727-425B-B18C-A495C8AAE5E7}" srcOrd="0" destOrd="0" parTransId="{4344F7C7-4383-4D49-A042-A05BEB28C12F}" sibTransId="{EE16A4B5-C883-4A79-A767-85F91D77C052}"/>
    <dgm:cxn modelId="{C6E90203-3F6A-41CA-AC80-6B46D78D74F3}" srcId="{D1782442-A3B6-4F7C-BFFC-155C6D644A90}" destId="{EB91471D-099F-4093-A803-2C05F0A895EE}" srcOrd="2" destOrd="0" parTransId="{B66826B7-7FD6-45E5-BEAB-C55A4782C3ED}" sibTransId="{B8234A1F-4E57-47AF-A26A-59B2BA7067AD}"/>
    <dgm:cxn modelId="{52803A50-8C7E-4630-AD43-A8ACABF294B7}" type="presOf" srcId="{6233DB9E-2316-47D1-8159-DB909D224C26}" destId="{3EB49296-30DC-4CA7-BFA4-93C2F7743EE8}" srcOrd="0" destOrd="0" presId="urn:microsoft.com/office/officeart/2005/8/layout/hList1"/>
    <dgm:cxn modelId="{3CF341BF-E883-4C1C-9038-380ED7C016AE}" srcId="{D1782442-A3B6-4F7C-BFFC-155C6D644A90}" destId="{37EBE6F3-9580-4CAF-8978-3608C4006789}" srcOrd="1" destOrd="0" parTransId="{56DF06DD-9BD6-4F98-A5AF-24C0E682BA94}" sibTransId="{FEDB99D5-9E47-4537-B144-58109B627D4E}"/>
    <dgm:cxn modelId="{846FD32C-EF6D-465A-98EF-E71A4F790C0D}" type="presOf" srcId="{37EBE6F3-9580-4CAF-8978-3608C4006789}" destId="{C9B86F56-76C0-4904-A00A-D6A253D56A41}" srcOrd="0" destOrd="1" presId="urn:microsoft.com/office/officeart/2005/8/layout/hList1"/>
    <dgm:cxn modelId="{B39D2B02-3E52-4360-B7F7-A3BD7FD79390}" type="presParOf" srcId="{3EB49296-30DC-4CA7-BFA4-93C2F7743EE8}" destId="{23CF904F-1AC3-4350-A417-9519147B5D2A}" srcOrd="0" destOrd="0" presId="urn:microsoft.com/office/officeart/2005/8/layout/hList1"/>
    <dgm:cxn modelId="{5BAFE3BB-FDF8-495F-8A6F-71809EF9F0A5}" type="presParOf" srcId="{23CF904F-1AC3-4350-A417-9519147B5D2A}" destId="{DEAB5530-1484-47D4-9E5D-ECF90022B809}" srcOrd="0" destOrd="0" presId="urn:microsoft.com/office/officeart/2005/8/layout/hList1"/>
    <dgm:cxn modelId="{EE937B0B-CC69-42BD-9026-E69EE621178A}" type="presParOf" srcId="{23CF904F-1AC3-4350-A417-9519147B5D2A}" destId="{29F3BAE4-561E-4143-B825-6CD5D601C676}" srcOrd="1" destOrd="0" presId="urn:microsoft.com/office/officeart/2005/8/layout/hList1"/>
    <dgm:cxn modelId="{86D16B77-CED7-48F8-9252-E6AFB1767FE5}" type="presParOf" srcId="{3EB49296-30DC-4CA7-BFA4-93C2F7743EE8}" destId="{4E0277BA-4F10-4B53-B207-9D2FDB5046CD}" srcOrd="1" destOrd="0" presId="urn:microsoft.com/office/officeart/2005/8/layout/hList1"/>
    <dgm:cxn modelId="{242F3DE1-514A-4EE5-A5E1-36D1BEA24F2D}" type="presParOf" srcId="{3EB49296-30DC-4CA7-BFA4-93C2F7743EE8}" destId="{322BD85A-1442-40DE-BF2B-8A97605F3DF7}" srcOrd="2" destOrd="0" presId="urn:microsoft.com/office/officeart/2005/8/layout/hList1"/>
    <dgm:cxn modelId="{BCE8B497-4A6B-4632-8E0C-CFEA88D49913}" type="presParOf" srcId="{322BD85A-1442-40DE-BF2B-8A97605F3DF7}" destId="{0C89DD85-FFA3-463D-B6A9-4EFBE70064AF}" srcOrd="0" destOrd="0" presId="urn:microsoft.com/office/officeart/2005/8/layout/hList1"/>
    <dgm:cxn modelId="{D5D246CF-0B5E-4633-BC0B-AED1B631303E}" type="presParOf" srcId="{322BD85A-1442-40DE-BF2B-8A97605F3DF7}" destId="{C9B86F56-76C0-4904-A00A-D6A253D56A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B44BA-FD35-44DE-9ED5-57B65FDC65CD}">
      <dsp:nvSpPr>
        <dsp:cNvPr id="0" name=""/>
        <dsp:cNvSpPr/>
      </dsp:nvSpPr>
      <dsp:spPr>
        <a:xfrm>
          <a:off x="2519" y="1455323"/>
          <a:ext cx="2456748" cy="432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/>
            <a:t>Focus on </a:t>
          </a:r>
          <a:r>
            <a:rPr lang="de-AT" sz="1800" kern="1200" dirty="0" err="1"/>
            <a:t>Meaning</a:t>
          </a:r>
          <a:endParaRPr lang="de-AT" sz="1800" kern="1200" dirty="0"/>
        </a:p>
      </dsp:txBody>
      <dsp:txXfrm>
        <a:off x="2519" y="1455323"/>
        <a:ext cx="2456748" cy="432000"/>
      </dsp:txXfrm>
    </dsp:sp>
    <dsp:sp modelId="{A75B6469-2094-47AD-8295-6109B24CF21D}">
      <dsp:nvSpPr>
        <dsp:cNvPr id="0" name=""/>
        <dsp:cNvSpPr/>
      </dsp:nvSpPr>
      <dsp:spPr>
        <a:xfrm>
          <a:off x="2519" y="1887323"/>
          <a:ext cx="2456748" cy="15646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500" kern="1200" dirty="0"/>
            <a:t>Kommunikative Fähigkeiten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500" kern="1200" dirty="0"/>
            <a:t>Verstehen und sich verständlich machen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500" kern="1200" dirty="0"/>
            <a:t>SPRACHKÖNNEN (ohne Wissen über Formkorrektheit)</a:t>
          </a:r>
        </a:p>
      </dsp:txBody>
      <dsp:txXfrm>
        <a:off x="2519" y="1887323"/>
        <a:ext cx="2456748" cy="1564650"/>
      </dsp:txXfrm>
    </dsp:sp>
    <dsp:sp modelId="{F0109CC3-74FA-4C95-A21D-E9C673E0D1C2}">
      <dsp:nvSpPr>
        <dsp:cNvPr id="0" name=""/>
        <dsp:cNvSpPr/>
      </dsp:nvSpPr>
      <dsp:spPr>
        <a:xfrm>
          <a:off x="2803212" y="1455323"/>
          <a:ext cx="2456748" cy="432000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/>
            <a:t>Focus on Form</a:t>
          </a:r>
        </a:p>
      </dsp:txBody>
      <dsp:txXfrm>
        <a:off x="2803212" y="1455323"/>
        <a:ext cx="2456748" cy="432000"/>
      </dsp:txXfrm>
    </dsp:sp>
    <dsp:sp modelId="{608688DD-FC05-4606-99AA-36CAAFA94BD6}">
      <dsp:nvSpPr>
        <dsp:cNvPr id="0" name=""/>
        <dsp:cNvSpPr/>
      </dsp:nvSpPr>
      <dsp:spPr>
        <a:xfrm>
          <a:off x="2803212" y="1887323"/>
          <a:ext cx="2456748" cy="156465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500" kern="1200" dirty="0"/>
            <a:t>Formale Aspekte im Kontext inhaltsorientierter Sprachverwendung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500" kern="1200" dirty="0"/>
            <a:t>Form UND Bedeutung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500" kern="1200" dirty="0"/>
            <a:t>Psycholinguistische Faktoren</a:t>
          </a:r>
        </a:p>
      </dsp:txBody>
      <dsp:txXfrm>
        <a:off x="2803212" y="1887323"/>
        <a:ext cx="2456748" cy="1564650"/>
      </dsp:txXfrm>
    </dsp:sp>
    <dsp:sp modelId="{00E2169F-50F2-4EE0-A97C-C8F09230D509}">
      <dsp:nvSpPr>
        <dsp:cNvPr id="0" name=""/>
        <dsp:cNvSpPr/>
      </dsp:nvSpPr>
      <dsp:spPr>
        <a:xfrm>
          <a:off x="5603905" y="1455323"/>
          <a:ext cx="2456748" cy="43200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/>
            <a:t>Focus on </a:t>
          </a:r>
          <a:r>
            <a:rPr lang="de-AT" sz="1800" kern="1200" dirty="0" err="1"/>
            <a:t>FormS</a:t>
          </a:r>
          <a:endParaRPr lang="de-AT" sz="1800" kern="1200" dirty="0"/>
        </a:p>
      </dsp:txBody>
      <dsp:txXfrm>
        <a:off x="5603905" y="1455323"/>
        <a:ext cx="2456748" cy="432000"/>
      </dsp:txXfrm>
    </dsp:sp>
    <dsp:sp modelId="{EAD2A68B-670F-4566-A830-7E870E00B27F}">
      <dsp:nvSpPr>
        <dsp:cNvPr id="0" name=""/>
        <dsp:cNvSpPr/>
      </dsp:nvSpPr>
      <dsp:spPr>
        <a:xfrm>
          <a:off x="5603905" y="1887323"/>
          <a:ext cx="2456748" cy="156465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500" kern="1200" dirty="0"/>
            <a:t>Orientierung an Grammatik/Sprachsystem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500" kern="1200" dirty="0"/>
            <a:t>Regelgeleitete Formenbildung (inklusive Ausnahmen)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500" kern="1200" dirty="0"/>
            <a:t>SPRACHWISSEN </a:t>
          </a:r>
        </a:p>
      </dsp:txBody>
      <dsp:txXfrm>
        <a:off x="5603905" y="1887323"/>
        <a:ext cx="2456748" cy="1564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5C09C-E357-4ED6-A178-9411E47B5E6B}" type="datetimeFigureOut">
              <a:rPr lang="de-AT" smtClean="0"/>
              <a:t>06.12.2018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AEF35-8665-47FE-B333-D8B981CAC6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916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Hintergrund: </a:t>
            </a:r>
          </a:p>
          <a:p>
            <a:endParaRPr lang="de-AT" dirty="0"/>
          </a:p>
          <a:p>
            <a:r>
              <a:rPr lang="de-AT" dirty="0"/>
              <a:t>Was genau ist </a:t>
            </a:r>
            <a:r>
              <a:rPr lang="de-AT" dirty="0" err="1"/>
              <a:t>FoF</a:t>
            </a:r>
            <a:r>
              <a:rPr lang="de-AT" dirty="0"/>
              <a:t>?</a:t>
            </a:r>
          </a:p>
          <a:p>
            <a:r>
              <a:rPr lang="de-AT" dirty="0"/>
              <a:t>Immer wieder der Blick</a:t>
            </a:r>
            <a:r>
              <a:rPr lang="de-AT" baseline="0" dirty="0"/>
              <a:t> in den Erstspracherwerb?</a:t>
            </a:r>
          </a:p>
          <a:p>
            <a:r>
              <a:rPr lang="de-AT" baseline="0" dirty="0"/>
              <a:t>INPUT, Sprachgebrauch </a:t>
            </a:r>
          </a:p>
          <a:p>
            <a:r>
              <a:rPr lang="de-AT" baseline="0" dirty="0"/>
              <a:t>AUSRICHTUNG der Aufmerksamkeit, </a:t>
            </a:r>
          </a:p>
          <a:p>
            <a:r>
              <a:rPr lang="de-AT" baseline="0" dirty="0"/>
              <a:t>INTERAKTION, Sprachverwendung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36D6A-1C54-453F-9FCC-A100730F42AB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102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altLang="de-DE">
                <a:latin typeface="Calibri" pitchFamily="34" charset="0"/>
                <a:ea typeface="ＭＳ Ｐゴシック" pitchFamily="34" charset="-128"/>
              </a:rPr>
              <a:t>Zusammenführung beruht auf der Annahme, dass Spracherwerb über das Erkennen von Mustern im Input erfolgt; es braucht deshalb Frequenz und Einbettung der Formen in kommunikativ sinnvolle/bedeutsame Situationen, dann bildet sich Routine aus, die für die Kommunikation entscheidend ist, auch im Schreiben gibt es diese routiniserten Einheiten, die es erleichtern, „gut“ zu schreiben, bzw. zu verstehen</a:t>
            </a: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6236F190-3AE4-4C49-8547-5DC9894A5DF7}" type="slidenum">
              <a:rPr lang="de-DE" altLang="de-DE" smtClean="0">
                <a:latin typeface="Arial" pitchFamily="34" charset="0"/>
              </a:rPr>
              <a:pPr/>
              <a:t>26</a:t>
            </a:fld>
            <a:endParaRPr lang="de-DE" alt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5351-120F-42A3-861B-1C040BDDE8FA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9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EBB7-6E5B-4794-B662-E944877DC078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9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463-A73B-41D3-A0B2-089070D1BB9F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FDAF-6CFF-488C-90AB-0F3AFEE2F5E9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7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C44-17CA-4A99-B5E2-F7D8D860ECE6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06B6-C885-4274-9CA9-734AB9F72C3B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4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C686-EFA2-446C-8D13-C845E8B4E7A2}" type="datetime1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6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7057-C4E2-4EED-ADBA-05EC9A04CEDE}" type="datetime1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5A41-995D-4C8F-BCAE-C4DF3B2EFE09}" type="datetime1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4865-17BF-4052-8A67-F53470C87D2E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0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4601-B007-4FFE-ACD3-05B1DCD247D1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43818-92CA-46A2-8EAF-93EB0A2678A1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Lisa Niederdorfer &amp; Daniela Rotter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Bild 14">
            <a:extLst>
              <a:ext uri="{FF2B5EF4-FFF2-40B4-BE49-F238E27FC236}">
                <a16:creationId xmlns:a16="http://schemas.microsoft.com/office/drawing/2014/main" xmlns="" id="{536B0066-D28B-DC4E-8133-BFEF171A201C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6" b="9789"/>
          <a:stretch/>
        </p:blipFill>
        <p:spPr>
          <a:xfrm>
            <a:off x="6035" y="0"/>
            <a:ext cx="5669756" cy="6858000"/>
          </a:xfrm>
          <a:prstGeom prst="rect">
            <a:avLst/>
          </a:prstGeom>
        </p:spPr>
      </p:pic>
      <p:pic>
        <p:nvPicPr>
          <p:cNvPr id="8" name="Bild 14">
            <a:extLst>
              <a:ext uri="{FF2B5EF4-FFF2-40B4-BE49-F238E27FC236}">
                <a16:creationId xmlns:a16="http://schemas.microsoft.com/office/drawing/2014/main" xmlns="" id="{7B2E67EF-3CF0-9F4C-816C-004BC486B249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89516" r="2011" b="5107"/>
          <a:stretch/>
        </p:blipFill>
        <p:spPr>
          <a:xfrm>
            <a:off x="628651" y="6017342"/>
            <a:ext cx="8515349" cy="840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87CE83F-DA28-554B-86E6-7695A6E473D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486650" y="365126"/>
            <a:ext cx="1105141" cy="8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6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3iPrBrGSJ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3A10C-94AC-3447-9CD2-CF2406A8E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Hintergrund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Focus on Form-Ansatz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F2B1B8-6150-AA4A-A698-BC92D3BEEB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Modul</a:t>
            </a:r>
            <a:r>
              <a:rPr lang="en-US" dirty="0" smtClean="0"/>
              <a:t> 3</a:t>
            </a:r>
          </a:p>
          <a:p>
            <a:endParaRPr lang="en-US" dirty="0"/>
          </a:p>
          <a:p>
            <a:r>
              <a:rPr lang="en-US" dirty="0" smtClean="0"/>
              <a:t>Lisa </a:t>
            </a:r>
            <a:r>
              <a:rPr lang="en-US" dirty="0" err="1" smtClean="0"/>
              <a:t>Niederdorfer</a:t>
            </a:r>
            <a:r>
              <a:rPr lang="en-US" dirty="0" smtClean="0"/>
              <a:t> und </a:t>
            </a:r>
            <a:r>
              <a:rPr lang="en-US" smtClean="0"/>
              <a:t>Daniela Rotter 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6" y="295541"/>
            <a:ext cx="2480153" cy="110199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39722" y="5574081"/>
            <a:ext cx="8746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dirty="0"/>
              <a:t>Dieses Projekt wurde mit Unterstützung der Europäischen Kommission finanziert. Die Verantwortung für den Inhalt dieser</a:t>
            </a:r>
          </a:p>
          <a:p>
            <a:pPr algn="ctr"/>
            <a:r>
              <a:rPr lang="de-AT" sz="1000" dirty="0"/>
              <a:t>Veröffentlichung (Mitteilung) trägt allein der Verfasser; die Kommission haftet nicht für die weitere Verwendung der darin enthaltenen</a:t>
            </a:r>
          </a:p>
          <a:p>
            <a:pPr algn="ctr"/>
            <a:r>
              <a:rPr lang="de-AT" sz="1000" dirty="0"/>
              <a:t>Angaben.</a:t>
            </a:r>
          </a:p>
        </p:txBody>
      </p:sp>
    </p:spTree>
    <p:extLst>
      <p:ext uri="{BB962C8B-B14F-4D97-AF65-F5344CB8AC3E}">
        <p14:creationId xmlns:p14="http://schemas.microsoft.com/office/powerpoint/2010/main" val="282350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A24EC-A4FB-D242-A6B3-07AACDBC21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Input und Interaktion: Focus on Form im </a:t>
            </a:r>
            <a:r>
              <a:rPr lang="de-DE" dirty="0" err="1"/>
              <a:t>ProFo</a:t>
            </a:r>
            <a:r>
              <a:rPr lang="de-DE" dirty="0"/>
              <a:t>-Modell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3C0ADD-0044-974D-A574-C2B04C6DA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1. Es war einmal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Schreiben Sie ein Märchen in 5 Sätzen.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6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Schreiben Sie ein Märchen in 5 Sätzen. </a:t>
            </a:r>
          </a:p>
          <a:p>
            <a:r>
              <a:rPr lang="de-DE" dirty="0"/>
              <a:t>Vergleichen Sie Ihren Text mit Texten Ihrer </a:t>
            </a:r>
            <a:r>
              <a:rPr lang="de-DE" dirty="0" err="1"/>
              <a:t>KollegInnen</a:t>
            </a:r>
            <a:r>
              <a:rPr lang="de-DE" dirty="0"/>
              <a:t>. Was fällt Ihnen auf?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716A755A-F4B3-144D-B81F-207BD25D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AT" dirty="0"/>
              <a:t>1. Es war einmal …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7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Schreiben Sie ein Märchen in 5 Sätzen. </a:t>
            </a:r>
          </a:p>
          <a:p>
            <a:r>
              <a:rPr lang="de-DE" dirty="0"/>
              <a:t>Vergleichen Sie Ihren Text mit Texten Ihrer </a:t>
            </a:r>
            <a:r>
              <a:rPr lang="de-DE" dirty="0" err="1"/>
              <a:t>KollegInnen</a:t>
            </a:r>
            <a:r>
              <a:rPr lang="de-DE" dirty="0"/>
              <a:t>. Was fällt Ihnen auf?</a:t>
            </a:r>
          </a:p>
          <a:p>
            <a:r>
              <a:rPr lang="de-DE" dirty="0"/>
              <a:t>Diskutieren Sie, inwiefern Sie sich sprachlicher Muster in Ihrer persönlichen Sprachverwendung bedienen.</a:t>
            </a:r>
            <a:endParaRPr lang="de-AT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8169F44C-6937-054B-AD2A-A9C2FF5B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AT" dirty="0"/>
              <a:t>1. Es war einmal …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2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85E343-4EFF-7C4E-ACC5-4EB3E493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Muster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ProFo</a:t>
            </a:r>
            <a:r>
              <a:rPr lang="en-US" dirty="0"/>
              <a:t>-Modell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725DE6-AA38-2347-8D54-B92100D79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Routine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Rezeption</a:t>
            </a:r>
            <a:endParaRPr lang="en-US" dirty="0"/>
          </a:p>
          <a:p>
            <a:r>
              <a:rPr lang="en-US" dirty="0" err="1"/>
              <a:t>Häufung</a:t>
            </a:r>
            <a:r>
              <a:rPr lang="en-US" dirty="0"/>
              <a:t> </a:t>
            </a:r>
            <a:r>
              <a:rPr lang="en-US" dirty="0" err="1"/>
              <a:t>argumentativer</a:t>
            </a:r>
            <a:r>
              <a:rPr lang="en-US" dirty="0"/>
              <a:t> </a:t>
            </a:r>
            <a:r>
              <a:rPr lang="en-US" dirty="0" err="1"/>
              <a:t>Textprozeduren</a:t>
            </a:r>
            <a:r>
              <a:rPr lang="en-US" dirty="0"/>
              <a:t> in Input und </a:t>
            </a:r>
            <a:r>
              <a:rPr lang="en-US" dirty="0" err="1"/>
              <a:t>Interaktion</a:t>
            </a:r>
            <a:r>
              <a:rPr lang="en-US" dirty="0"/>
              <a:t> (</a:t>
            </a:r>
            <a:r>
              <a:rPr lang="en-US" dirty="0" err="1"/>
              <a:t>z.B</a:t>
            </a:r>
            <a:r>
              <a:rPr lang="en-US" dirty="0"/>
              <a:t>. </a:t>
            </a:r>
            <a:r>
              <a:rPr lang="en-US" dirty="0" err="1"/>
              <a:t>Lesetexte</a:t>
            </a:r>
            <a:r>
              <a:rPr lang="en-US" dirty="0"/>
              <a:t>, </a:t>
            </a:r>
            <a:r>
              <a:rPr lang="en-US" dirty="0" err="1"/>
              <a:t>Sprache</a:t>
            </a:r>
            <a:r>
              <a:rPr lang="en-US" dirty="0"/>
              <a:t> der </a:t>
            </a:r>
            <a:r>
              <a:rPr lang="en-US" dirty="0" err="1"/>
              <a:t>Lehrkraft</a:t>
            </a:r>
            <a:r>
              <a:rPr lang="en-US" dirty="0"/>
              <a:t>, </a:t>
            </a:r>
            <a:r>
              <a:rPr lang="en-US" dirty="0" err="1"/>
              <a:t>Diskussion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MitschülerInnen</a:t>
            </a:r>
            <a:r>
              <a:rPr lang="en-US" dirty="0"/>
              <a:t>)</a:t>
            </a:r>
          </a:p>
          <a:p>
            <a:r>
              <a:rPr lang="en-US" dirty="0"/>
              <a:t>Focus on Form-</a:t>
            </a:r>
            <a:r>
              <a:rPr lang="en-US" dirty="0" err="1"/>
              <a:t>Techniken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3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0C9C7-D92E-A743-93CB-13DE2E3F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Registerwürfel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CC685D0-296B-344E-BB66-25F82F994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095" y="2189018"/>
            <a:ext cx="7337809" cy="2504426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8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/>
              <a:t>4. Interaktion im </a:t>
            </a:r>
            <a:r>
              <a:rPr lang="de-AT" sz="4000" dirty="0" err="1"/>
              <a:t>ProFo</a:t>
            </a:r>
            <a:r>
              <a:rPr lang="de-AT" sz="4000" dirty="0"/>
              <a:t>-Modell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"Interaktion ist überhaupt Bedingung des Sprachenlernens." </a:t>
            </a:r>
            <a:r>
              <a:rPr lang="de-AT" sz="1400" dirty="0"/>
              <a:t>(Kotthoff 2010, 72, zit. In Abraham 2016, 29)</a:t>
            </a:r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r>
              <a:rPr lang="de-AT" sz="2400" dirty="0"/>
              <a:t>Reflexion</a:t>
            </a:r>
            <a:r>
              <a:rPr lang="de-AT" sz="1800" dirty="0"/>
              <a:t>:</a:t>
            </a:r>
          </a:p>
          <a:p>
            <a:r>
              <a:rPr lang="de-AT" sz="2000" dirty="0"/>
              <a:t>Wie gestalten Sie Interaktionen im Unterricht bisher?</a:t>
            </a:r>
          </a:p>
          <a:p>
            <a:r>
              <a:rPr lang="de-AT" sz="2000" dirty="0"/>
              <a:t>Nutzen Sie das sprachförderliche Potential von Interaktionen Ihrer Ansicht nach voll aus?</a:t>
            </a:r>
          </a:p>
          <a:p>
            <a:r>
              <a:rPr lang="de-AT" sz="2000" dirty="0"/>
              <a:t>Wenn ja, wie?</a:t>
            </a:r>
          </a:p>
          <a:p>
            <a:r>
              <a:rPr lang="de-AT" sz="2000" dirty="0"/>
              <a:t>Wenn nein, warum nicht?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25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5. Die Lehrkraft als                             interessierte/r </a:t>
            </a:r>
            <a:r>
              <a:rPr lang="de-AT" sz="3600" dirty="0" err="1"/>
              <a:t>GesprächspartnerIn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Als interessierte/r </a:t>
            </a:r>
            <a:r>
              <a:rPr lang="de-AT" dirty="0" err="1"/>
              <a:t>GesprächspartnerIn</a:t>
            </a:r>
            <a:r>
              <a:rPr lang="de-AT" dirty="0"/>
              <a:t> regen Sie die </a:t>
            </a:r>
            <a:r>
              <a:rPr lang="de-AT" dirty="0" err="1"/>
              <a:t>SchülerInnen</a:t>
            </a:r>
            <a:r>
              <a:rPr lang="de-AT" dirty="0"/>
              <a:t> an, sich zum strittigen Thema zu äußern</a:t>
            </a:r>
          </a:p>
          <a:p>
            <a:r>
              <a:rPr lang="de-AT" dirty="0"/>
              <a:t>Sie …</a:t>
            </a:r>
          </a:p>
          <a:p>
            <a:pPr lvl="1"/>
            <a:r>
              <a:rPr lang="de-AT" dirty="0"/>
              <a:t>zeigen Interesse am Geäußerten</a:t>
            </a:r>
          </a:p>
          <a:p>
            <a:pPr lvl="1"/>
            <a:r>
              <a:rPr lang="de-AT" dirty="0"/>
              <a:t>fragen nach</a:t>
            </a:r>
          </a:p>
          <a:p>
            <a:pPr lvl="1"/>
            <a:r>
              <a:rPr lang="de-AT" dirty="0"/>
              <a:t>bringen eigene Überlegungen und persönliche Einstellungen ein, um das Gespräch konstruktiv mitzugestalten</a:t>
            </a:r>
          </a:p>
          <a:p>
            <a:pPr lvl="1"/>
            <a:r>
              <a:rPr lang="de-AT" dirty="0"/>
              <a:t>b</a:t>
            </a:r>
            <a:r>
              <a:rPr lang="de-AT" dirty="0" smtClean="0"/>
              <a:t>ringen </a:t>
            </a:r>
            <a:r>
              <a:rPr lang="de-AT" dirty="0"/>
              <a:t>die </a:t>
            </a:r>
            <a:r>
              <a:rPr lang="de-AT" dirty="0" err="1"/>
              <a:t>SchülerInnen</a:t>
            </a:r>
            <a:r>
              <a:rPr lang="de-AT" dirty="0"/>
              <a:t> dazu, sich zu äußern, Gedanken präzise zu formulieren, Argumente zu entkräften, Meinungen abzuwägen usw.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3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6F1C2-F54A-2D42-83B8-80433804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755823" cy="1325563"/>
          </a:xfrm>
        </p:spPr>
        <p:txBody>
          <a:bodyPr/>
          <a:lstStyle/>
          <a:p>
            <a:r>
              <a:rPr lang="en-US" dirty="0"/>
              <a:t>6. Focus on Form-</a:t>
            </a:r>
            <a:r>
              <a:rPr lang="en-US" dirty="0" err="1"/>
              <a:t>Techniken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ProFo</a:t>
            </a:r>
            <a:r>
              <a:rPr lang="en-US" dirty="0"/>
              <a:t>-Modell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06B9C-64E1-3C45-93E8-68B199306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Inputflut</a:t>
            </a:r>
            <a:endParaRPr lang="en-US" dirty="0"/>
          </a:p>
          <a:p>
            <a:r>
              <a:rPr lang="en-US" dirty="0"/>
              <a:t>Didactic Elicitation: </a:t>
            </a:r>
          </a:p>
          <a:p>
            <a:pPr lvl="1"/>
            <a:r>
              <a:rPr lang="en-US" dirty="0" err="1"/>
              <a:t>Schüler</a:t>
            </a:r>
            <a:r>
              <a:rPr lang="en-US" dirty="0"/>
              <a:t>/in: </a:t>
            </a:r>
            <a:r>
              <a:rPr lang="de-DE" dirty="0"/>
              <a:t>„Handyverbote an der Schule sind keine gute Idee. Bei Notfällen können die Eltern ihre Kinder dann nicht erreichen.“ </a:t>
            </a:r>
          </a:p>
          <a:p>
            <a:pPr lvl="1"/>
            <a:r>
              <a:rPr lang="de-DE" dirty="0"/>
              <a:t>Lehrkraft: „Okay, </a:t>
            </a:r>
            <a:r>
              <a:rPr lang="de-DE" b="1" dirty="0"/>
              <a:t>du findest</a:t>
            </a:r>
            <a:r>
              <a:rPr lang="de-DE" dirty="0"/>
              <a:t>, dass Handyverbote an der Schule keine gute Idee sind, </a:t>
            </a:r>
            <a:r>
              <a:rPr lang="de-DE" b="1" dirty="0"/>
              <a:t>weil</a:t>
            </a:r>
            <a:r>
              <a:rPr lang="de-DE" dirty="0"/>
              <a:t> die Eltern ihre Kinder dann bei Notfällen nicht erreichen können. Was meint ihr? Seid ihr auch der Meinung, dass es kein Handyverbot an der Schule geben sollte?“ </a:t>
            </a:r>
            <a:endParaRPr lang="en-US" dirty="0"/>
          </a:p>
          <a:p>
            <a:r>
              <a:rPr lang="en-US" dirty="0"/>
              <a:t>Didactic Recast: </a:t>
            </a:r>
            <a:r>
              <a:rPr lang="de-AT" dirty="0"/>
              <a:t>„Welcher Meinung bist du?“ „Warum bist du dieser Meinung?“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53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1D8707-A4F1-1346-B0D1-5C5670271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Übungsaufgaben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Focus on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318DBB-3726-6C4A-8C88-F0ED473EC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446B7-1B3D-C140-BB40-7D47D1A6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83540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1. </a:t>
            </a:r>
            <a:r>
              <a:rPr lang="en-US" sz="4000" dirty="0" err="1"/>
              <a:t>Ihre</a:t>
            </a:r>
            <a:r>
              <a:rPr lang="en-US" sz="4000" dirty="0"/>
              <a:t> (Fremd-) </a:t>
            </a:r>
            <a:r>
              <a:rPr lang="en-US" sz="4000" dirty="0" err="1"/>
              <a:t>Sprachenlernerfahrung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36243A-2711-2A4D-9C9A-AA492A4A9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de-DE" dirty="0"/>
              <a:t>Erstellen Sie eine Liste aller (Fremd-)Sprachen, die Sie bereits gelernt haben. Inkludieren Sie dabei auch Sprachen, die Sie heute nicht mehr oder nur wenig beherrschen.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In welchem Kontext haben Sie diese (Fremd-)Sprachen gelernt? (z.B. Schule, Sprachkurs, Urlaub)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Wie haben Sie diese (Fremd-)Sprachen gelernt? Wie sah z.B. der Unterricht oder die Interaktion im Urlaub aus?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beherrschen</a:t>
            </a:r>
            <a:r>
              <a:rPr lang="en-US" dirty="0"/>
              <a:t> Sie (</a:t>
            </a:r>
            <a:r>
              <a:rPr lang="en-US" dirty="0" err="1"/>
              <a:t>noch</a:t>
            </a:r>
            <a:r>
              <a:rPr lang="en-US" dirty="0"/>
              <a:t>) und auf </a:t>
            </a:r>
            <a:r>
              <a:rPr lang="en-US" dirty="0" err="1"/>
              <a:t>welchem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Erinnern</a:t>
            </a:r>
            <a:r>
              <a:rPr lang="en-US" dirty="0"/>
              <a:t> Sie </a:t>
            </a:r>
            <a:r>
              <a:rPr lang="en-US" dirty="0" err="1"/>
              <a:t>sich</a:t>
            </a:r>
            <a:r>
              <a:rPr lang="en-US" dirty="0"/>
              <a:t> an </a:t>
            </a:r>
            <a:r>
              <a:rPr lang="en-US" dirty="0" err="1"/>
              <a:t>Situationen</a:t>
            </a:r>
            <a:r>
              <a:rPr lang="en-US" dirty="0"/>
              <a:t>, in </a:t>
            </a:r>
            <a:r>
              <a:rPr lang="en-US" dirty="0" err="1"/>
              <a:t>denen</a:t>
            </a:r>
            <a:r>
              <a:rPr lang="en-US" dirty="0"/>
              <a:t> die </a:t>
            </a:r>
            <a:r>
              <a:rPr lang="en-US" dirty="0" err="1"/>
              <a:t>Bedeutung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sprachlichen</a:t>
            </a:r>
            <a:r>
              <a:rPr lang="en-US" dirty="0"/>
              <a:t> </a:t>
            </a:r>
            <a:r>
              <a:rPr lang="en-US" dirty="0" err="1"/>
              <a:t>Ausdrucks</a:t>
            </a:r>
            <a:r>
              <a:rPr lang="en-US" dirty="0"/>
              <a:t>, den Sie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kannten</a:t>
            </a:r>
            <a:r>
              <a:rPr lang="en-US" dirty="0"/>
              <a:t>, </a:t>
            </a:r>
            <a:r>
              <a:rPr lang="en-US" dirty="0" err="1"/>
              <a:t>für</a:t>
            </a:r>
            <a:r>
              <a:rPr lang="en-US" dirty="0"/>
              <a:t> Sie </a:t>
            </a:r>
            <a:r>
              <a:rPr lang="en-US" dirty="0" err="1"/>
              <a:t>durch</a:t>
            </a:r>
            <a:r>
              <a:rPr lang="en-US" dirty="0"/>
              <a:t> die </a:t>
            </a:r>
            <a:r>
              <a:rPr lang="en-US" dirty="0" err="1"/>
              <a:t>Verwendung</a:t>
            </a:r>
            <a:r>
              <a:rPr lang="en-US" dirty="0"/>
              <a:t> </a:t>
            </a:r>
            <a:r>
              <a:rPr lang="en-US" dirty="0" err="1"/>
              <a:t>ersichtlich</a:t>
            </a:r>
            <a:r>
              <a:rPr lang="en-US" dirty="0"/>
              <a:t> </a:t>
            </a:r>
            <a:r>
              <a:rPr lang="en-US" dirty="0" err="1"/>
              <a:t>wurde</a:t>
            </a:r>
            <a:r>
              <a:rPr lang="en-US" dirty="0"/>
              <a:t>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67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9D6D7-F083-EA4C-8809-6EF3C661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793230" cy="132556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Sprachformbezogene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Fachunterricht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FC06F3-5105-6649-A6F8-902E766C4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AT" b="1" dirty="0" err="1"/>
              <a:t>Ayṣe</a:t>
            </a:r>
            <a:r>
              <a:rPr lang="de-AT" b="1" dirty="0"/>
              <a:t>:</a:t>
            </a:r>
            <a:r>
              <a:rPr lang="de-AT" dirty="0"/>
              <a:t> Wir haben </a:t>
            </a:r>
            <a:r>
              <a:rPr lang="de-AT" b="1" dirty="0"/>
              <a:t>das</a:t>
            </a:r>
            <a:r>
              <a:rPr lang="de-AT" dirty="0"/>
              <a:t> Luftballonversuch gemacht. Und wir haben zuerst in den- ähm- Luftballon Backpulver geschüttet und dann haben wir in eine Flasche- eine Mineralflasche- eine Mineralwasserflasche zwei Zentimeter Essig reingeschüttet. Und danach haben wir den Luftballon- ähm- an der Flaschenöffnung den Ballon befestigt und dann haben wir so ein bisschen gewartet. Und zuerst haben wir von dem Ballon </a:t>
            </a:r>
            <a:r>
              <a:rPr lang="de-AT" b="1" dirty="0"/>
              <a:t>die</a:t>
            </a:r>
            <a:r>
              <a:rPr lang="de-AT" dirty="0"/>
              <a:t> Backpulver reingemacht. Also, als wir den Ballon so bewegten, ist das von selbst reingefallen. Äh, danach, danach haben wir eine Weile gewartet und auf einmal- und der Ballon ist so, hm, hat der sich aufgeblasen. Hm, und wir haben ein bisschen </a:t>
            </a:r>
            <a:r>
              <a:rPr lang="de-AT" b="1" dirty="0" err="1"/>
              <a:t>ge</a:t>
            </a:r>
            <a:r>
              <a:rPr lang="de-AT" b="1" dirty="0"/>
              <a:t>- gedenkt</a:t>
            </a:r>
            <a:r>
              <a:rPr lang="de-AT" dirty="0"/>
              <a:t>- ähm, ich dachte, das wär von dem Essig und </a:t>
            </a:r>
            <a:r>
              <a:rPr lang="de-AT" b="1" dirty="0"/>
              <a:t>der</a:t>
            </a:r>
            <a:r>
              <a:rPr lang="de-AT" dirty="0"/>
              <a:t> Backpulver. Weil, wenn Essig und Backpulver zusammenkommen, dann wird so</a:t>
            </a:r>
            <a:r>
              <a:rPr lang="en-US" dirty="0"/>
              <a:t> </a:t>
            </a:r>
            <a:r>
              <a:rPr lang="de-AT" dirty="0"/>
              <a:t>irgendwie Luft draus oder so was- ähm- entsteht Kohlendioxyd.</a:t>
            </a:r>
            <a:endParaRPr lang="en-US" dirty="0"/>
          </a:p>
          <a:p>
            <a:pPr marL="0" indent="0">
              <a:buNone/>
            </a:pPr>
            <a:r>
              <a:rPr lang="en-US" sz="2300" dirty="0"/>
              <a:t>(in </a:t>
            </a:r>
            <a:r>
              <a:rPr lang="en-US" sz="2300" dirty="0" err="1"/>
              <a:t>Anlehnung</a:t>
            </a:r>
            <a:r>
              <a:rPr lang="en-US" sz="2300" dirty="0"/>
              <a:t> an das </a:t>
            </a:r>
            <a:r>
              <a:rPr lang="en-US" sz="2300" dirty="0" err="1"/>
              <a:t>Transkript</a:t>
            </a:r>
            <a:r>
              <a:rPr lang="en-US" sz="2300" dirty="0"/>
              <a:t> in </a:t>
            </a:r>
            <a:r>
              <a:rPr lang="de-AT" sz="2300" dirty="0"/>
              <a:t>Sprachförderung/Deutsch als Zweitsprache Fachbrief Nr. 4 (2009), hrsg. v.: </a:t>
            </a:r>
            <a:r>
              <a:rPr lang="de-AT" sz="2300" dirty="0" err="1"/>
              <a:t>Senatverwaltung</a:t>
            </a:r>
            <a:r>
              <a:rPr lang="de-AT" sz="2300" dirty="0"/>
              <a:t> für Bildung, Wissenschaft und Forschung. Berlin. S. 10-11</a:t>
            </a:r>
            <a:r>
              <a:rPr lang="en-US" sz="2300" dirty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13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C90A7-48C7-B34E-83AC-26D32212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Einstieg</a:t>
            </a:r>
            <a:r>
              <a:rPr lang="en-US" dirty="0"/>
              <a:t> in die </a:t>
            </a:r>
            <a:r>
              <a:rPr lang="en-US" dirty="0" err="1"/>
              <a:t>Gruppendiskussion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492980-7DB0-2C4B-A1CA-282361942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Bilden Sie Gruppen von 5-6 Personen</a:t>
            </a:r>
          </a:p>
          <a:p>
            <a:r>
              <a:rPr lang="de-AT" dirty="0"/>
              <a:t>Wählen Sie eine Person aus, die die Rolle der „Lehrkraft” übernimmt.</a:t>
            </a:r>
          </a:p>
          <a:p>
            <a:r>
              <a:rPr lang="de-AT" dirty="0"/>
              <a:t>Die „</a:t>
            </a:r>
            <a:r>
              <a:rPr lang="de-AT" dirty="0" err="1"/>
              <a:t>SchülerInnen</a:t>
            </a:r>
            <a:r>
              <a:rPr lang="de-AT" dirty="0"/>
              <a:t>“ diskutieren: Ist es für Fachlehrkräfte notwendig die Sprache als Lern- und Reflexionsgegenstand in den eigenen Unterricht einzubeziehen?</a:t>
            </a:r>
            <a:endParaRPr lang="en-US" dirty="0"/>
          </a:p>
          <a:p>
            <a:r>
              <a:rPr lang="en-US" dirty="0"/>
              <a:t>Die </a:t>
            </a:r>
            <a:r>
              <a:rPr lang="de-AT" dirty="0"/>
              <a:t>„Lehrkräfte“ steigen in die Diskussion ein.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70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BE0208-C23A-944A-8B01-265CD45BF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Einstieg</a:t>
            </a:r>
            <a:r>
              <a:rPr lang="en-US" dirty="0"/>
              <a:t> in die </a:t>
            </a:r>
            <a:r>
              <a:rPr lang="en-US" dirty="0" err="1"/>
              <a:t>Gruppendiskussion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FD2877-C732-B94B-9580-667B87FC1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fühlten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die „</a:t>
            </a:r>
            <a:r>
              <a:rPr lang="en-US" dirty="0" err="1"/>
              <a:t>Lehrkräfte</a:t>
            </a:r>
            <a:r>
              <a:rPr lang="en-US" dirty="0"/>
              <a:t>“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Einstieg</a:t>
            </a:r>
            <a:r>
              <a:rPr lang="en-US" dirty="0"/>
              <a:t> in die </a:t>
            </a:r>
            <a:r>
              <a:rPr lang="en-US" dirty="0" err="1"/>
              <a:t>Gruppendiskussion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der </a:t>
            </a:r>
            <a:r>
              <a:rPr lang="en-US" dirty="0" err="1"/>
              <a:t>Einstieg</a:t>
            </a:r>
            <a:r>
              <a:rPr lang="en-US" dirty="0"/>
              <a:t> in die </a:t>
            </a:r>
            <a:r>
              <a:rPr lang="en-US" dirty="0" err="1"/>
              <a:t>Diskussion</a:t>
            </a:r>
            <a:r>
              <a:rPr lang="en-US" dirty="0"/>
              <a:t> </a:t>
            </a:r>
            <a:r>
              <a:rPr lang="en-US" dirty="0" err="1"/>
              <a:t>verlaufen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die „</a:t>
            </a:r>
            <a:r>
              <a:rPr lang="en-US" dirty="0" err="1"/>
              <a:t>SchülerInnen</a:t>
            </a:r>
            <a:r>
              <a:rPr lang="en-US" dirty="0"/>
              <a:t>“ den </a:t>
            </a:r>
            <a:r>
              <a:rPr lang="en-US" dirty="0" err="1"/>
              <a:t>Einstieg</a:t>
            </a:r>
            <a:r>
              <a:rPr lang="en-US" dirty="0"/>
              <a:t> der </a:t>
            </a:r>
            <a:r>
              <a:rPr lang="en-US" dirty="0" err="1"/>
              <a:t>Lehrkraft</a:t>
            </a:r>
            <a:r>
              <a:rPr lang="en-US" dirty="0"/>
              <a:t> in die </a:t>
            </a:r>
            <a:r>
              <a:rPr lang="en-US" dirty="0" err="1"/>
              <a:t>Diskussion</a:t>
            </a:r>
            <a:r>
              <a:rPr lang="en-US" dirty="0"/>
              <a:t> </a:t>
            </a:r>
            <a:r>
              <a:rPr lang="en-US" dirty="0" err="1"/>
              <a:t>wahrgenommen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Wie</a:t>
            </a:r>
            <a:r>
              <a:rPr lang="en-US" dirty="0"/>
              <a:t> hat die „</a:t>
            </a:r>
            <a:r>
              <a:rPr lang="en-US" dirty="0" err="1"/>
              <a:t>Lehrkraft</a:t>
            </a:r>
            <a:r>
              <a:rPr lang="en-US" dirty="0"/>
              <a:t>“ den </a:t>
            </a:r>
            <a:r>
              <a:rPr lang="en-US" dirty="0" err="1"/>
              <a:t>Einstieg</a:t>
            </a:r>
            <a:r>
              <a:rPr lang="en-US" dirty="0"/>
              <a:t> in die </a:t>
            </a:r>
            <a:r>
              <a:rPr lang="en-US" dirty="0" err="1"/>
              <a:t>Diskussion</a:t>
            </a:r>
            <a:r>
              <a:rPr lang="en-US" dirty="0"/>
              <a:t> </a:t>
            </a:r>
            <a:r>
              <a:rPr lang="en-US" dirty="0" err="1"/>
              <a:t>wahrgenommen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Wie</a:t>
            </a:r>
            <a:r>
              <a:rPr lang="en-US" dirty="0"/>
              <a:t> hat </a:t>
            </a:r>
            <a:r>
              <a:rPr lang="en-US" dirty="0" err="1"/>
              <a:t>sich</a:t>
            </a:r>
            <a:r>
              <a:rPr lang="en-US" dirty="0"/>
              <a:t> die </a:t>
            </a:r>
            <a:r>
              <a:rPr lang="en-US" dirty="0" err="1"/>
              <a:t>Diskussion</a:t>
            </a:r>
            <a:r>
              <a:rPr lang="en-US" dirty="0"/>
              <a:t> </a:t>
            </a:r>
            <a:r>
              <a:rPr lang="en-US" dirty="0" err="1"/>
              <a:t>weiterentwickelt</a:t>
            </a:r>
            <a:r>
              <a:rPr lang="en-US" dirty="0"/>
              <a:t>? </a:t>
            </a:r>
            <a:r>
              <a:rPr lang="de-DE" dirty="0"/>
              <a:t>Gab es Unterschiede zur Diskussion vor dem Einstieg der Lehrkraft?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16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C90A7-48C7-B34E-83AC-26D32212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Einstieg</a:t>
            </a:r>
            <a:r>
              <a:rPr lang="en-US" dirty="0"/>
              <a:t> in die </a:t>
            </a:r>
            <a:r>
              <a:rPr lang="en-US" dirty="0" err="1"/>
              <a:t>Gruppendiskussion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492980-7DB0-2C4B-A1CA-282361942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Bilden Sie Gruppen von 5-6 Personen</a:t>
            </a:r>
          </a:p>
          <a:p>
            <a:r>
              <a:rPr lang="de-AT" dirty="0"/>
              <a:t>Wählen Sie eine Person aus, die die Rolle der „Lehrkraft” übernimmt.</a:t>
            </a:r>
          </a:p>
          <a:p>
            <a:r>
              <a:rPr lang="de-AT" dirty="0"/>
              <a:t>Die „</a:t>
            </a:r>
            <a:r>
              <a:rPr lang="de-AT" dirty="0" err="1"/>
              <a:t>SchülerInnen</a:t>
            </a:r>
            <a:r>
              <a:rPr lang="de-AT" dirty="0"/>
              <a:t>“ diskutieren: Ist es für Fachlehrkräfte notwendig die Sprache als Lern- und Reflexionsgegenstand in den eigenen Unterricht einzubeziehen?</a:t>
            </a:r>
            <a:endParaRPr lang="en-US" dirty="0"/>
          </a:p>
          <a:p>
            <a:r>
              <a:rPr lang="en-US" dirty="0"/>
              <a:t>Die </a:t>
            </a:r>
            <a:r>
              <a:rPr lang="de-AT" dirty="0"/>
              <a:t>„Lehrkräfte“ steigen in die Diskussion ein.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08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BE0208-C23A-944A-8B01-265CD45BF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Einstieg</a:t>
            </a:r>
            <a:r>
              <a:rPr lang="en-US" dirty="0"/>
              <a:t> in die </a:t>
            </a:r>
            <a:r>
              <a:rPr lang="en-US" dirty="0" err="1"/>
              <a:t>Gruppendiskussion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FD2877-C732-B94B-9580-667B87FC1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fühlten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die „</a:t>
            </a:r>
            <a:r>
              <a:rPr lang="en-US" dirty="0" err="1"/>
              <a:t>Lehrkräfte</a:t>
            </a:r>
            <a:r>
              <a:rPr lang="en-US" dirty="0"/>
              <a:t>“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Einstieg</a:t>
            </a:r>
            <a:r>
              <a:rPr lang="en-US" dirty="0"/>
              <a:t> in die </a:t>
            </a:r>
            <a:r>
              <a:rPr lang="en-US" dirty="0" err="1"/>
              <a:t>Gruppendiskussion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der </a:t>
            </a:r>
            <a:r>
              <a:rPr lang="en-US" dirty="0" err="1"/>
              <a:t>Einstieg</a:t>
            </a:r>
            <a:r>
              <a:rPr lang="en-US" dirty="0"/>
              <a:t> in die </a:t>
            </a:r>
            <a:r>
              <a:rPr lang="en-US" dirty="0" err="1"/>
              <a:t>Diskussion</a:t>
            </a:r>
            <a:r>
              <a:rPr lang="en-US" dirty="0"/>
              <a:t> </a:t>
            </a:r>
            <a:r>
              <a:rPr lang="en-US" dirty="0" err="1"/>
              <a:t>verlaufen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die „</a:t>
            </a:r>
            <a:r>
              <a:rPr lang="en-US" dirty="0" err="1"/>
              <a:t>SchülerInnen</a:t>
            </a:r>
            <a:r>
              <a:rPr lang="en-US" dirty="0"/>
              <a:t>“ den </a:t>
            </a:r>
            <a:r>
              <a:rPr lang="en-US" dirty="0" err="1"/>
              <a:t>Einstieg</a:t>
            </a:r>
            <a:r>
              <a:rPr lang="en-US" dirty="0"/>
              <a:t> der </a:t>
            </a:r>
            <a:r>
              <a:rPr lang="en-US" dirty="0" err="1"/>
              <a:t>Lehrkraft</a:t>
            </a:r>
            <a:r>
              <a:rPr lang="en-US" dirty="0"/>
              <a:t> in die </a:t>
            </a:r>
            <a:r>
              <a:rPr lang="en-US" dirty="0" err="1"/>
              <a:t>Diskussion</a:t>
            </a:r>
            <a:r>
              <a:rPr lang="en-US" dirty="0"/>
              <a:t> </a:t>
            </a:r>
            <a:r>
              <a:rPr lang="en-US" dirty="0" err="1"/>
              <a:t>wahrgenommen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Wie</a:t>
            </a:r>
            <a:r>
              <a:rPr lang="en-US" dirty="0"/>
              <a:t> hat die „</a:t>
            </a:r>
            <a:r>
              <a:rPr lang="en-US" dirty="0" err="1"/>
              <a:t>Lehrkraft</a:t>
            </a:r>
            <a:r>
              <a:rPr lang="en-US" dirty="0"/>
              <a:t>“ den </a:t>
            </a:r>
            <a:r>
              <a:rPr lang="en-US" dirty="0" err="1"/>
              <a:t>Einstieg</a:t>
            </a:r>
            <a:r>
              <a:rPr lang="en-US" dirty="0"/>
              <a:t> in die </a:t>
            </a:r>
            <a:r>
              <a:rPr lang="en-US" dirty="0" err="1"/>
              <a:t>Diskussion</a:t>
            </a:r>
            <a:r>
              <a:rPr lang="en-US" dirty="0"/>
              <a:t> </a:t>
            </a:r>
            <a:r>
              <a:rPr lang="en-US" dirty="0" err="1"/>
              <a:t>wahrgenommen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Wie</a:t>
            </a:r>
            <a:r>
              <a:rPr lang="en-US" dirty="0"/>
              <a:t> hat </a:t>
            </a:r>
            <a:r>
              <a:rPr lang="en-US" dirty="0" err="1"/>
              <a:t>sich</a:t>
            </a:r>
            <a:r>
              <a:rPr lang="en-US" dirty="0"/>
              <a:t> die </a:t>
            </a:r>
            <a:r>
              <a:rPr lang="en-US" dirty="0" err="1"/>
              <a:t>Diskussion</a:t>
            </a:r>
            <a:r>
              <a:rPr lang="en-US" dirty="0"/>
              <a:t> </a:t>
            </a:r>
            <a:r>
              <a:rPr lang="en-US" dirty="0" err="1"/>
              <a:t>weiterentwickelt</a:t>
            </a:r>
            <a:r>
              <a:rPr lang="en-US" dirty="0"/>
              <a:t>? </a:t>
            </a:r>
            <a:r>
              <a:rPr lang="de-DE" dirty="0"/>
              <a:t>Gab es Unterschiede zur Diskussion vor dem Einstieg der Lehrkraft?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7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1599D-7697-B246-B6DF-9ADF327E9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Zusammenfassung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C5B8B1-BB55-AE48-9940-371FB2C9A4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45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AT" dirty="0"/>
              <a:t>1. Zusammenfassung</a:t>
            </a:r>
            <a:endParaRPr lang="de-AT" b="0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456708"/>
              </p:ext>
            </p:extLst>
          </p:nvPr>
        </p:nvGraphicFramePr>
        <p:xfrm>
          <a:off x="609600" y="1676400"/>
          <a:ext cx="7543800" cy="444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feil nach unten 3"/>
          <p:cNvSpPr/>
          <p:nvPr/>
        </p:nvSpPr>
        <p:spPr>
          <a:xfrm>
            <a:off x="3348038" y="5084763"/>
            <a:ext cx="1944687" cy="9245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8197" name="Textfeld 6"/>
          <p:cNvSpPr txBox="1">
            <a:spLocks noChangeArrowheads="1"/>
          </p:cNvSpPr>
          <p:nvPr/>
        </p:nvSpPr>
        <p:spPr bwMode="auto">
          <a:xfrm>
            <a:off x="1955660" y="6009298"/>
            <a:ext cx="4824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RotisSansSerif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RotisSansSerif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tisSansSerif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tisSansSerif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tisSansSerif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RotisSansSerif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RotisSansSerif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RotisSansSerif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RotisSansSerif"/>
                <a:ea typeface="ＭＳ Ｐゴシック" pitchFamily="34" charset="-128"/>
              </a:defRPr>
            </a:lvl9pPr>
          </a:lstStyle>
          <a:p>
            <a:pPr algn="ctr"/>
            <a:r>
              <a:rPr lang="de-AT" altLang="de-DE" sz="2400" dirty="0">
                <a:latin typeface="Arial" pitchFamily="34" charset="0"/>
              </a:rPr>
              <a:t>Focus on Textprozeduren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2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B0060-D145-324A-BC31-1F0B51D6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Die </a:t>
            </a:r>
            <a:r>
              <a:rPr lang="en-US" dirty="0" err="1"/>
              <a:t>gemeinsame</a:t>
            </a:r>
            <a:r>
              <a:rPr lang="en-US" dirty="0"/>
              <a:t> (Fremd-) </a:t>
            </a:r>
            <a:r>
              <a:rPr lang="en-US" dirty="0" err="1"/>
              <a:t>Sprachenlernerfahrung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4AC87F-122E-2B42-A003-E0F5D7419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Gemeinsamkeiten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? Z.B.</a:t>
            </a:r>
          </a:p>
          <a:p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Sprachen</a:t>
            </a:r>
            <a:r>
              <a:rPr lang="en-US" dirty="0"/>
              <a:t> </a:t>
            </a:r>
            <a:r>
              <a:rPr lang="en-US" dirty="0" err="1"/>
              <a:t>wurden</a:t>
            </a:r>
            <a:r>
              <a:rPr lang="en-US" dirty="0"/>
              <a:t> von (fast) </a:t>
            </a:r>
            <a:r>
              <a:rPr lang="en-US" dirty="0" err="1"/>
              <a:t>allen</a:t>
            </a:r>
            <a:r>
              <a:rPr lang="en-US" dirty="0"/>
              <a:t> </a:t>
            </a:r>
            <a:r>
              <a:rPr lang="en-US" dirty="0" err="1"/>
              <a:t>gelernt</a:t>
            </a:r>
            <a:r>
              <a:rPr lang="en-US" dirty="0"/>
              <a:t>?</a:t>
            </a:r>
          </a:p>
          <a:p>
            <a:r>
              <a:rPr lang="en-US" dirty="0"/>
              <a:t>In </a:t>
            </a:r>
            <a:r>
              <a:rPr lang="en-US" dirty="0" err="1"/>
              <a:t>welchem</a:t>
            </a:r>
            <a:r>
              <a:rPr lang="en-US" dirty="0"/>
              <a:t> </a:t>
            </a:r>
            <a:r>
              <a:rPr lang="en-US" dirty="0" err="1"/>
              <a:t>Kontext</a:t>
            </a:r>
            <a:r>
              <a:rPr lang="en-US" dirty="0"/>
              <a:t> </a:t>
            </a:r>
            <a:r>
              <a:rPr lang="en-US" dirty="0" err="1"/>
              <a:t>wurden</a:t>
            </a:r>
            <a:r>
              <a:rPr lang="en-US" dirty="0"/>
              <a:t> </a:t>
            </a:r>
            <a:r>
              <a:rPr lang="en-US" dirty="0" err="1"/>
              <a:t>Sprachen</a:t>
            </a:r>
            <a:r>
              <a:rPr lang="en-US" dirty="0"/>
              <a:t> am </a:t>
            </a:r>
            <a:r>
              <a:rPr lang="en-US" dirty="0" err="1"/>
              <a:t>häufigsten</a:t>
            </a:r>
            <a:r>
              <a:rPr lang="en-US" dirty="0"/>
              <a:t> </a:t>
            </a:r>
            <a:r>
              <a:rPr lang="en-US" dirty="0" err="1"/>
              <a:t>gelernt</a:t>
            </a:r>
            <a:r>
              <a:rPr lang="en-US" dirty="0"/>
              <a:t>?</a:t>
            </a:r>
          </a:p>
          <a:p>
            <a:r>
              <a:rPr lang="en-US" dirty="0" err="1"/>
              <a:t>Wie</a:t>
            </a:r>
            <a:r>
              <a:rPr lang="en-US" dirty="0"/>
              <a:t> war der </a:t>
            </a:r>
            <a:r>
              <a:rPr lang="en-US" dirty="0" err="1"/>
              <a:t>Sprach</a:t>
            </a:r>
            <a:r>
              <a:rPr lang="en-US" dirty="0"/>
              <a:t>(</a:t>
            </a:r>
            <a:r>
              <a:rPr lang="en-US" dirty="0" err="1"/>
              <a:t>en</a:t>
            </a:r>
            <a:r>
              <a:rPr lang="en-US" dirty="0"/>
              <a:t>)</a:t>
            </a:r>
            <a:r>
              <a:rPr lang="en-US" dirty="0" err="1"/>
              <a:t>unterricht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den </a:t>
            </a:r>
            <a:r>
              <a:rPr lang="en-US" dirty="0" err="1"/>
              <a:t>meisten</a:t>
            </a:r>
            <a:r>
              <a:rPr lang="en-US" dirty="0"/>
              <a:t> </a:t>
            </a:r>
            <a:r>
              <a:rPr lang="en-US" dirty="0" err="1"/>
              <a:t>gestaltet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3. Ansätze in der Zweitsprach-/Fremdsprachdidaktik</a:t>
            </a: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550068403"/>
              </p:ext>
            </p:extLst>
          </p:nvPr>
        </p:nvGraphicFramePr>
        <p:xfrm>
          <a:off x="548263" y="739877"/>
          <a:ext cx="8063174" cy="4907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4B44BA-FD35-44DE-9ED5-57B65FDC6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09CC3-74FA-4C95-A21D-E9C673E0D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E2169F-50F2-4EE0-A97C-C8F09230D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B6469-2094-47AD-8295-6109B24CF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8688DD-FC05-4606-99AA-36CAAFA94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D2A68B-670F-4566-A830-7E870E00B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72C4C-9072-6942-9DF5-EF506CBC1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4. Focus on Form </a:t>
            </a:r>
            <a:br>
              <a:rPr lang="en-US" dirty="0"/>
            </a:b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Fachunterricht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F76308-D1A6-4D41-BB3A-F7DEFB560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Form = </a:t>
            </a:r>
            <a:r>
              <a:rPr lang="en-US" dirty="0" err="1"/>
              <a:t>Ansatz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Förderung</a:t>
            </a:r>
            <a:r>
              <a:rPr lang="en-US" dirty="0"/>
              <a:t> der </a:t>
            </a:r>
            <a:r>
              <a:rPr lang="en-US" dirty="0" err="1"/>
              <a:t>Zweitsprache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Rahmen</a:t>
            </a:r>
            <a:r>
              <a:rPr lang="en-US" dirty="0"/>
              <a:t> </a:t>
            </a:r>
            <a:r>
              <a:rPr lang="en-US" dirty="0" err="1"/>
              <a:t>inhaltsorientierter</a:t>
            </a:r>
            <a:r>
              <a:rPr lang="en-US" dirty="0"/>
              <a:t> </a:t>
            </a:r>
            <a:r>
              <a:rPr lang="en-US" dirty="0" err="1"/>
              <a:t>Kommunikation</a:t>
            </a:r>
            <a:endParaRPr lang="en-US" dirty="0"/>
          </a:p>
          <a:p>
            <a:r>
              <a:rPr lang="en-US" dirty="0" err="1"/>
              <a:t>Reaktiv</a:t>
            </a:r>
            <a:r>
              <a:rPr lang="en-US" dirty="0"/>
              <a:t>, </a:t>
            </a:r>
            <a:r>
              <a:rPr lang="en-US" dirty="0" err="1"/>
              <a:t>d.h</a:t>
            </a:r>
            <a:r>
              <a:rPr lang="en-US" dirty="0"/>
              <a:t>.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sprachlichem</a:t>
            </a:r>
            <a:r>
              <a:rPr lang="en-US" dirty="0"/>
              <a:t> Problem </a:t>
            </a:r>
            <a:r>
              <a:rPr lang="en-US" dirty="0" err="1"/>
              <a:t>folgend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die </a:t>
            </a:r>
            <a:r>
              <a:rPr lang="en-US" dirty="0" err="1"/>
              <a:t>Aufmerksamkeit</a:t>
            </a:r>
            <a:r>
              <a:rPr lang="en-US" dirty="0"/>
              <a:t> auf die </a:t>
            </a:r>
            <a:r>
              <a:rPr lang="en-US" dirty="0" err="1"/>
              <a:t>Ausdrucksseite</a:t>
            </a:r>
            <a:r>
              <a:rPr lang="en-US" dirty="0"/>
              <a:t> </a:t>
            </a:r>
            <a:r>
              <a:rPr lang="en-US" dirty="0" err="1"/>
              <a:t>gelenkt</a:t>
            </a:r>
            <a:endParaRPr lang="en-US" dirty="0"/>
          </a:p>
          <a:p>
            <a:r>
              <a:rPr lang="de-AT" dirty="0"/>
              <a:t>Bsp.: </a:t>
            </a:r>
            <a:r>
              <a:rPr lang="de-AT" i="1" dirty="0"/>
              <a:t>Die Frauen … hat weniger Einkommen, weil … Focus on Form: Die Frauen </a:t>
            </a:r>
            <a:r>
              <a:rPr lang="de-AT" i="1" dirty="0" err="1"/>
              <a:t>habEN</a:t>
            </a:r>
            <a:r>
              <a:rPr lang="de-AT" i="1" dirty="0"/>
              <a:t> weniger Einkommen, weil….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A7016F-B323-BC48-B038-800313F8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856671" cy="1325563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Aufmerksamkeit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zentrales</a:t>
            </a:r>
            <a:r>
              <a:rPr lang="en-US" dirty="0"/>
              <a:t> </a:t>
            </a:r>
            <a:r>
              <a:rPr lang="en-US" dirty="0" err="1"/>
              <a:t>Konzept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E640BE-C045-2649-BC21-ACE36AEBF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 </a:t>
            </a:r>
            <a:r>
              <a:rPr lang="en-US" dirty="0" err="1"/>
              <a:t>Colour</a:t>
            </a:r>
            <a:r>
              <a:rPr lang="en-US" dirty="0"/>
              <a:t> Changing Card Trick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https://www.youtube.com/watch?v=v3iPrBrGSJM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55883" cy="1325563"/>
          </a:xfrm>
        </p:spPr>
        <p:txBody>
          <a:bodyPr/>
          <a:lstStyle/>
          <a:p>
            <a:r>
              <a:rPr lang="de-AT" dirty="0"/>
              <a:t>6. Zwei Typen von Focus on Form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ctr"/>
            <a:r>
              <a:rPr lang="de-AT" b="1" dirty="0"/>
              <a:t>geplant</a:t>
            </a:r>
            <a:r>
              <a:rPr lang="de-AT" dirty="0"/>
              <a:t>: Prozedurausdrücke des Argumentierens z.B. </a:t>
            </a:r>
            <a:r>
              <a:rPr lang="de-AT" i="1" dirty="0"/>
              <a:t>weil, da, hingegen, im Gegensatz dazu, zwar ... aber, trotzdem etc.</a:t>
            </a:r>
          </a:p>
          <a:p>
            <a:pPr marL="0" lvl="0" indent="0" fontAlgn="ctr">
              <a:buNone/>
            </a:pPr>
            <a:r>
              <a:rPr lang="de-AT" i="1" dirty="0">
                <a:sym typeface="Wingdings" pitchFamily="2" charset="2"/>
              </a:rPr>
              <a:t> Es ist vorab festgelegt, welche Formen in den Fokus gelangen sollen</a:t>
            </a:r>
            <a:endParaRPr lang="de-AT" dirty="0"/>
          </a:p>
          <a:p>
            <a:pPr lvl="0" fontAlgn="ctr"/>
            <a:r>
              <a:rPr lang="de-AT" b="1" dirty="0"/>
              <a:t>spontan</a:t>
            </a:r>
            <a:r>
              <a:rPr lang="de-AT" dirty="0"/>
              <a:t>: Formen wie Die Frauen … hat weniger Einkommen, weil … LK: Die Frauen </a:t>
            </a:r>
            <a:r>
              <a:rPr lang="de-AT" dirty="0" err="1"/>
              <a:t>habEN</a:t>
            </a:r>
            <a:r>
              <a:rPr lang="de-AT" dirty="0"/>
              <a:t> weniger Einkommen wie….</a:t>
            </a:r>
          </a:p>
          <a:p>
            <a:pPr marL="0" lvl="0" indent="0" fontAlgn="ctr">
              <a:buNone/>
            </a:pPr>
            <a:r>
              <a:rPr lang="de-AT" dirty="0">
                <a:sym typeface="Wingdings" pitchFamily="2" charset="2"/>
              </a:rPr>
              <a:t> je nach Problem, werden ganz unterschiedliche Formen zum Gegenstand der Aufmerksamkeit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3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7. Zentrale Merkmale von </a:t>
            </a:r>
            <a:br>
              <a:rPr lang="de-AT" dirty="0"/>
            </a:br>
            <a:r>
              <a:rPr lang="de-AT" dirty="0"/>
              <a:t>Focus on Form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Focus on Form meint: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Formaspekte werden </a:t>
            </a:r>
            <a:r>
              <a:rPr lang="de-AT" b="1" dirty="0"/>
              <a:t>eingebettet</a:t>
            </a:r>
            <a:r>
              <a:rPr lang="de-AT" dirty="0"/>
              <a:t> in ein inhaltsorientiertes Gespräch fokussiert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Formaspekte werden </a:t>
            </a:r>
            <a:r>
              <a:rPr lang="de-AT" b="1" dirty="0"/>
              <a:t>reaktiv</a:t>
            </a:r>
            <a:r>
              <a:rPr lang="de-AT" dirty="0"/>
              <a:t> fokussiert 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Formaspekte gelangen </a:t>
            </a:r>
            <a:r>
              <a:rPr lang="de-AT" b="1" dirty="0"/>
              <a:t>kurzfristig</a:t>
            </a:r>
            <a:r>
              <a:rPr lang="de-AT" dirty="0"/>
              <a:t> in den Aufmerksamkeitsfokus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4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8. </a:t>
            </a:r>
            <a:r>
              <a:rPr lang="de-AT" dirty="0" err="1" smtClean="0"/>
              <a:t>Unterrichtstranskript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Lesen Sie </a:t>
            </a:r>
            <a:r>
              <a:rPr lang="de-AT" dirty="0" smtClean="0"/>
              <a:t>das </a:t>
            </a:r>
            <a:r>
              <a:rPr lang="de-AT" dirty="0" err="1" smtClean="0"/>
              <a:t>Unterrichtstranskript</a:t>
            </a:r>
            <a:r>
              <a:rPr lang="de-AT" dirty="0" smtClean="0"/>
              <a:t> </a:t>
            </a:r>
            <a:r>
              <a:rPr lang="de-AT" dirty="0"/>
              <a:t>und besprechen Sie in Partner- oder Gruppenarbeit, wie Sie die Vorgehensweise einschätzen. </a:t>
            </a:r>
          </a:p>
          <a:p>
            <a:pPr lvl="1"/>
            <a:r>
              <a:rPr lang="de-AT" dirty="0"/>
              <a:t>Welche Formaspekte werden fokussiert? </a:t>
            </a:r>
          </a:p>
          <a:p>
            <a:pPr lvl="1"/>
            <a:r>
              <a:rPr lang="de-AT" dirty="0"/>
              <a:t>Wie lässt sich die Interaktion beschreiben? </a:t>
            </a:r>
          </a:p>
          <a:p>
            <a:pPr lvl="1"/>
            <a:r>
              <a:rPr lang="de-AT" dirty="0"/>
              <a:t>Diskutieren Sie Ihre Einschätzungen anschließend im Plenum.</a:t>
            </a: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Niederdorfer &amp; Daniela Rotter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85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1567</Words>
  <Application>Microsoft Office PowerPoint</Application>
  <PresentationFormat>Bildschirmpräsentation (4:3)</PresentationFormat>
  <Paragraphs>162</Paragraphs>
  <Slides>26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1_Office Theme</vt:lpstr>
      <vt:lpstr>Hintergrund zum Focus on Form-Ansatz</vt:lpstr>
      <vt:lpstr>1. Ihre (Fremd-) Sprachenlernerfahrung</vt:lpstr>
      <vt:lpstr>2. Die gemeinsame (Fremd-) Sprachenlernerfahrung</vt:lpstr>
      <vt:lpstr>3. Ansätze in der Zweitsprach-/Fremdsprachdidaktik</vt:lpstr>
      <vt:lpstr> 4. Focus on Form  im Fachunterricht </vt:lpstr>
      <vt:lpstr>5. Aufmerksamkeit als zentrales Konzept</vt:lpstr>
      <vt:lpstr>6. Zwei Typen von Focus on Form</vt:lpstr>
      <vt:lpstr>7. Zentrale Merkmale von  Focus on Form</vt:lpstr>
      <vt:lpstr>8. Unterrichtstranskript</vt:lpstr>
      <vt:lpstr>Input und Interaktion: Focus on Form im ProFo-Modell</vt:lpstr>
      <vt:lpstr>1. Es war einmal …</vt:lpstr>
      <vt:lpstr>1. Es war einmal …</vt:lpstr>
      <vt:lpstr>1. Es war einmal …</vt:lpstr>
      <vt:lpstr>2. Muster im ProFo-Modell</vt:lpstr>
      <vt:lpstr>3. Registerwürfel</vt:lpstr>
      <vt:lpstr>4. Interaktion im ProFo-Modell</vt:lpstr>
      <vt:lpstr>5. Die Lehrkraft als                             interessierte/r GesprächspartnerIn</vt:lpstr>
      <vt:lpstr>6. Focus on Form-Techniken im ProFo-Modell</vt:lpstr>
      <vt:lpstr>Übungsaufgaben zu Focus on Form</vt:lpstr>
      <vt:lpstr>1. Sprachformbezogene Probleme im Fachunterricht</vt:lpstr>
      <vt:lpstr>2. Einstieg in die Gruppendiskussion</vt:lpstr>
      <vt:lpstr>2. Einstieg in die Gruppendiskussion</vt:lpstr>
      <vt:lpstr>2. Einstieg in die Gruppendiskussion</vt:lpstr>
      <vt:lpstr>2. Einstieg in die Gruppendiskussion</vt:lpstr>
      <vt:lpstr>Zusammenfassung</vt:lpstr>
      <vt:lpstr>1. Zusammenfassung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Niederdorfer</dc:creator>
  <cp:lastModifiedBy>Administrator</cp:lastModifiedBy>
  <cp:revision>70</cp:revision>
  <dcterms:created xsi:type="dcterms:W3CDTF">2018-06-07T11:59:35Z</dcterms:created>
  <dcterms:modified xsi:type="dcterms:W3CDTF">2018-12-06T10:42:42Z</dcterms:modified>
</cp:coreProperties>
</file>