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0"/>
  </p:notesMasterIdLst>
  <p:sldIdLst>
    <p:sldId id="256" r:id="rId2"/>
    <p:sldId id="380" r:id="rId3"/>
    <p:sldId id="381" r:id="rId4"/>
    <p:sldId id="382" r:id="rId5"/>
    <p:sldId id="383" r:id="rId6"/>
    <p:sldId id="384" r:id="rId7"/>
    <p:sldId id="368" r:id="rId8"/>
    <p:sldId id="369" r:id="rId9"/>
    <p:sldId id="371" r:id="rId10"/>
    <p:sldId id="377" r:id="rId11"/>
    <p:sldId id="372" r:id="rId12"/>
    <p:sldId id="373" r:id="rId13"/>
    <p:sldId id="375" r:id="rId14"/>
    <p:sldId id="374" r:id="rId15"/>
    <p:sldId id="376" r:id="rId16"/>
    <p:sldId id="370" r:id="rId17"/>
    <p:sldId id="378" r:id="rId18"/>
    <p:sldId id="3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5824" autoAdjust="0"/>
  </p:normalViewPr>
  <p:slideViewPr>
    <p:cSldViewPr snapToGrid="0" snapToObjects="1">
      <p:cViewPr>
        <p:scale>
          <a:sx n="65" d="100"/>
          <a:sy n="65" d="100"/>
        </p:scale>
        <p:origin x="-3696" y="-8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5294ED-0B34-469B-817E-D9B8FA396BAA}" type="datetimeFigureOut">
              <a:rPr lang="de-AT" smtClean="0"/>
              <a:t>06.12.2018</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5FCC62-7C2B-4E17-B210-BC5539310F2C}" type="slidenum">
              <a:rPr lang="de-AT" smtClean="0"/>
              <a:t>‹Nr.›</a:t>
            </a:fld>
            <a:endParaRPr lang="de-AT"/>
          </a:p>
        </p:txBody>
      </p:sp>
    </p:spTree>
    <p:extLst>
      <p:ext uri="{BB962C8B-B14F-4D97-AF65-F5344CB8AC3E}">
        <p14:creationId xmlns:p14="http://schemas.microsoft.com/office/powerpoint/2010/main" val="2935265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6C01D7-4D80-4AB8-80FE-B0851B88E706}" type="datetime1">
              <a:rPr lang="en-US" smtClean="0"/>
              <a:t>12/6/2018</a:t>
            </a:fld>
            <a:endParaRPr lang="en-US"/>
          </a:p>
        </p:txBody>
      </p:sp>
      <p:sp>
        <p:nvSpPr>
          <p:cNvPr id="5" name="Footer Placeholder 4"/>
          <p:cNvSpPr>
            <a:spLocks noGrp="1"/>
          </p:cNvSpPr>
          <p:nvPr>
            <p:ph type="ftr" sz="quarter" idx="11"/>
          </p:nvPr>
        </p:nvSpPr>
        <p:spPr/>
        <p:txBody>
          <a:bodyPr/>
          <a:lstStyle/>
          <a:p>
            <a:r>
              <a:rPr lang="en-US" smtClean="0"/>
              <a:t>Lisa Niederdorfer &amp; Daniela Rotter</a:t>
            </a:r>
            <a:endParaRPr lang="en-US"/>
          </a:p>
        </p:txBody>
      </p:sp>
      <p:sp>
        <p:nvSpPr>
          <p:cNvPr id="6" name="Slide Number Placeholder 5"/>
          <p:cNvSpPr>
            <a:spLocks noGrp="1"/>
          </p:cNvSpPr>
          <p:nvPr>
            <p:ph type="sldNum" sz="quarter" idx="12"/>
          </p:nvPr>
        </p:nvSpPr>
        <p:spPr/>
        <p:txBody>
          <a:bodyPr/>
          <a:lstStyle/>
          <a:p>
            <a:fld id="{D8450235-F983-534E-B493-84FEE042FC17}" type="slidenum">
              <a:rPr lang="en-US" smtClean="0"/>
              <a:t>‹Nr.›</a:t>
            </a:fld>
            <a:endParaRPr lang="en-US"/>
          </a:p>
        </p:txBody>
      </p:sp>
    </p:spTree>
    <p:extLst>
      <p:ext uri="{BB962C8B-B14F-4D97-AF65-F5344CB8AC3E}">
        <p14:creationId xmlns:p14="http://schemas.microsoft.com/office/powerpoint/2010/main" val="1662196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674F0F-C1E9-43D4-80BF-8A50F371BA96}" type="datetime1">
              <a:rPr lang="en-US" smtClean="0"/>
              <a:t>12/6/2018</a:t>
            </a:fld>
            <a:endParaRPr lang="en-US"/>
          </a:p>
        </p:txBody>
      </p:sp>
      <p:sp>
        <p:nvSpPr>
          <p:cNvPr id="5" name="Footer Placeholder 4"/>
          <p:cNvSpPr>
            <a:spLocks noGrp="1"/>
          </p:cNvSpPr>
          <p:nvPr>
            <p:ph type="ftr" sz="quarter" idx="11"/>
          </p:nvPr>
        </p:nvSpPr>
        <p:spPr/>
        <p:txBody>
          <a:bodyPr/>
          <a:lstStyle/>
          <a:p>
            <a:r>
              <a:rPr lang="en-US" smtClean="0"/>
              <a:t>Lisa Niederdorfer &amp; Daniela Rotter</a:t>
            </a:r>
            <a:endParaRPr lang="en-US"/>
          </a:p>
        </p:txBody>
      </p:sp>
      <p:sp>
        <p:nvSpPr>
          <p:cNvPr id="6" name="Slide Number Placeholder 5"/>
          <p:cNvSpPr>
            <a:spLocks noGrp="1"/>
          </p:cNvSpPr>
          <p:nvPr>
            <p:ph type="sldNum" sz="quarter" idx="12"/>
          </p:nvPr>
        </p:nvSpPr>
        <p:spPr/>
        <p:txBody>
          <a:bodyPr/>
          <a:lstStyle/>
          <a:p>
            <a:fld id="{D8450235-F983-534E-B493-84FEE042FC17}" type="slidenum">
              <a:rPr lang="en-US" smtClean="0"/>
              <a:t>‹Nr.›</a:t>
            </a:fld>
            <a:endParaRPr lang="en-US"/>
          </a:p>
        </p:txBody>
      </p:sp>
    </p:spTree>
    <p:extLst>
      <p:ext uri="{BB962C8B-B14F-4D97-AF65-F5344CB8AC3E}">
        <p14:creationId xmlns:p14="http://schemas.microsoft.com/office/powerpoint/2010/main" val="72369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79EE11-DE32-4EE6-83F7-8B04A8989E70}" type="datetime1">
              <a:rPr lang="en-US" smtClean="0"/>
              <a:t>12/6/2018</a:t>
            </a:fld>
            <a:endParaRPr lang="en-US"/>
          </a:p>
        </p:txBody>
      </p:sp>
      <p:sp>
        <p:nvSpPr>
          <p:cNvPr id="5" name="Footer Placeholder 4"/>
          <p:cNvSpPr>
            <a:spLocks noGrp="1"/>
          </p:cNvSpPr>
          <p:nvPr>
            <p:ph type="ftr" sz="quarter" idx="11"/>
          </p:nvPr>
        </p:nvSpPr>
        <p:spPr/>
        <p:txBody>
          <a:bodyPr/>
          <a:lstStyle/>
          <a:p>
            <a:r>
              <a:rPr lang="en-US" smtClean="0"/>
              <a:t>Lisa Niederdorfer &amp; Daniela Rotter</a:t>
            </a:r>
            <a:endParaRPr lang="en-US"/>
          </a:p>
        </p:txBody>
      </p:sp>
      <p:sp>
        <p:nvSpPr>
          <p:cNvPr id="6" name="Slide Number Placeholder 5"/>
          <p:cNvSpPr>
            <a:spLocks noGrp="1"/>
          </p:cNvSpPr>
          <p:nvPr>
            <p:ph type="sldNum" sz="quarter" idx="12"/>
          </p:nvPr>
        </p:nvSpPr>
        <p:spPr/>
        <p:txBody>
          <a:bodyPr/>
          <a:lstStyle/>
          <a:p>
            <a:fld id="{D8450235-F983-534E-B493-84FEE042FC17}" type="slidenum">
              <a:rPr lang="en-US" smtClean="0"/>
              <a:t>‹Nr.›</a:t>
            </a:fld>
            <a:endParaRPr lang="en-US"/>
          </a:p>
        </p:txBody>
      </p:sp>
    </p:spTree>
    <p:extLst>
      <p:ext uri="{BB962C8B-B14F-4D97-AF65-F5344CB8AC3E}">
        <p14:creationId xmlns:p14="http://schemas.microsoft.com/office/powerpoint/2010/main" val="40404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564E9C-540D-43DC-BA31-47E051EC4A3D}" type="datetime1">
              <a:rPr lang="en-US" smtClean="0"/>
              <a:t>12/6/2018</a:t>
            </a:fld>
            <a:endParaRPr lang="en-US"/>
          </a:p>
        </p:txBody>
      </p:sp>
      <p:sp>
        <p:nvSpPr>
          <p:cNvPr id="5" name="Footer Placeholder 4"/>
          <p:cNvSpPr>
            <a:spLocks noGrp="1"/>
          </p:cNvSpPr>
          <p:nvPr>
            <p:ph type="ftr" sz="quarter" idx="11"/>
          </p:nvPr>
        </p:nvSpPr>
        <p:spPr/>
        <p:txBody>
          <a:bodyPr/>
          <a:lstStyle/>
          <a:p>
            <a:r>
              <a:rPr lang="en-US" smtClean="0"/>
              <a:t>Lisa Niederdorfer &amp; Daniela Rotter</a:t>
            </a:r>
            <a:endParaRPr lang="en-US"/>
          </a:p>
        </p:txBody>
      </p:sp>
      <p:sp>
        <p:nvSpPr>
          <p:cNvPr id="6" name="Slide Number Placeholder 5"/>
          <p:cNvSpPr>
            <a:spLocks noGrp="1"/>
          </p:cNvSpPr>
          <p:nvPr>
            <p:ph type="sldNum" sz="quarter" idx="12"/>
          </p:nvPr>
        </p:nvSpPr>
        <p:spPr/>
        <p:txBody>
          <a:bodyPr/>
          <a:lstStyle/>
          <a:p>
            <a:fld id="{D8450235-F983-534E-B493-84FEE042FC17}" type="slidenum">
              <a:rPr lang="en-US" smtClean="0"/>
              <a:t>‹Nr.›</a:t>
            </a:fld>
            <a:endParaRPr lang="en-US"/>
          </a:p>
        </p:txBody>
      </p:sp>
    </p:spTree>
    <p:extLst>
      <p:ext uri="{BB962C8B-B14F-4D97-AF65-F5344CB8AC3E}">
        <p14:creationId xmlns:p14="http://schemas.microsoft.com/office/powerpoint/2010/main" val="3965478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63B11A-81C6-4E4C-BF1C-9B0C6B6EC692}" type="datetime1">
              <a:rPr lang="en-US" smtClean="0"/>
              <a:t>12/6/2018</a:t>
            </a:fld>
            <a:endParaRPr lang="en-US"/>
          </a:p>
        </p:txBody>
      </p:sp>
      <p:sp>
        <p:nvSpPr>
          <p:cNvPr id="5" name="Footer Placeholder 4"/>
          <p:cNvSpPr>
            <a:spLocks noGrp="1"/>
          </p:cNvSpPr>
          <p:nvPr>
            <p:ph type="ftr" sz="quarter" idx="11"/>
          </p:nvPr>
        </p:nvSpPr>
        <p:spPr/>
        <p:txBody>
          <a:bodyPr/>
          <a:lstStyle/>
          <a:p>
            <a:r>
              <a:rPr lang="en-US" smtClean="0"/>
              <a:t>Lisa Niederdorfer &amp; Daniela Rotter</a:t>
            </a:r>
            <a:endParaRPr lang="en-US"/>
          </a:p>
        </p:txBody>
      </p:sp>
      <p:sp>
        <p:nvSpPr>
          <p:cNvPr id="6" name="Slide Number Placeholder 5"/>
          <p:cNvSpPr>
            <a:spLocks noGrp="1"/>
          </p:cNvSpPr>
          <p:nvPr>
            <p:ph type="sldNum" sz="quarter" idx="12"/>
          </p:nvPr>
        </p:nvSpPr>
        <p:spPr/>
        <p:txBody>
          <a:bodyPr/>
          <a:lstStyle/>
          <a:p>
            <a:fld id="{D8450235-F983-534E-B493-84FEE042FC17}" type="slidenum">
              <a:rPr lang="en-US" smtClean="0"/>
              <a:t>‹Nr.›</a:t>
            </a:fld>
            <a:endParaRPr lang="en-US"/>
          </a:p>
        </p:txBody>
      </p:sp>
    </p:spTree>
    <p:extLst>
      <p:ext uri="{BB962C8B-B14F-4D97-AF65-F5344CB8AC3E}">
        <p14:creationId xmlns:p14="http://schemas.microsoft.com/office/powerpoint/2010/main" val="10790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858D8B-AC69-4831-A7D7-89BF0343654B}" type="datetime1">
              <a:rPr lang="en-US" smtClean="0"/>
              <a:t>12/6/2018</a:t>
            </a:fld>
            <a:endParaRPr lang="en-US"/>
          </a:p>
        </p:txBody>
      </p:sp>
      <p:sp>
        <p:nvSpPr>
          <p:cNvPr id="6" name="Footer Placeholder 5"/>
          <p:cNvSpPr>
            <a:spLocks noGrp="1"/>
          </p:cNvSpPr>
          <p:nvPr>
            <p:ph type="ftr" sz="quarter" idx="11"/>
          </p:nvPr>
        </p:nvSpPr>
        <p:spPr/>
        <p:txBody>
          <a:bodyPr/>
          <a:lstStyle/>
          <a:p>
            <a:r>
              <a:rPr lang="en-US" smtClean="0"/>
              <a:t>Lisa Niederdorfer &amp; Daniela Rotter</a:t>
            </a:r>
            <a:endParaRPr lang="en-US"/>
          </a:p>
        </p:txBody>
      </p:sp>
      <p:sp>
        <p:nvSpPr>
          <p:cNvPr id="7" name="Slide Number Placeholder 6"/>
          <p:cNvSpPr>
            <a:spLocks noGrp="1"/>
          </p:cNvSpPr>
          <p:nvPr>
            <p:ph type="sldNum" sz="quarter" idx="12"/>
          </p:nvPr>
        </p:nvSpPr>
        <p:spPr/>
        <p:txBody>
          <a:bodyPr/>
          <a:lstStyle/>
          <a:p>
            <a:fld id="{D8450235-F983-534E-B493-84FEE042FC17}" type="slidenum">
              <a:rPr lang="en-US" smtClean="0"/>
              <a:t>‹Nr.›</a:t>
            </a:fld>
            <a:endParaRPr lang="en-US"/>
          </a:p>
        </p:txBody>
      </p:sp>
    </p:spTree>
    <p:extLst>
      <p:ext uri="{BB962C8B-B14F-4D97-AF65-F5344CB8AC3E}">
        <p14:creationId xmlns:p14="http://schemas.microsoft.com/office/powerpoint/2010/main" val="237354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FD8ABC-65F7-415F-A65C-5BDDC7A7F5EC}" type="datetime1">
              <a:rPr lang="en-US" smtClean="0"/>
              <a:t>12/6/2018</a:t>
            </a:fld>
            <a:endParaRPr lang="en-US"/>
          </a:p>
        </p:txBody>
      </p:sp>
      <p:sp>
        <p:nvSpPr>
          <p:cNvPr id="8" name="Footer Placeholder 7"/>
          <p:cNvSpPr>
            <a:spLocks noGrp="1"/>
          </p:cNvSpPr>
          <p:nvPr>
            <p:ph type="ftr" sz="quarter" idx="11"/>
          </p:nvPr>
        </p:nvSpPr>
        <p:spPr/>
        <p:txBody>
          <a:bodyPr/>
          <a:lstStyle/>
          <a:p>
            <a:r>
              <a:rPr lang="en-US" smtClean="0"/>
              <a:t>Lisa Niederdorfer &amp; Daniela Rotter</a:t>
            </a:r>
            <a:endParaRPr lang="en-US"/>
          </a:p>
        </p:txBody>
      </p:sp>
      <p:sp>
        <p:nvSpPr>
          <p:cNvPr id="9" name="Slide Number Placeholder 8"/>
          <p:cNvSpPr>
            <a:spLocks noGrp="1"/>
          </p:cNvSpPr>
          <p:nvPr>
            <p:ph type="sldNum" sz="quarter" idx="12"/>
          </p:nvPr>
        </p:nvSpPr>
        <p:spPr/>
        <p:txBody>
          <a:bodyPr/>
          <a:lstStyle/>
          <a:p>
            <a:fld id="{D8450235-F983-534E-B493-84FEE042FC17}" type="slidenum">
              <a:rPr lang="en-US" smtClean="0"/>
              <a:t>‹Nr.›</a:t>
            </a:fld>
            <a:endParaRPr lang="en-US"/>
          </a:p>
        </p:txBody>
      </p:sp>
    </p:spTree>
    <p:extLst>
      <p:ext uri="{BB962C8B-B14F-4D97-AF65-F5344CB8AC3E}">
        <p14:creationId xmlns:p14="http://schemas.microsoft.com/office/powerpoint/2010/main" val="458568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388C7-6C58-43A2-A00E-D846C9C3600B}" type="datetime1">
              <a:rPr lang="en-US" smtClean="0"/>
              <a:t>12/6/2018</a:t>
            </a:fld>
            <a:endParaRPr lang="en-US"/>
          </a:p>
        </p:txBody>
      </p:sp>
      <p:sp>
        <p:nvSpPr>
          <p:cNvPr id="4" name="Footer Placeholder 3"/>
          <p:cNvSpPr>
            <a:spLocks noGrp="1"/>
          </p:cNvSpPr>
          <p:nvPr>
            <p:ph type="ftr" sz="quarter" idx="11"/>
          </p:nvPr>
        </p:nvSpPr>
        <p:spPr/>
        <p:txBody>
          <a:bodyPr/>
          <a:lstStyle/>
          <a:p>
            <a:r>
              <a:rPr lang="en-US" smtClean="0"/>
              <a:t>Lisa Niederdorfer &amp; Daniela Rotter</a:t>
            </a:r>
            <a:endParaRPr lang="en-US"/>
          </a:p>
        </p:txBody>
      </p:sp>
      <p:sp>
        <p:nvSpPr>
          <p:cNvPr id="5" name="Slide Number Placeholder 4"/>
          <p:cNvSpPr>
            <a:spLocks noGrp="1"/>
          </p:cNvSpPr>
          <p:nvPr>
            <p:ph type="sldNum" sz="quarter" idx="12"/>
          </p:nvPr>
        </p:nvSpPr>
        <p:spPr/>
        <p:txBody>
          <a:bodyPr/>
          <a:lstStyle/>
          <a:p>
            <a:fld id="{D8450235-F983-534E-B493-84FEE042FC17}" type="slidenum">
              <a:rPr lang="en-US" smtClean="0"/>
              <a:t>‹Nr.›</a:t>
            </a:fld>
            <a:endParaRPr lang="en-US"/>
          </a:p>
        </p:txBody>
      </p:sp>
    </p:spTree>
    <p:extLst>
      <p:ext uri="{BB962C8B-B14F-4D97-AF65-F5344CB8AC3E}">
        <p14:creationId xmlns:p14="http://schemas.microsoft.com/office/powerpoint/2010/main" val="4178252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6EC265-6F21-49B1-866D-48AD24E3810E}" type="datetime1">
              <a:rPr lang="en-US" smtClean="0"/>
              <a:t>12/6/2018</a:t>
            </a:fld>
            <a:endParaRPr lang="en-US"/>
          </a:p>
        </p:txBody>
      </p:sp>
      <p:sp>
        <p:nvSpPr>
          <p:cNvPr id="3" name="Footer Placeholder 2"/>
          <p:cNvSpPr>
            <a:spLocks noGrp="1"/>
          </p:cNvSpPr>
          <p:nvPr>
            <p:ph type="ftr" sz="quarter" idx="11"/>
          </p:nvPr>
        </p:nvSpPr>
        <p:spPr/>
        <p:txBody>
          <a:bodyPr/>
          <a:lstStyle/>
          <a:p>
            <a:r>
              <a:rPr lang="en-US" smtClean="0"/>
              <a:t>Lisa Niederdorfer &amp; Daniela Rotter</a:t>
            </a:r>
            <a:endParaRPr lang="en-US"/>
          </a:p>
        </p:txBody>
      </p:sp>
      <p:sp>
        <p:nvSpPr>
          <p:cNvPr id="4" name="Slide Number Placeholder 3"/>
          <p:cNvSpPr>
            <a:spLocks noGrp="1"/>
          </p:cNvSpPr>
          <p:nvPr>
            <p:ph type="sldNum" sz="quarter" idx="12"/>
          </p:nvPr>
        </p:nvSpPr>
        <p:spPr/>
        <p:txBody>
          <a:bodyPr/>
          <a:lstStyle/>
          <a:p>
            <a:fld id="{D8450235-F983-534E-B493-84FEE042FC17}" type="slidenum">
              <a:rPr lang="en-US" smtClean="0"/>
              <a:t>‹Nr.›</a:t>
            </a:fld>
            <a:endParaRPr lang="en-US"/>
          </a:p>
        </p:txBody>
      </p:sp>
    </p:spTree>
    <p:extLst>
      <p:ext uri="{BB962C8B-B14F-4D97-AF65-F5344CB8AC3E}">
        <p14:creationId xmlns:p14="http://schemas.microsoft.com/office/powerpoint/2010/main" val="104599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BCEE9F-EB2A-4FFD-A2E5-F6A3A96CC7EA}" type="datetime1">
              <a:rPr lang="en-US" smtClean="0"/>
              <a:t>12/6/2018</a:t>
            </a:fld>
            <a:endParaRPr lang="en-US"/>
          </a:p>
        </p:txBody>
      </p:sp>
      <p:sp>
        <p:nvSpPr>
          <p:cNvPr id="6" name="Footer Placeholder 5"/>
          <p:cNvSpPr>
            <a:spLocks noGrp="1"/>
          </p:cNvSpPr>
          <p:nvPr>
            <p:ph type="ftr" sz="quarter" idx="11"/>
          </p:nvPr>
        </p:nvSpPr>
        <p:spPr/>
        <p:txBody>
          <a:bodyPr/>
          <a:lstStyle/>
          <a:p>
            <a:r>
              <a:rPr lang="en-US" smtClean="0"/>
              <a:t>Lisa Niederdorfer &amp; Daniela Rotter</a:t>
            </a:r>
            <a:endParaRPr lang="en-US"/>
          </a:p>
        </p:txBody>
      </p:sp>
      <p:sp>
        <p:nvSpPr>
          <p:cNvPr id="7" name="Slide Number Placeholder 6"/>
          <p:cNvSpPr>
            <a:spLocks noGrp="1"/>
          </p:cNvSpPr>
          <p:nvPr>
            <p:ph type="sldNum" sz="quarter" idx="12"/>
          </p:nvPr>
        </p:nvSpPr>
        <p:spPr/>
        <p:txBody>
          <a:bodyPr/>
          <a:lstStyle/>
          <a:p>
            <a:fld id="{D8450235-F983-534E-B493-84FEE042FC17}" type="slidenum">
              <a:rPr lang="en-US" smtClean="0"/>
              <a:t>‹Nr.›</a:t>
            </a:fld>
            <a:endParaRPr lang="en-US"/>
          </a:p>
        </p:txBody>
      </p:sp>
    </p:spTree>
    <p:extLst>
      <p:ext uri="{BB962C8B-B14F-4D97-AF65-F5344CB8AC3E}">
        <p14:creationId xmlns:p14="http://schemas.microsoft.com/office/powerpoint/2010/main" val="3042407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07B920-E78C-4917-B889-B71CA352A750}" type="datetime1">
              <a:rPr lang="en-US" smtClean="0"/>
              <a:t>12/6/2018</a:t>
            </a:fld>
            <a:endParaRPr lang="en-US"/>
          </a:p>
        </p:txBody>
      </p:sp>
      <p:sp>
        <p:nvSpPr>
          <p:cNvPr id="6" name="Footer Placeholder 5"/>
          <p:cNvSpPr>
            <a:spLocks noGrp="1"/>
          </p:cNvSpPr>
          <p:nvPr>
            <p:ph type="ftr" sz="quarter" idx="11"/>
          </p:nvPr>
        </p:nvSpPr>
        <p:spPr/>
        <p:txBody>
          <a:bodyPr/>
          <a:lstStyle/>
          <a:p>
            <a:r>
              <a:rPr lang="en-US" smtClean="0"/>
              <a:t>Lisa Niederdorfer &amp; Daniela Rotter</a:t>
            </a:r>
            <a:endParaRPr lang="en-US"/>
          </a:p>
        </p:txBody>
      </p:sp>
      <p:sp>
        <p:nvSpPr>
          <p:cNvPr id="7" name="Slide Number Placeholder 6"/>
          <p:cNvSpPr>
            <a:spLocks noGrp="1"/>
          </p:cNvSpPr>
          <p:nvPr>
            <p:ph type="sldNum" sz="quarter" idx="12"/>
          </p:nvPr>
        </p:nvSpPr>
        <p:spPr/>
        <p:txBody>
          <a:bodyPr/>
          <a:lstStyle/>
          <a:p>
            <a:fld id="{D8450235-F983-534E-B493-84FEE042FC17}" type="slidenum">
              <a:rPr lang="en-US" smtClean="0"/>
              <a:t>‹Nr.›</a:t>
            </a:fld>
            <a:endParaRPr lang="en-US"/>
          </a:p>
        </p:txBody>
      </p:sp>
    </p:spTree>
    <p:extLst>
      <p:ext uri="{BB962C8B-B14F-4D97-AF65-F5344CB8AC3E}">
        <p14:creationId xmlns:p14="http://schemas.microsoft.com/office/powerpoint/2010/main" val="2438502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025CE8-823F-4806-BBAF-E7E01C0BDE7D}" type="datetime1">
              <a:rPr lang="en-US" smtClean="0"/>
              <a:t>12/6/2018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Lisa Niederdorfer &amp; Daniela Rotter</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450235-F983-534E-B493-84FEE042FC17}" type="slidenum">
              <a:rPr lang="en-US" smtClean="0"/>
              <a:t>‹Nr.›</a:t>
            </a:fld>
            <a:endParaRPr lang="en-US"/>
          </a:p>
        </p:txBody>
      </p:sp>
      <p:pic>
        <p:nvPicPr>
          <p:cNvPr id="7" name="Bild 14">
            <a:extLst>
              <a:ext uri="{FF2B5EF4-FFF2-40B4-BE49-F238E27FC236}">
                <a16:creationId xmlns="" xmlns:a16="http://schemas.microsoft.com/office/drawing/2014/main" id="{536B0066-D28B-DC4E-8133-BFEF171A201C}"/>
              </a:ext>
            </a:extLst>
          </p:cNvPr>
          <p:cNvPicPr/>
          <p:nvPr userDrawn="1"/>
        </p:nvPicPr>
        <p:blipFill rotWithShape="1">
          <a:blip r:embed="rId13">
            <a:extLst>
              <a:ext uri="{28A0092B-C50C-407E-A947-70E740481C1C}">
                <a14:useLocalDpi xmlns:a14="http://schemas.microsoft.com/office/drawing/2010/main" val="0"/>
              </a:ext>
            </a:extLst>
          </a:blip>
          <a:srcRect t="26066" b="9789"/>
          <a:stretch/>
        </p:blipFill>
        <p:spPr>
          <a:xfrm>
            <a:off x="6035" y="0"/>
            <a:ext cx="5669756" cy="6858000"/>
          </a:xfrm>
          <a:prstGeom prst="rect">
            <a:avLst/>
          </a:prstGeom>
        </p:spPr>
      </p:pic>
      <p:pic>
        <p:nvPicPr>
          <p:cNvPr id="8" name="Bild 14">
            <a:extLst>
              <a:ext uri="{FF2B5EF4-FFF2-40B4-BE49-F238E27FC236}">
                <a16:creationId xmlns="" xmlns:a16="http://schemas.microsoft.com/office/drawing/2014/main" id="{7B2E67EF-3CF0-9F4C-816C-004BC486B249}"/>
              </a:ext>
            </a:extLst>
          </p:cNvPr>
          <p:cNvPicPr/>
          <p:nvPr userDrawn="1"/>
        </p:nvPicPr>
        <p:blipFill rotWithShape="1">
          <a:blip r:embed="rId13">
            <a:extLst>
              <a:ext uri="{28A0092B-C50C-407E-A947-70E740481C1C}">
                <a14:useLocalDpi xmlns:a14="http://schemas.microsoft.com/office/drawing/2010/main" val="0"/>
              </a:ext>
            </a:extLst>
          </a:blip>
          <a:srcRect l="7698" t="89516" r="2011" b="5107"/>
          <a:stretch/>
        </p:blipFill>
        <p:spPr>
          <a:xfrm>
            <a:off x="628651" y="6017342"/>
            <a:ext cx="8515349" cy="840658"/>
          </a:xfrm>
          <a:prstGeom prst="rect">
            <a:avLst/>
          </a:prstGeom>
        </p:spPr>
      </p:pic>
      <p:pic>
        <p:nvPicPr>
          <p:cNvPr id="12" name="Picture 11">
            <a:extLst>
              <a:ext uri="{FF2B5EF4-FFF2-40B4-BE49-F238E27FC236}">
                <a16:creationId xmlns="" xmlns:a16="http://schemas.microsoft.com/office/drawing/2014/main" id="{187CE83F-DA28-554B-86E6-7695A6E473DE}"/>
              </a:ext>
            </a:extLst>
          </p:cNvPr>
          <p:cNvPicPr>
            <a:picLocks noChangeAspect="1"/>
          </p:cNvPicPr>
          <p:nvPr userDrawn="1"/>
        </p:nvPicPr>
        <p:blipFill>
          <a:blip r:embed="rId14"/>
          <a:stretch>
            <a:fillRect/>
          </a:stretch>
        </p:blipFill>
        <p:spPr>
          <a:xfrm>
            <a:off x="7486650" y="365126"/>
            <a:ext cx="1105141" cy="865073"/>
          </a:xfrm>
          <a:prstGeom prst="rect">
            <a:avLst/>
          </a:prstGeom>
        </p:spPr>
      </p:pic>
    </p:spTree>
    <p:extLst>
      <p:ext uri="{BB962C8B-B14F-4D97-AF65-F5344CB8AC3E}">
        <p14:creationId xmlns:p14="http://schemas.microsoft.com/office/powerpoint/2010/main" val="22755646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hqh1MRWZjm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7E0A3F-62BE-CD40-A047-E5915EF2BE17}"/>
              </a:ext>
            </a:extLst>
          </p:cNvPr>
          <p:cNvSpPr>
            <a:spLocks noGrp="1"/>
          </p:cNvSpPr>
          <p:nvPr>
            <p:ph type="ctrTitle"/>
          </p:nvPr>
        </p:nvSpPr>
        <p:spPr/>
        <p:txBody>
          <a:bodyPr/>
          <a:lstStyle/>
          <a:p>
            <a:r>
              <a:rPr lang="en-US" dirty="0" err="1"/>
              <a:t>Schreiben</a:t>
            </a:r>
            <a:r>
              <a:rPr lang="en-US" dirty="0"/>
              <a:t> </a:t>
            </a:r>
            <a:r>
              <a:rPr lang="en-US" dirty="0" err="1"/>
              <a:t>im</a:t>
            </a:r>
            <a:r>
              <a:rPr lang="en-US" dirty="0"/>
              <a:t> </a:t>
            </a:r>
            <a:r>
              <a:rPr lang="en-US" dirty="0" err="1"/>
              <a:t>Fachunterricht</a:t>
            </a:r>
            <a:endParaRPr lang="en-US" dirty="0"/>
          </a:p>
        </p:txBody>
      </p:sp>
      <p:sp>
        <p:nvSpPr>
          <p:cNvPr id="3" name="Subtitle 2">
            <a:extLst>
              <a:ext uri="{FF2B5EF4-FFF2-40B4-BE49-F238E27FC236}">
                <a16:creationId xmlns="" xmlns:a16="http://schemas.microsoft.com/office/drawing/2014/main" id="{585E7B33-F51C-F847-9EDD-E88055BF2632}"/>
              </a:ext>
            </a:extLst>
          </p:cNvPr>
          <p:cNvSpPr>
            <a:spLocks noGrp="1"/>
          </p:cNvSpPr>
          <p:nvPr>
            <p:ph type="subTitle" idx="1"/>
          </p:nvPr>
        </p:nvSpPr>
        <p:spPr/>
        <p:txBody>
          <a:bodyPr/>
          <a:lstStyle/>
          <a:p>
            <a:r>
              <a:rPr lang="en-US" dirty="0" err="1" smtClean="0"/>
              <a:t>Modul</a:t>
            </a:r>
            <a:r>
              <a:rPr lang="en-US" dirty="0" smtClean="0"/>
              <a:t> 2</a:t>
            </a:r>
            <a:endParaRPr lang="en-US" dirty="0"/>
          </a:p>
        </p:txBody>
      </p:sp>
      <p:sp>
        <p:nvSpPr>
          <p:cNvPr id="4" name="Fußzeilenplatzhalter 3"/>
          <p:cNvSpPr>
            <a:spLocks noGrp="1"/>
          </p:cNvSpPr>
          <p:nvPr>
            <p:ph type="ftr" sz="quarter" idx="11"/>
          </p:nvPr>
        </p:nvSpPr>
        <p:spPr/>
        <p:txBody>
          <a:bodyPr/>
          <a:lstStyle/>
          <a:p>
            <a:r>
              <a:rPr lang="en-US" smtClean="0"/>
              <a:t>Lisa Niederdorfer &amp; Daniela Rotter</a:t>
            </a:r>
            <a:endParaRPr lang="en-US"/>
          </a:p>
        </p:txBody>
      </p:sp>
      <p:sp>
        <p:nvSpPr>
          <p:cNvPr id="5" name="Textfeld 4"/>
          <p:cNvSpPr txBox="1"/>
          <p:nvPr/>
        </p:nvSpPr>
        <p:spPr>
          <a:xfrm>
            <a:off x="339722" y="5574081"/>
            <a:ext cx="8746299" cy="553998"/>
          </a:xfrm>
          <a:prstGeom prst="rect">
            <a:avLst/>
          </a:prstGeom>
          <a:noFill/>
        </p:spPr>
        <p:txBody>
          <a:bodyPr wrap="square" rtlCol="0">
            <a:spAutoFit/>
          </a:bodyPr>
          <a:lstStyle/>
          <a:p>
            <a:pPr algn="ctr"/>
            <a:r>
              <a:rPr lang="de-AT" sz="1000" dirty="0"/>
              <a:t>Dieses Projekt wurde mit Unterstützung der Europäischen Kommission finanziert. Die Verantwortung für den Inhalt dieser</a:t>
            </a:r>
          </a:p>
          <a:p>
            <a:pPr algn="ctr"/>
            <a:r>
              <a:rPr lang="de-AT" sz="1000" dirty="0"/>
              <a:t>Veröffentlichung (Mitteilung) trägt allein der Verfasser; die Kommission haftet nicht für die weitere Verwendung der darin enthaltenen</a:t>
            </a:r>
          </a:p>
          <a:p>
            <a:pPr algn="ctr"/>
            <a:r>
              <a:rPr lang="de-AT" sz="1000" dirty="0"/>
              <a:t>Angaben.</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22" y="565350"/>
            <a:ext cx="2182252" cy="969632"/>
          </a:xfrm>
          <a:prstGeom prst="rect">
            <a:avLst/>
          </a:prstGeom>
        </p:spPr>
      </p:pic>
    </p:spTree>
    <p:extLst>
      <p:ext uri="{BB962C8B-B14F-4D97-AF65-F5344CB8AC3E}">
        <p14:creationId xmlns:p14="http://schemas.microsoft.com/office/powerpoint/2010/main" val="1614582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689ED7-9C5F-3D41-83F5-BB8C8D682F24}"/>
              </a:ext>
            </a:extLst>
          </p:cNvPr>
          <p:cNvSpPr>
            <a:spLocks noGrp="1"/>
          </p:cNvSpPr>
          <p:nvPr>
            <p:ph type="ctrTitle"/>
          </p:nvPr>
        </p:nvSpPr>
        <p:spPr/>
        <p:txBody>
          <a:bodyPr/>
          <a:lstStyle/>
          <a:p>
            <a:r>
              <a:rPr lang="en-US" dirty="0" err="1"/>
              <a:t>Wie</a:t>
            </a:r>
            <a:r>
              <a:rPr lang="en-US" dirty="0"/>
              <a:t> </a:t>
            </a:r>
            <a:r>
              <a:rPr lang="en-US" dirty="0" err="1"/>
              <a:t>formuliere</a:t>
            </a:r>
            <a:r>
              <a:rPr lang="en-US" dirty="0"/>
              <a:t> </a:t>
            </a:r>
            <a:r>
              <a:rPr lang="en-US" dirty="0" err="1"/>
              <a:t>ich</a:t>
            </a:r>
            <a:r>
              <a:rPr lang="en-US" dirty="0"/>
              <a:t> </a:t>
            </a:r>
            <a:r>
              <a:rPr lang="en-US" dirty="0" err="1"/>
              <a:t>eine</a:t>
            </a:r>
            <a:r>
              <a:rPr lang="en-US" dirty="0"/>
              <a:t> </a:t>
            </a:r>
            <a:r>
              <a:rPr lang="en-US" dirty="0" err="1"/>
              <a:t>gute</a:t>
            </a:r>
            <a:r>
              <a:rPr lang="en-US" dirty="0"/>
              <a:t> </a:t>
            </a:r>
            <a:r>
              <a:rPr lang="en-US" dirty="0" err="1"/>
              <a:t>Schreibaufgabe</a:t>
            </a:r>
            <a:r>
              <a:rPr lang="en-US" dirty="0"/>
              <a:t>?</a:t>
            </a:r>
          </a:p>
        </p:txBody>
      </p:sp>
      <p:sp>
        <p:nvSpPr>
          <p:cNvPr id="3" name="Subtitle 2">
            <a:extLst>
              <a:ext uri="{FF2B5EF4-FFF2-40B4-BE49-F238E27FC236}">
                <a16:creationId xmlns="" xmlns:a16="http://schemas.microsoft.com/office/drawing/2014/main" id="{8C575CEE-51BA-2E4A-B0FA-F299FAE915BA}"/>
              </a:ext>
            </a:extLst>
          </p:cNvPr>
          <p:cNvSpPr>
            <a:spLocks noGrp="1"/>
          </p:cNvSpPr>
          <p:nvPr>
            <p:ph type="subTitle" idx="1"/>
          </p:nvPr>
        </p:nvSpPr>
        <p:spPr/>
        <p:txBody>
          <a:bodyPr/>
          <a:lstStyle/>
          <a:p>
            <a:endParaRPr lang="en-US"/>
          </a:p>
        </p:txBody>
      </p:sp>
      <p:sp>
        <p:nvSpPr>
          <p:cNvPr id="4" name="Fußzeilenplatzhalter 3"/>
          <p:cNvSpPr>
            <a:spLocks noGrp="1"/>
          </p:cNvSpPr>
          <p:nvPr>
            <p:ph type="ftr" sz="quarter" idx="11"/>
          </p:nvPr>
        </p:nvSpPr>
        <p:spPr/>
        <p:txBody>
          <a:bodyPr/>
          <a:lstStyle/>
          <a:p>
            <a:r>
              <a:rPr lang="en-US" smtClean="0"/>
              <a:t>Lisa Niederdorfer &amp; Daniela Rotter</a:t>
            </a:r>
            <a:endParaRPr lang="en-US"/>
          </a:p>
        </p:txBody>
      </p:sp>
    </p:spTree>
    <p:extLst>
      <p:ext uri="{BB962C8B-B14F-4D97-AF65-F5344CB8AC3E}">
        <p14:creationId xmlns:p14="http://schemas.microsoft.com/office/powerpoint/2010/main" val="1339558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0108CF-B4D9-5243-B706-5BA2F2C3FE20}"/>
              </a:ext>
            </a:extLst>
          </p:cNvPr>
          <p:cNvSpPr>
            <a:spLocks noGrp="1"/>
          </p:cNvSpPr>
          <p:nvPr>
            <p:ph type="title"/>
          </p:nvPr>
        </p:nvSpPr>
        <p:spPr/>
        <p:txBody>
          <a:bodyPr/>
          <a:lstStyle/>
          <a:p>
            <a:r>
              <a:rPr lang="en-US" dirty="0" err="1"/>
              <a:t>Profilierte</a:t>
            </a:r>
            <a:r>
              <a:rPr lang="en-US" dirty="0"/>
              <a:t> </a:t>
            </a:r>
            <a:r>
              <a:rPr lang="en-US" dirty="0" err="1"/>
              <a:t>Schreibaufträge</a:t>
            </a:r>
            <a:endParaRPr lang="en-US" dirty="0"/>
          </a:p>
        </p:txBody>
      </p:sp>
      <p:sp>
        <p:nvSpPr>
          <p:cNvPr id="3" name="Content Placeholder 2">
            <a:extLst>
              <a:ext uri="{FF2B5EF4-FFF2-40B4-BE49-F238E27FC236}">
                <a16:creationId xmlns="" xmlns:a16="http://schemas.microsoft.com/office/drawing/2014/main" id="{CBFFFBEA-FEBA-154C-BC9A-4BFD507C2157}"/>
              </a:ext>
            </a:extLst>
          </p:cNvPr>
          <p:cNvSpPr>
            <a:spLocks noGrp="1"/>
          </p:cNvSpPr>
          <p:nvPr>
            <p:ph idx="1"/>
          </p:nvPr>
        </p:nvSpPr>
        <p:spPr/>
        <p:txBody>
          <a:bodyPr/>
          <a:lstStyle/>
          <a:p>
            <a:r>
              <a:rPr lang="en-US" dirty="0" err="1"/>
              <a:t>Ziel</a:t>
            </a:r>
            <a:r>
              <a:rPr lang="en-US" dirty="0"/>
              <a:t> / </a:t>
            </a:r>
            <a:r>
              <a:rPr lang="en-US" dirty="0" err="1"/>
              <a:t>Funktion</a:t>
            </a:r>
            <a:r>
              <a:rPr lang="en-US" dirty="0"/>
              <a:t> des </a:t>
            </a:r>
            <a:r>
              <a:rPr lang="en-US" dirty="0" err="1"/>
              <a:t>Textes</a:t>
            </a:r>
            <a:endParaRPr lang="en-US" dirty="0"/>
          </a:p>
          <a:p>
            <a:r>
              <a:rPr lang="en-US" dirty="0" err="1"/>
              <a:t>AdressatInnen</a:t>
            </a:r>
            <a:r>
              <a:rPr lang="en-US" dirty="0"/>
              <a:t> des </a:t>
            </a:r>
            <a:r>
              <a:rPr lang="en-US" dirty="0" err="1"/>
              <a:t>Textes</a:t>
            </a:r>
            <a:endParaRPr lang="en-US" dirty="0"/>
          </a:p>
          <a:p>
            <a:r>
              <a:rPr lang="en-US" dirty="0" err="1"/>
              <a:t>Benötigtes</a:t>
            </a:r>
            <a:r>
              <a:rPr lang="en-US" dirty="0"/>
              <a:t> </a:t>
            </a:r>
            <a:r>
              <a:rPr lang="en-US" dirty="0" err="1"/>
              <a:t>Wissen</a:t>
            </a:r>
            <a:endParaRPr lang="en-US" dirty="0"/>
          </a:p>
          <a:p>
            <a:r>
              <a:rPr lang="en-US" dirty="0" err="1"/>
              <a:t>Kontext</a:t>
            </a:r>
            <a:r>
              <a:rPr lang="en-US" dirty="0"/>
              <a:t> </a:t>
            </a:r>
            <a:r>
              <a:rPr lang="en-US" dirty="0" err="1"/>
              <a:t>sozialer</a:t>
            </a:r>
            <a:r>
              <a:rPr lang="en-US" dirty="0"/>
              <a:t> </a:t>
            </a:r>
            <a:r>
              <a:rPr lang="en-US" dirty="0" err="1"/>
              <a:t>Interaktion</a:t>
            </a:r>
            <a:endParaRPr lang="en-US" dirty="0"/>
          </a:p>
          <a:p>
            <a:r>
              <a:rPr lang="en-US" dirty="0" err="1"/>
              <a:t>Wirkung</a:t>
            </a:r>
            <a:r>
              <a:rPr lang="en-US" dirty="0"/>
              <a:t> des </a:t>
            </a:r>
            <a:r>
              <a:rPr lang="en-US" dirty="0" err="1"/>
              <a:t>Textes</a:t>
            </a:r>
            <a:endParaRPr lang="en-US" dirty="0"/>
          </a:p>
          <a:p>
            <a:pPr marL="0" indent="0">
              <a:buNone/>
            </a:pPr>
            <a:r>
              <a:rPr lang="en-US" sz="1600" dirty="0"/>
              <a:t>(Bachmann &amp; Becker-</a:t>
            </a:r>
            <a:r>
              <a:rPr lang="en-US" sz="1600" dirty="0" err="1"/>
              <a:t>Mrotzek</a:t>
            </a:r>
            <a:r>
              <a:rPr lang="en-US" sz="1600" dirty="0"/>
              <a:t> 2010)</a:t>
            </a:r>
          </a:p>
        </p:txBody>
      </p:sp>
      <p:sp>
        <p:nvSpPr>
          <p:cNvPr id="4" name="Fußzeilenplatzhalter 3"/>
          <p:cNvSpPr>
            <a:spLocks noGrp="1"/>
          </p:cNvSpPr>
          <p:nvPr>
            <p:ph type="ftr" sz="quarter" idx="11"/>
          </p:nvPr>
        </p:nvSpPr>
        <p:spPr/>
        <p:txBody>
          <a:bodyPr/>
          <a:lstStyle/>
          <a:p>
            <a:r>
              <a:rPr lang="en-US" smtClean="0"/>
              <a:t>Lisa Niederdorfer &amp; Daniela Rotter</a:t>
            </a:r>
            <a:endParaRPr lang="en-US"/>
          </a:p>
        </p:txBody>
      </p:sp>
    </p:spTree>
    <p:extLst>
      <p:ext uri="{BB962C8B-B14F-4D97-AF65-F5344CB8AC3E}">
        <p14:creationId xmlns:p14="http://schemas.microsoft.com/office/powerpoint/2010/main" val="4290593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93F2E5-1C00-9F48-8EBA-EF0BFC038527}"/>
              </a:ext>
            </a:extLst>
          </p:cNvPr>
          <p:cNvSpPr>
            <a:spLocks noGrp="1"/>
          </p:cNvSpPr>
          <p:nvPr>
            <p:ph type="title"/>
          </p:nvPr>
        </p:nvSpPr>
        <p:spPr>
          <a:xfrm>
            <a:off x="628650" y="365126"/>
            <a:ext cx="6674193" cy="1325563"/>
          </a:xfrm>
        </p:spPr>
        <p:txBody>
          <a:bodyPr/>
          <a:lstStyle/>
          <a:p>
            <a:r>
              <a:rPr lang="en-US" dirty="0" err="1" smtClean="0"/>
              <a:t>Beispiele</a:t>
            </a:r>
            <a:r>
              <a:rPr lang="en-US" dirty="0" smtClean="0"/>
              <a:t> </a:t>
            </a:r>
            <a:r>
              <a:rPr lang="en-US" dirty="0" err="1"/>
              <a:t>für</a:t>
            </a:r>
            <a:r>
              <a:rPr lang="en-US" dirty="0"/>
              <a:t> </a:t>
            </a:r>
            <a:r>
              <a:rPr lang="en-US" dirty="0" err="1"/>
              <a:t>gute</a:t>
            </a:r>
            <a:r>
              <a:rPr lang="en-US" dirty="0"/>
              <a:t> </a:t>
            </a:r>
            <a:r>
              <a:rPr lang="en-US" dirty="0" err="1"/>
              <a:t>Schreibaufträge</a:t>
            </a:r>
            <a:endParaRPr lang="en-US" dirty="0"/>
          </a:p>
        </p:txBody>
      </p:sp>
      <p:sp>
        <p:nvSpPr>
          <p:cNvPr id="3" name="Content Placeholder 2">
            <a:extLst>
              <a:ext uri="{FF2B5EF4-FFF2-40B4-BE49-F238E27FC236}">
                <a16:creationId xmlns="" xmlns:a16="http://schemas.microsoft.com/office/drawing/2014/main" id="{F082C44B-7F81-5D45-8B1F-ECBD61D468E6}"/>
              </a:ext>
            </a:extLst>
          </p:cNvPr>
          <p:cNvSpPr>
            <a:spLocks noGrp="1"/>
          </p:cNvSpPr>
          <p:nvPr>
            <p:ph idx="1"/>
          </p:nvPr>
        </p:nvSpPr>
        <p:spPr/>
        <p:txBody>
          <a:bodyPr>
            <a:normAutofit fontScale="62500" lnSpcReduction="20000"/>
          </a:bodyPr>
          <a:lstStyle/>
          <a:p>
            <a:pPr marL="0" indent="0">
              <a:buNone/>
            </a:pPr>
            <a:r>
              <a:rPr lang="en-US" dirty="0"/>
              <a:t>Didaktisierung </a:t>
            </a:r>
            <a:r>
              <a:rPr lang="en-US" dirty="0" err="1"/>
              <a:t>Tierrechte</a:t>
            </a:r>
            <a:r>
              <a:rPr lang="en-US" dirty="0"/>
              <a:t> (</a:t>
            </a:r>
            <a:r>
              <a:rPr lang="en-US" dirty="0" err="1"/>
              <a:t>Berufsschule</a:t>
            </a:r>
            <a:r>
              <a:rPr lang="en-US" dirty="0"/>
              <a:t>, 12. </a:t>
            </a:r>
            <a:r>
              <a:rPr lang="en-US" dirty="0" err="1"/>
              <a:t>Schulstufe</a:t>
            </a:r>
            <a:r>
              <a:rPr lang="en-US" dirty="0"/>
              <a:t>, </a:t>
            </a:r>
            <a:r>
              <a:rPr lang="en-US" dirty="0" err="1"/>
              <a:t>Politische</a:t>
            </a:r>
            <a:r>
              <a:rPr lang="en-US" dirty="0"/>
              <a:t> </a:t>
            </a:r>
            <a:r>
              <a:rPr lang="en-US" dirty="0" err="1"/>
              <a:t>Bildung</a:t>
            </a:r>
            <a:r>
              <a:rPr lang="en-US" dirty="0"/>
              <a:t>):</a:t>
            </a:r>
          </a:p>
          <a:p>
            <a:pPr marL="0" indent="0">
              <a:buNone/>
            </a:pPr>
            <a:endParaRPr lang="en-US" dirty="0"/>
          </a:p>
          <a:p>
            <a:pPr marL="0" indent="0">
              <a:buNone/>
            </a:pPr>
            <a:r>
              <a:rPr lang="de-DE" dirty="0"/>
              <a:t>Was gibt es heute zu essen?</a:t>
            </a:r>
            <a:endParaRPr lang="en-US" dirty="0"/>
          </a:p>
          <a:p>
            <a:pPr marL="0" indent="0">
              <a:buNone/>
            </a:pPr>
            <a:r>
              <a:rPr lang="de-DE" i="1" dirty="0"/>
              <a:t>Die Frage der Tierethik ist untrennbar mit der Frage der Ernährungsethik verbunden, denn was wir täglich essen, hat Auswirkungen darauf, wie Lebensmittel hergestellt, verarbeitet und transportiert werden. Die Entscheidung zwischen Billigfleisch, Biofleisch oder Fleischverzicht hat daher weitreichende, über das Individuum hinausgehende Folgen.</a:t>
            </a:r>
            <a:endParaRPr lang="en-US" dirty="0"/>
          </a:p>
          <a:p>
            <a:pPr marL="0" indent="0">
              <a:buNone/>
            </a:pPr>
            <a:r>
              <a:rPr lang="de-DE" i="1" dirty="0"/>
              <a:t>Wählt zum Thema </a:t>
            </a:r>
            <a:r>
              <a:rPr lang="de-DE" b="1" i="1" dirty="0"/>
              <a:t>Konsum tierischer Produkte</a:t>
            </a:r>
            <a:r>
              <a:rPr lang="de-DE" i="1" dirty="0"/>
              <a:t> einen der beiden Schreibaufträge und verfasst dazu einen Text:</a:t>
            </a:r>
            <a:endParaRPr lang="en-US" dirty="0"/>
          </a:p>
          <a:p>
            <a:pPr marL="0" indent="0">
              <a:buNone/>
            </a:pPr>
            <a:r>
              <a:rPr lang="de-DE" i="1" dirty="0"/>
              <a:t>1. In der nächsten Ausgabe der Lehrlingszeitung „Lehrstelle“ soll ein Beitrag zum Konsum tierischer Produkte und seinen Konsequenzen erscheinen. Da ihr euch in der Berufsschule mit dem Thema beschäftigt habt, werdet ihr gefragt einen Kommentar zu schreiben. Was ist eure Meinung zum Konsum tierischer Produkte? Begründet eure Position und entkräftet mögliche Gegenargumente, um möglichst viele Lehrlinge zu überzeugen. Verfasst Kurzfassungen des Kommentars in mehreren Sprachen, um auch Lehrlinge anzusprechen, die noch nicht so gut Deutsch können.</a:t>
            </a:r>
            <a:endParaRPr lang="en-US" dirty="0"/>
          </a:p>
          <a:p>
            <a:pPr marL="0" indent="0">
              <a:buNone/>
            </a:pPr>
            <a:endParaRPr lang="en-US" dirty="0"/>
          </a:p>
        </p:txBody>
      </p:sp>
      <p:sp>
        <p:nvSpPr>
          <p:cNvPr id="4" name="Fußzeilenplatzhalter 3"/>
          <p:cNvSpPr>
            <a:spLocks noGrp="1"/>
          </p:cNvSpPr>
          <p:nvPr>
            <p:ph type="ftr" sz="quarter" idx="11"/>
          </p:nvPr>
        </p:nvSpPr>
        <p:spPr/>
        <p:txBody>
          <a:bodyPr/>
          <a:lstStyle/>
          <a:p>
            <a:r>
              <a:rPr lang="en-US" smtClean="0"/>
              <a:t>Lisa Niederdorfer &amp; Daniela Rotter</a:t>
            </a:r>
            <a:endParaRPr lang="en-US"/>
          </a:p>
        </p:txBody>
      </p:sp>
    </p:spTree>
    <p:extLst>
      <p:ext uri="{BB962C8B-B14F-4D97-AF65-F5344CB8AC3E}">
        <p14:creationId xmlns:p14="http://schemas.microsoft.com/office/powerpoint/2010/main" val="46168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93F2E5-1C00-9F48-8EBA-EF0BFC038527}"/>
              </a:ext>
            </a:extLst>
          </p:cNvPr>
          <p:cNvSpPr>
            <a:spLocks noGrp="1"/>
          </p:cNvSpPr>
          <p:nvPr>
            <p:ph type="title"/>
          </p:nvPr>
        </p:nvSpPr>
        <p:spPr>
          <a:xfrm>
            <a:off x="628650" y="365126"/>
            <a:ext cx="6674193" cy="1325563"/>
          </a:xfrm>
        </p:spPr>
        <p:txBody>
          <a:bodyPr/>
          <a:lstStyle/>
          <a:p>
            <a:r>
              <a:rPr lang="en-US" dirty="0" err="1" smtClean="0"/>
              <a:t>Beispiele</a:t>
            </a:r>
            <a:r>
              <a:rPr lang="en-US" dirty="0" smtClean="0"/>
              <a:t> </a:t>
            </a:r>
            <a:r>
              <a:rPr lang="en-US" dirty="0" err="1"/>
              <a:t>für</a:t>
            </a:r>
            <a:r>
              <a:rPr lang="en-US" dirty="0"/>
              <a:t> </a:t>
            </a:r>
            <a:r>
              <a:rPr lang="en-US" dirty="0" err="1"/>
              <a:t>gute</a:t>
            </a:r>
            <a:r>
              <a:rPr lang="en-US" dirty="0"/>
              <a:t> </a:t>
            </a:r>
            <a:r>
              <a:rPr lang="en-US" dirty="0" err="1"/>
              <a:t>Schreibaufträge</a:t>
            </a:r>
            <a:endParaRPr lang="en-US" dirty="0"/>
          </a:p>
        </p:txBody>
      </p:sp>
      <p:sp>
        <p:nvSpPr>
          <p:cNvPr id="3" name="Content Placeholder 2">
            <a:extLst>
              <a:ext uri="{FF2B5EF4-FFF2-40B4-BE49-F238E27FC236}">
                <a16:creationId xmlns="" xmlns:a16="http://schemas.microsoft.com/office/drawing/2014/main" id="{F082C44B-7F81-5D45-8B1F-ECBD61D468E6}"/>
              </a:ext>
            </a:extLst>
          </p:cNvPr>
          <p:cNvSpPr>
            <a:spLocks noGrp="1"/>
          </p:cNvSpPr>
          <p:nvPr>
            <p:ph idx="1"/>
          </p:nvPr>
        </p:nvSpPr>
        <p:spPr/>
        <p:txBody>
          <a:bodyPr>
            <a:normAutofit fontScale="92500" lnSpcReduction="10000"/>
          </a:bodyPr>
          <a:lstStyle/>
          <a:p>
            <a:pPr marL="0" indent="0">
              <a:buNone/>
            </a:pPr>
            <a:r>
              <a:rPr lang="en-US" dirty="0"/>
              <a:t>Didaktisierung </a:t>
            </a:r>
            <a:r>
              <a:rPr lang="en-US" dirty="0" err="1"/>
              <a:t>Tierrechte</a:t>
            </a:r>
            <a:r>
              <a:rPr lang="en-US" dirty="0"/>
              <a:t> (</a:t>
            </a:r>
            <a:r>
              <a:rPr lang="en-US" dirty="0" err="1"/>
              <a:t>Berufsschule</a:t>
            </a:r>
            <a:r>
              <a:rPr lang="en-US" dirty="0"/>
              <a:t>, 12. </a:t>
            </a:r>
            <a:r>
              <a:rPr lang="en-US" dirty="0" err="1"/>
              <a:t>Schulstufe</a:t>
            </a:r>
            <a:r>
              <a:rPr lang="en-US" dirty="0"/>
              <a:t>, </a:t>
            </a:r>
            <a:r>
              <a:rPr lang="en-US" dirty="0" err="1"/>
              <a:t>Politische</a:t>
            </a:r>
            <a:r>
              <a:rPr lang="en-US" dirty="0"/>
              <a:t> </a:t>
            </a:r>
            <a:r>
              <a:rPr lang="en-US" dirty="0" err="1"/>
              <a:t>Bildung</a:t>
            </a:r>
            <a:r>
              <a:rPr lang="en-US" dirty="0"/>
              <a:t>):</a:t>
            </a:r>
          </a:p>
          <a:p>
            <a:pPr marL="0" indent="0">
              <a:buNone/>
            </a:pPr>
            <a:endParaRPr lang="en-US" dirty="0"/>
          </a:p>
          <a:p>
            <a:pPr marL="0" indent="0">
              <a:buNone/>
            </a:pPr>
            <a:r>
              <a:rPr lang="de-DE" i="1" dirty="0"/>
              <a:t>2. Verfasst einen Aufruf für die Website eurer Schule, in dem ihr versucht die </a:t>
            </a:r>
            <a:r>
              <a:rPr lang="de-DE" i="1" dirty="0" err="1"/>
              <a:t>SchülerInnen</a:t>
            </a:r>
            <a:r>
              <a:rPr lang="de-DE" i="1" dirty="0"/>
              <a:t> und das Schulpersonal zu überzeugen, einen gemeinsamen vegetarischen oder veganen Tag in der Woche einzulegen. Versucht überzeugende Argumente zu finden und mögliche Gegenargumente zu entkräften, damit möglichst viele Personen mitmachen. Verfasst den Aufruf in mehreren Sprachen, um auch Personen anzusprechen, die noch nicht so gut Deutsch können.</a:t>
            </a:r>
            <a:endParaRPr lang="en-US" dirty="0"/>
          </a:p>
          <a:p>
            <a:pPr marL="0" indent="0">
              <a:buNone/>
            </a:pPr>
            <a:endParaRPr lang="en-US" dirty="0"/>
          </a:p>
        </p:txBody>
      </p:sp>
      <p:sp>
        <p:nvSpPr>
          <p:cNvPr id="4" name="Fußzeilenplatzhalter 3"/>
          <p:cNvSpPr>
            <a:spLocks noGrp="1"/>
          </p:cNvSpPr>
          <p:nvPr>
            <p:ph type="ftr" sz="quarter" idx="11"/>
          </p:nvPr>
        </p:nvSpPr>
        <p:spPr/>
        <p:txBody>
          <a:bodyPr/>
          <a:lstStyle/>
          <a:p>
            <a:r>
              <a:rPr lang="en-US" smtClean="0"/>
              <a:t>Lisa Niederdorfer &amp; Daniela Rotter</a:t>
            </a:r>
            <a:endParaRPr lang="en-US"/>
          </a:p>
        </p:txBody>
      </p:sp>
    </p:spTree>
    <p:extLst>
      <p:ext uri="{BB962C8B-B14F-4D97-AF65-F5344CB8AC3E}">
        <p14:creationId xmlns:p14="http://schemas.microsoft.com/office/powerpoint/2010/main" val="2723962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A22594-409E-0342-8F4E-4313406B8A6E}"/>
              </a:ext>
            </a:extLst>
          </p:cNvPr>
          <p:cNvSpPr>
            <a:spLocks noGrp="1"/>
          </p:cNvSpPr>
          <p:nvPr>
            <p:ph type="title"/>
          </p:nvPr>
        </p:nvSpPr>
        <p:spPr/>
        <p:txBody>
          <a:bodyPr/>
          <a:lstStyle/>
          <a:p>
            <a:r>
              <a:rPr lang="en-US" dirty="0"/>
              <a:t>The Story of Austin´s Butterfly</a:t>
            </a:r>
          </a:p>
        </p:txBody>
      </p:sp>
      <p:sp>
        <p:nvSpPr>
          <p:cNvPr id="3" name="Content Placeholder 2">
            <a:extLst>
              <a:ext uri="{FF2B5EF4-FFF2-40B4-BE49-F238E27FC236}">
                <a16:creationId xmlns="" xmlns:a16="http://schemas.microsoft.com/office/drawing/2014/main" id="{973E4675-2976-D943-AAFA-9CFB270CA0CF}"/>
              </a:ext>
            </a:extLst>
          </p:cNvPr>
          <p:cNvSpPr>
            <a:spLocks noGrp="1"/>
          </p:cNvSpPr>
          <p:nvPr>
            <p:ph idx="1"/>
          </p:nvPr>
        </p:nvSpPr>
        <p:spPr/>
        <p:txBody>
          <a:bodyPr/>
          <a:lstStyle/>
          <a:p>
            <a:pPr marL="0" indent="0">
              <a:buNone/>
            </a:pPr>
            <a:r>
              <a:rPr lang="en-US" dirty="0">
                <a:hlinkClick r:id="rId2"/>
              </a:rPr>
              <a:t>https://www.youtube.com/watch?v=hqh1MRWZjms</a:t>
            </a:r>
            <a:endParaRPr lang="en-US" dirty="0"/>
          </a:p>
          <a:p>
            <a:endParaRPr lang="en-US" dirty="0"/>
          </a:p>
        </p:txBody>
      </p:sp>
      <p:sp>
        <p:nvSpPr>
          <p:cNvPr id="4" name="Fußzeilenplatzhalter 3"/>
          <p:cNvSpPr>
            <a:spLocks noGrp="1"/>
          </p:cNvSpPr>
          <p:nvPr>
            <p:ph type="ftr" sz="quarter" idx="11"/>
          </p:nvPr>
        </p:nvSpPr>
        <p:spPr/>
        <p:txBody>
          <a:bodyPr/>
          <a:lstStyle/>
          <a:p>
            <a:r>
              <a:rPr lang="en-US" smtClean="0"/>
              <a:t>Lisa Niederdorfer &amp; Daniela Rotter</a:t>
            </a:r>
            <a:endParaRPr lang="en-US"/>
          </a:p>
        </p:txBody>
      </p:sp>
    </p:spTree>
    <p:extLst>
      <p:ext uri="{BB962C8B-B14F-4D97-AF65-F5344CB8AC3E}">
        <p14:creationId xmlns:p14="http://schemas.microsoft.com/office/powerpoint/2010/main" val="1102403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E88097-B102-694B-9D17-D293237B7B14}"/>
              </a:ext>
            </a:extLst>
          </p:cNvPr>
          <p:cNvSpPr>
            <a:spLocks noGrp="1"/>
          </p:cNvSpPr>
          <p:nvPr>
            <p:ph type="title"/>
          </p:nvPr>
        </p:nvSpPr>
        <p:spPr/>
        <p:txBody>
          <a:bodyPr/>
          <a:lstStyle/>
          <a:p>
            <a:r>
              <a:rPr lang="en-US" dirty="0"/>
              <a:t>Recherche </a:t>
            </a:r>
            <a:r>
              <a:rPr lang="en-US" dirty="0" err="1"/>
              <a:t>verschiedener</a:t>
            </a:r>
            <a:r>
              <a:rPr lang="en-US" dirty="0"/>
              <a:t> </a:t>
            </a:r>
            <a:r>
              <a:rPr lang="en-US" dirty="0" err="1"/>
              <a:t>Feedbackmethoden</a:t>
            </a:r>
            <a:endParaRPr lang="en-US" dirty="0"/>
          </a:p>
        </p:txBody>
      </p:sp>
      <p:sp>
        <p:nvSpPr>
          <p:cNvPr id="3" name="Content Placeholder 2">
            <a:extLst>
              <a:ext uri="{FF2B5EF4-FFF2-40B4-BE49-F238E27FC236}">
                <a16:creationId xmlns="" xmlns:a16="http://schemas.microsoft.com/office/drawing/2014/main" id="{C5D7A02B-32B6-BE41-88BC-0A46FA1E26B4}"/>
              </a:ext>
            </a:extLst>
          </p:cNvPr>
          <p:cNvSpPr>
            <a:spLocks noGrp="1"/>
          </p:cNvSpPr>
          <p:nvPr>
            <p:ph idx="1"/>
          </p:nvPr>
        </p:nvSpPr>
        <p:spPr/>
        <p:txBody>
          <a:bodyPr/>
          <a:lstStyle/>
          <a:p>
            <a:r>
              <a:rPr lang="en-US" dirty="0" err="1"/>
              <a:t>Recherchieren</a:t>
            </a:r>
            <a:r>
              <a:rPr lang="en-US" dirty="0"/>
              <a:t> Sie </a:t>
            </a:r>
            <a:r>
              <a:rPr lang="en-US" dirty="0" err="1"/>
              <a:t>eine</a:t>
            </a:r>
            <a:r>
              <a:rPr lang="en-US" dirty="0"/>
              <a:t> </a:t>
            </a:r>
            <a:r>
              <a:rPr lang="en-US" dirty="0" err="1"/>
              <a:t>Feedbackmethode</a:t>
            </a:r>
            <a:r>
              <a:rPr lang="en-US" dirty="0"/>
              <a:t>, die Sie in </a:t>
            </a:r>
            <a:r>
              <a:rPr lang="en-US" dirty="0" err="1"/>
              <a:t>ihrem</a:t>
            </a:r>
            <a:r>
              <a:rPr lang="en-US" dirty="0"/>
              <a:t> </a:t>
            </a:r>
            <a:r>
              <a:rPr lang="en-US" dirty="0" err="1"/>
              <a:t>Fachunterricht</a:t>
            </a:r>
            <a:r>
              <a:rPr lang="en-US" dirty="0"/>
              <a:t> </a:t>
            </a:r>
            <a:r>
              <a:rPr lang="en-US" dirty="0" err="1"/>
              <a:t>einsetzen</a:t>
            </a:r>
            <a:r>
              <a:rPr lang="en-US" dirty="0"/>
              <a:t> </a:t>
            </a:r>
            <a:r>
              <a:rPr lang="en-US" dirty="0" err="1"/>
              <a:t>könnten</a:t>
            </a:r>
            <a:r>
              <a:rPr lang="en-US" dirty="0"/>
              <a:t>.</a:t>
            </a:r>
          </a:p>
          <a:p>
            <a:r>
              <a:rPr lang="en-US" dirty="0" err="1"/>
              <a:t>Präsentieren</a:t>
            </a:r>
            <a:r>
              <a:rPr lang="en-US" dirty="0"/>
              <a:t> Sie die </a:t>
            </a:r>
            <a:r>
              <a:rPr lang="en-US" dirty="0" err="1"/>
              <a:t>Methode</a:t>
            </a:r>
            <a:r>
              <a:rPr lang="en-US" dirty="0"/>
              <a:t> </a:t>
            </a:r>
            <a:r>
              <a:rPr lang="en-US" dirty="0" err="1"/>
              <a:t>im</a:t>
            </a:r>
            <a:r>
              <a:rPr lang="en-US" dirty="0"/>
              <a:t> Plenum.</a:t>
            </a:r>
          </a:p>
        </p:txBody>
      </p:sp>
      <p:sp>
        <p:nvSpPr>
          <p:cNvPr id="4" name="Fußzeilenplatzhalter 3"/>
          <p:cNvSpPr>
            <a:spLocks noGrp="1"/>
          </p:cNvSpPr>
          <p:nvPr>
            <p:ph type="ftr" sz="quarter" idx="11"/>
          </p:nvPr>
        </p:nvSpPr>
        <p:spPr/>
        <p:txBody>
          <a:bodyPr/>
          <a:lstStyle/>
          <a:p>
            <a:r>
              <a:rPr lang="en-US" smtClean="0"/>
              <a:t>Lisa Niederdorfer &amp; Daniela Rotter</a:t>
            </a:r>
            <a:endParaRPr lang="en-US"/>
          </a:p>
        </p:txBody>
      </p:sp>
    </p:spTree>
    <p:extLst>
      <p:ext uri="{BB962C8B-B14F-4D97-AF65-F5344CB8AC3E}">
        <p14:creationId xmlns:p14="http://schemas.microsoft.com/office/powerpoint/2010/main" val="2374883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BB0EA1-9833-E943-958D-E37001B2F985}"/>
              </a:ext>
            </a:extLst>
          </p:cNvPr>
          <p:cNvSpPr>
            <a:spLocks noGrp="1"/>
          </p:cNvSpPr>
          <p:nvPr>
            <p:ph type="title"/>
          </p:nvPr>
        </p:nvSpPr>
        <p:spPr/>
        <p:txBody>
          <a:bodyPr/>
          <a:lstStyle/>
          <a:p>
            <a:r>
              <a:rPr lang="en-US" dirty="0" err="1"/>
              <a:t>Quellen</a:t>
            </a:r>
            <a:endParaRPr lang="en-US" dirty="0"/>
          </a:p>
        </p:txBody>
      </p:sp>
      <p:sp>
        <p:nvSpPr>
          <p:cNvPr id="3" name="Content Placeholder 2">
            <a:extLst>
              <a:ext uri="{FF2B5EF4-FFF2-40B4-BE49-F238E27FC236}">
                <a16:creationId xmlns="" xmlns:a16="http://schemas.microsoft.com/office/drawing/2014/main" id="{0BA1E4D5-4B56-7F43-9F61-3B890844C513}"/>
              </a:ext>
            </a:extLst>
          </p:cNvPr>
          <p:cNvSpPr>
            <a:spLocks noGrp="1"/>
          </p:cNvSpPr>
          <p:nvPr>
            <p:ph idx="1"/>
          </p:nvPr>
        </p:nvSpPr>
        <p:spPr>
          <a:xfrm>
            <a:off x="628650" y="1294284"/>
            <a:ext cx="7886700" cy="5563716"/>
          </a:xfrm>
        </p:spPr>
        <p:txBody>
          <a:bodyPr>
            <a:normAutofit/>
          </a:bodyPr>
          <a:lstStyle/>
          <a:p>
            <a:pPr>
              <a:spcBef>
                <a:spcPts val="0"/>
              </a:spcBef>
            </a:pPr>
            <a:r>
              <a:rPr lang="de-DE" sz="1100" dirty="0"/>
              <a:t>Bachmann, T. &amp; Becker-</a:t>
            </a:r>
            <a:r>
              <a:rPr lang="de-DE" sz="1100" dirty="0" err="1"/>
              <a:t>Mrotzek</a:t>
            </a:r>
            <a:r>
              <a:rPr lang="de-DE" sz="1100" dirty="0"/>
              <a:t>, M. in </a:t>
            </a:r>
            <a:r>
              <a:rPr lang="de-DE" sz="1100" i="1" dirty="0"/>
              <a:t>Textformen als Lernformen</a:t>
            </a:r>
            <a:r>
              <a:rPr lang="de-DE" sz="1100" dirty="0"/>
              <a:t> (</a:t>
            </a:r>
            <a:r>
              <a:rPr lang="de-DE" sz="1100" dirty="0" err="1"/>
              <a:t>eds</a:t>
            </a:r>
            <a:r>
              <a:rPr lang="de-DE" sz="1100" dirty="0"/>
              <a:t>. </a:t>
            </a:r>
            <a:r>
              <a:rPr lang="en-US" sz="1100" dirty="0"/>
              <a:t>Pohl, T. &amp; Steinhoff, T.) 191–210 (Gilles &amp; </a:t>
            </a:r>
            <a:r>
              <a:rPr lang="en-US" sz="1100" dirty="0" err="1"/>
              <a:t>Francke</a:t>
            </a:r>
            <a:r>
              <a:rPr lang="en-US" sz="1100" dirty="0"/>
              <a:t> Verlag, 2010). </a:t>
            </a:r>
          </a:p>
          <a:p>
            <a:pPr>
              <a:spcBef>
                <a:spcPts val="0"/>
              </a:spcBef>
            </a:pPr>
            <a:r>
              <a:rPr lang="de-DE" sz="1100" dirty="0" err="1"/>
              <a:t>Budke</a:t>
            </a:r>
            <a:r>
              <a:rPr lang="de-DE" sz="1100" dirty="0"/>
              <a:t>, A. &amp; Meyer, M. in </a:t>
            </a:r>
            <a:r>
              <a:rPr lang="de-DE" sz="1100" i="1" dirty="0"/>
              <a:t>Fachlich argumentieren lernen. Didaktische Forschungen zur Argumentation in den Unterrichtsfächern</a:t>
            </a:r>
            <a:r>
              <a:rPr lang="de-DE" sz="1100" dirty="0"/>
              <a:t> (</a:t>
            </a:r>
            <a:r>
              <a:rPr lang="de-DE" sz="1100" dirty="0" err="1"/>
              <a:t>eds</a:t>
            </a:r>
            <a:r>
              <a:rPr lang="de-DE" sz="1100" dirty="0"/>
              <a:t>. </a:t>
            </a:r>
            <a:r>
              <a:rPr lang="de-DE" sz="1100" dirty="0" err="1"/>
              <a:t>Budke</a:t>
            </a:r>
            <a:r>
              <a:rPr lang="de-DE" sz="1100" dirty="0"/>
              <a:t>, A. et al.) 9–28 (</a:t>
            </a:r>
            <a:r>
              <a:rPr lang="de-DE" sz="1100" dirty="0" err="1"/>
              <a:t>Waxmann</a:t>
            </a:r>
            <a:r>
              <a:rPr lang="de-DE" sz="1100" dirty="0"/>
              <a:t>, 2015).</a:t>
            </a:r>
            <a:endParaRPr lang="en-US" sz="1100" dirty="0"/>
          </a:p>
          <a:p>
            <a:pPr>
              <a:spcBef>
                <a:spcPts val="0"/>
              </a:spcBef>
            </a:pPr>
            <a:r>
              <a:rPr lang="en-US" sz="1100" dirty="0" err="1"/>
              <a:t>Coirier</a:t>
            </a:r>
            <a:r>
              <a:rPr lang="en-US" sz="1100" dirty="0"/>
              <a:t>, P. &amp; Golder, C. Writing argumentative text: A developmental study of the acquisition of supporting structures. </a:t>
            </a:r>
            <a:r>
              <a:rPr lang="de-DE" sz="1100" i="1" dirty="0"/>
              <a:t>Eur. J. </a:t>
            </a:r>
            <a:r>
              <a:rPr lang="de-DE" sz="1100" i="1" dirty="0" err="1"/>
              <a:t>Psychol</a:t>
            </a:r>
            <a:r>
              <a:rPr lang="de-DE" sz="1100" i="1" dirty="0"/>
              <a:t>. </a:t>
            </a:r>
            <a:r>
              <a:rPr lang="de-DE" sz="1100" i="1" dirty="0" err="1"/>
              <a:t>Educ</a:t>
            </a:r>
            <a:r>
              <a:rPr lang="de-DE" sz="1100" i="1" dirty="0"/>
              <a:t>.</a:t>
            </a:r>
            <a:r>
              <a:rPr lang="de-DE" sz="1100" dirty="0"/>
              <a:t> </a:t>
            </a:r>
            <a:r>
              <a:rPr lang="de-DE" sz="1100" b="1" dirty="0"/>
              <a:t>8,</a:t>
            </a:r>
            <a:r>
              <a:rPr lang="de-DE" sz="1100" dirty="0"/>
              <a:t> 169–181 (1993).</a:t>
            </a:r>
            <a:r>
              <a:rPr lang="en-US" sz="1100" dirty="0"/>
              <a:t> </a:t>
            </a:r>
          </a:p>
          <a:p>
            <a:pPr>
              <a:spcBef>
                <a:spcPts val="0"/>
              </a:spcBef>
            </a:pPr>
            <a:r>
              <a:rPr lang="de-DE" sz="1100" dirty="0" err="1"/>
              <a:t>Feilke</a:t>
            </a:r>
            <a:r>
              <a:rPr lang="de-DE" sz="1100" dirty="0"/>
              <a:t>, H. in </a:t>
            </a:r>
            <a:r>
              <a:rPr lang="de-DE" sz="1100" i="1" dirty="0"/>
              <a:t>Sprache im Fach: Sprachlichkeit und fachliches Lernen</a:t>
            </a:r>
            <a:r>
              <a:rPr lang="de-DE" sz="1100" dirty="0"/>
              <a:t> (</a:t>
            </a:r>
            <a:r>
              <a:rPr lang="de-DE" sz="1100" dirty="0" err="1"/>
              <a:t>ed</a:t>
            </a:r>
            <a:r>
              <a:rPr lang="de-DE" sz="1100" dirty="0"/>
              <a:t>. Becker-</a:t>
            </a:r>
            <a:r>
              <a:rPr lang="de-DE" sz="1100" dirty="0" err="1"/>
              <a:t>Mrotzek</a:t>
            </a:r>
            <a:r>
              <a:rPr lang="de-DE" sz="1100" dirty="0"/>
              <a:t>, Michael; Schramm, Karen; </a:t>
            </a:r>
            <a:r>
              <a:rPr lang="de-DE" sz="1100" dirty="0" err="1"/>
              <a:t>Thürmann</a:t>
            </a:r>
            <a:r>
              <a:rPr lang="de-DE" sz="1100" dirty="0"/>
              <a:t>, Eike; Vollmer, H. J. .) 113–130 (</a:t>
            </a:r>
            <a:r>
              <a:rPr lang="de-DE" sz="1100" dirty="0" err="1"/>
              <a:t>Waxmann</a:t>
            </a:r>
            <a:r>
              <a:rPr lang="de-DE" sz="1100" dirty="0"/>
              <a:t>, 2013).</a:t>
            </a:r>
            <a:endParaRPr lang="en-US" sz="1100" dirty="0"/>
          </a:p>
          <a:p>
            <a:pPr>
              <a:spcBef>
                <a:spcPts val="0"/>
              </a:spcBef>
            </a:pPr>
            <a:r>
              <a:rPr lang="en-US" sz="1100" dirty="0"/>
              <a:t>Felton, Mark; Garcia-Mila, Merce; </a:t>
            </a:r>
            <a:r>
              <a:rPr lang="en-US" sz="1100" dirty="0" err="1"/>
              <a:t>Gilabert</a:t>
            </a:r>
            <a:r>
              <a:rPr lang="en-US" sz="1100" dirty="0"/>
              <a:t>, S. Deliberation versus Dispute : The Impact of Argumentative Discourse Goals on Learning and Reasoning in the Science Classroom. </a:t>
            </a:r>
            <a:r>
              <a:rPr lang="en-US" sz="1100" i="1" dirty="0"/>
              <a:t>Informal Log.</a:t>
            </a:r>
            <a:r>
              <a:rPr lang="en-US" sz="1100" dirty="0"/>
              <a:t> </a:t>
            </a:r>
            <a:r>
              <a:rPr lang="en-US" sz="1100" b="1" dirty="0"/>
              <a:t>29,</a:t>
            </a:r>
            <a:r>
              <a:rPr lang="en-US" sz="1100" dirty="0"/>
              <a:t> 417–446 (2009). </a:t>
            </a:r>
          </a:p>
          <a:p>
            <a:pPr>
              <a:spcBef>
                <a:spcPts val="0"/>
              </a:spcBef>
            </a:pPr>
            <a:r>
              <a:rPr lang="en-US" sz="1100" dirty="0"/>
              <a:t>Ferretti, R. P. &amp; Lewis, W. E. in </a:t>
            </a:r>
            <a:r>
              <a:rPr lang="en-US" sz="1100" i="1" dirty="0"/>
              <a:t>Best practices in writing instruction.</a:t>
            </a:r>
            <a:r>
              <a:rPr lang="en-US" sz="1100" dirty="0"/>
              <a:t> (eds. Graham, S., MacArthur, C. A. &amp; Fitzgerald, J.) 113–140 (Guilford Press, 2013).</a:t>
            </a:r>
          </a:p>
          <a:p>
            <a:pPr>
              <a:spcBef>
                <a:spcPts val="0"/>
              </a:spcBef>
            </a:pPr>
            <a:r>
              <a:rPr lang="en-US" sz="1100" dirty="0"/>
              <a:t>Garcia-Mila, M., </a:t>
            </a:r>
            <a:r>
              <a:rPr lang="en-US" sz="1100" dirty="0" err="1"/>
              <a:t>Gilabert</a:t>
            </a:r>
            <a:r>
              <a:rPr lang="en-US" sz="1100" dirty="0"/>
              <a:t>, S., </a:t>
            </a:r>
            <a:r>
              <a:rPr lang="en-US" sz="1100" dirty="0" err="1"/>
              <a:t>Erduran</a:t>
            </a:r>
            <a:r>
              <a:rPr lang="en-US" sz="1100" dirty="0"/>
              <a:t>, S. &amp; Felton, M. The Effect of Argumentative Task Goal on the Quality of Argumentative Discourse. </a:t>
            </a:r>
            <a:r>
              <a:rPr lang="en-US" sz="1100" i="1" dirty="0"/>
              <a:t>Sci. Educ.</a:t>
            </a:r>
            <a:r>
              <a:rPr lang="en-US" sz="1100" dirty="0"/>
              <a:t> </a:t>
            </a:r>
            <a:r>
              <a:rPr lang="en-US" sz="1100" b="1" dirty="0"/>
              <a:t>97,</a:t>
            </a:r>
            <a:r>
              <a:rPr lang="en-US" sz="1100" dirty="0"/>
              <a:t> 497–523 (2013). </a:t>
            </a:r>
          </a:p>
          <a:p>
            <a:pPr>
              <a:spcBef>
                <a:spcPts val="0"/>
              </a:spcBef>
            </a:pPr>
            <a:r>
              <a:rPr lang="en-US" sz="1100" dirty="0"/>
              <a:t>Golder, C. &amp; </a:t>
            </a:r>
            <a:r>
              <a:rPr lang="en-US" sz="1100" dirty="0" err="1"/>
              <a:t>Coirier</a:t>
            </a:r>
            <a:r>
              <a:rPr lang="en-US" sz="1100" dirty="0"/>
              <a:t>, P. The production and recognition of typological argumentative text markers. </a:t>
            </a:r>
            <a:r>
              <a:rPr lang="en-US" sz="1100" i="1" dirty="0"/>
              <a:t>Argumentation</a:t>
            </a:r>
            <a:r>
              <a:rPr lang="en-US" sz="1100" dirty="0"/>
              <a:t> </a:t>
            </a:r>
            <a:r>
              <a:rPr lang="en-US" sz="1100" b="1" dirty="0"/>
              <a:t>10,</a:t>
            </a:r>
            <a:r>
              <a:rPr lang="en-US" sz="1100" dirty="0"/>
              <a:t> 271–282 (1996). </a:t>
            </a:r>
          </a:p>
          <a:p>
            <a:pPr>
              <a:spcBef>
                <a:spcPts val="0"/>
              </a:spcBef>
            </a:pPr>
            <a:r>
              <a:rPr lang="en-US" sz="1100" dirty="0"/>
              <a:t>Klein, P. D. &amp; </a:t>
            </a:r>
            <a:r>
              <a:rPr lang="en-US" sz="1100" dirty="0" err="1"/>
              <a:t>Boscolo</a:t>
            </a:r>
            <a:r>
              <a:rPr lang="en-US" sz="1100" dirty="0"/>
              <a:t>, P. Trends in Research on Writing as a Learning Activity. </a:t>
            </a:r>
            <a:r>
              <a:rPr lang="en-US" sz="1100" i="1" dirty="0"/>
              <a:t>J. Writ. Res.</a:t>
            </a:r>
            <a:r>
              <a:rPr lang="en-US" sz="1100" dirty="0"/>
              <a:t> </a:t>
            </a:r>
            <a:r>
              <a:rPr lang="en-US" sz="1100" b="1" dirty="0"/>
              <a:t>7,</a:t>
            </a:r>
            <a:r>
              <a:rPr lang="en-US" sz="1100" dirty="0"/>
              <a:t> 311–350 (2016).</a:t>
            </a:r>
          </a:p>
          <a:p>
            <a:pPr>
              <a:spcBef>
                <a:spcPts val="0"/>
              </a:spcBef>
            </a:pPr>
            <a:r>
              <a:rPr lang="en-US" sz="1100" dirty="0"/>
              <a:t>Klein, P. D., </a:t>
            </a:r>
            <a:r>
              <a:rPr lang="en-US" sz="1100" dirty="0" err="1"/>
              <a:t>Arcon</a:t>
            </a:r>
            <a:r>
              <a:rPr lang="en-US" sz="1100" dirty="0"/>
              <a:t>, N. &amp; Baker, S. in </a:t>
            </a:r>
            <a:r>
              <a:rPr lang="en-US" sz="1100" i="1" dirty="0"/>
              <a:t>Handbook of writing research. 2nd edition</a:t>
            </a:r>
            <a:r>
              <a:rPr lang="en-US" sz="1100" dirty="0"/>
              <a:t> (eds. MacArthur, C. A., Graham, S. &amp; Fitzgerald, J.) 243–256 (The Guilford Press, 2016).</a:t>
            </a:r>
          </a:p>
          <a:p>
            <a:pPr>
              <a:spcBef>
                <a:spcPts val="0"/>
              </a:spcBef>
            </a:pPr>
            <a:r>
              <a:rPr lang="de-DE" sz="1100" dirty="0"/>
              <a:t>Lehnen, K. in </a:t>
            </a:r>
            <a:r>
              <a:rPr lang="de-DE" sz="1100" i="1" dirty="0"/>
              <a:t>Forschungshandbuch empirische Schreibdidaktik</a:t>
            </a:r>
            <a:r>
              <a:rPr lang="de-DE" sz="1100" dirty="0"/>
              <a:t> (</a:t>
            </a:r>
            <a:r>
              <a:rPr lang="de-DE" sz="1100" dirty="0" err="1"/>
              <a:t>eds</a:t>
            </a:r>
            <a:r>
              <a:rPr lang="de-DE" sz="1100" dirty="0"/>
              <a:t>. </a:t>
            </a:r>
            <a:r>
              <a:rPr lang="en-US" sz="1100" dirty="0"/>
              <a:t>Becker-</a:t>
            </a:r>
            <a:r>
              <a:rPr lang="en-US" sz="1100" dirty="0" err="1"/>
              <a:t>Mrotzek</a:t>
            </a:r>
            <a:r>
              <a:rPr lang="en-US" sz="1100" dirty="0"/>
              <a:t>, M., Grabowski, J. &amp; Steinhoff, T.) 299–314 (</a:t>
            </a:r>
            <a:r>
              <a:rPr lang="en-US" sz="1100" dirty="0" err="1"/>
              <a:t>Waxmann</a:t>
            </a:r>
            <a:r>
              <a:rPr lang="en-US" sz="1100" dirty="0"/>
              <a:t>, 2017).</a:t>
            </a:r>
          </a:p>
          <a:p>
            <a:pPr>
              <a:spcBef>
                <a:spcPts val="0"/>
              </a:spcBef>
            </a:pPr>
            <a:r>
              <a:rPr lang="en-US" sz="1100" dirty="0" err="1"/>
              <a:t>Leitao</a:t>
            </a:r>
            <a:r>
              <a:rPr lang="en-US" sz="1100" dirty="0"/>
              <a:t>, S. Evaluating and selecting counterarguments. </a:t>
            </a:r>
            <a:r>
              <a:rPr lang="en-US" sz="1100" i="1" dirty="0"/>
              <a:t>Writ. </a:t>
            </a:r>
            <a:r>
              <a:rPr lang="en-US" sz="1100" i="1" dirty="0" err="1"/>
              <a:t>Commun</a:t>
            </a:r>
            <a:r>
              <a:rPr lang="en-US" sz="1100" i="1" dirty="0"/>
              <a:t>.</a:t>
            </a:r>
            <a:r>
              <a:rPr lang="en-US" sz="1100" dirty="0"/>
              <a:t> </a:t>
            </a:r>
            <a:r>
              <a:rPr lang="en-US" sz="1100" b="1" dirty="0"/>
              <a:t>20,</a:t>
            </a:r>
            <a:r>
              <a:rPr lang="en-US" sz="1100" dirty="0"/>
              <a:t> 269–306 (2003). </a:t>
            </a:r>
          </a:p>
          <a:p>
            <a:pPr>
              <a:spcBef>
                <a:spcPts val="0"/>
              </a:spcBef>
            </a:pPr>
            <a:r>
              <a:rPr lang="en-US" sz="1100" dirty="0" err="1"/>
              <a:t>Linnemann</a:t>
            </a:r>
            <a:r>
              <a:rPr lang="en-US" sz="1100" dirty="0"/>
              <a:t>, M. </a:t>
            </a:r>
            <a:r>
              <a:rPr lang="en-US" sz="1100" dirty="0" err="1"/>
              <a:t>Kognitive</a:t>
            </a:r>
            <a:r>
              <a:rPr lang="en-US" sz="1100" dirty="0"/>
              <a:t> </a:t>
            </a:r>
            <a:r>
              <a:rPr lang="en-US" sz="1100" dirty="0" err="1"/>
              <a:t>Prozesse</a:t>
            </a:r>
            <a:r>
              <a:rPr lang="en-US" sz="1100" dirty="0"/>
              <a:t> der </a:t>
            </a:r>
            <a:r>
              <a:rPr lang="en-US" sz="1100" dirty="0" err="1"/>
              <a:t>Adressatenantizipation</a:t>
            </a:r>
            <a:r>
              <a:rPr lang="en-US" sz="1100" dirty="0"/>
              <a:t> </a:t>
            </a:r>
            <a:r>
              <a:rPr lang="en-US" sz="1100" dirty="0" err="1"/>
              <a:t>beim</a:t>
            </a:r>
            <a:r>
              <a:rPr lang="en-US" sz="1100" dirty="0"/>
              <a:t> </a:t>
            </a:r>
            <a:r>
              <a:rPr lang="en-US" sz="1100" dirty="0" err="1"/>
              <a:t>Schreiben</a:t>
            </a:r>
            <a:r>
              <a:rPr lang="en-US" sz="1100" dirty="0"/>
              <a:t>. (2014). </a:t>
            </a:r>
          </a:p>
          <a:p>
            <a:pPr>
              <a:spcBef>
                <a:spcPts val="0"/>
              </a:spcBef>
            </a:pPr>
            <a:r>
              <a:rPr lang="de-DE" sz="1100" dirty="0"/>
              <a:t>Marx, N. &amp; Steinhoff, T. in </a:t>
            </a:r>
            <a:r>
              <a:rPr lang="de-DE" sz="1100" i="1" dirty="0"/>
              <a:t>Sprachliche Bildung - Grundlagen und Handlungsfelder</a:t>
            </a:r>
            <a:r>
              <a:rPr lang="de-DE" sz="1100" dirty="0"/>
              <a:t> (</a:t>
            </a:r>
            <a:r>
              <a:rPr lang="de-DE" sz="1100" dirty="0" err="1"/>
              <a:t>eds</a:t>
            </a:r>
            <a:r>
              <a:rPr lang="de-DE" sz="1100" dirty="0"/>
              <a:t>. Becker-</a:t>
            </a:r>
            <a:r>
              <a:rPr lang="de-DE" sz="1100" dirty="0" err="1"/>
              <a:t>Mrotzek</a:t>
            </a:r>
            <a:r>
              <a:rPr lang="de-DE" sz="1100" dirty="0"/>
              <a:t>, M. &amp; Roth, H.-J.) 175–186 (</a:t>
            </a:r>
            <a:r>
              <a:rPr lang="de-DE" sz="1100" dirty="0" err="1"/>
              <a:t>Waxmann</a:t>
            </a:r>
            <a:r>
              <a:rPr lang="de-DE" sz="1100" dirty="0"/>
              <a:t>, 2017).</a:t>
            </a:r>
            <a:r>
              <a:rPr lang="en-US" sz="1100" dirty="0"/>
              <a:t> </a:t>
            </a:r>
          </a:p>
          <a:p>
            <a:pPr>
              <a:spcBef>
                <a:spcPts val="0"/>
              </a:spcBef>
            </a:pPr>
            <a:r>
              <a:rPr lang="de-DE" sz="1100" dirty="0"/>
              <a:t>Petersen, I. Entwicklung schriftlicher Argumentationskompetenz bei ein- und mehrsprachigen Oberstufenschüler / -innen und Studierenden. 69–79 (2013).</a:t>
            </a:r>
            <a:endParaRPr lang="en-US" sz="1100" dirty="0"/>
          </a:p>
          <a:p>
            <a:pPr>
              <a:spcBef>
                <a:spcPts val="0"/>
              </a:spcBef>
            </a:pPr>
            <a:r>
              <a:rPr lang="de-DE" sz="1100" dirty="0"/>
              <a:t>Rotter, D. &amp; Schmölzer-</a:t>
            </a:r>
            <a:r>
              <a:rPr lang="de-DE" sz="1100" dirty="0" err="1"/>
              <a:t>Eibinger</a:t>
            </a:r>
            <a:r>
              <a:rPr lang="de-DE" sz="1100" dirty="0"/>
              <a:t>, S. in </a:t>
            </a:r>
            <a:r>
              <a:rPr lang="de-DE" sz="1100" i="1" dirty="0"/>
              <a:t>Schreiben als Medium des Lernens. Kompetenzentwicklung durch Schreiben im Fachunterricht</a:t>
            </a:r>
            <a:r>
              <a:rPr lang="de-DE" sz="1100" dirty="0"/>
              <a:t> (</a:t>
            </a:r>
            <a:r>
              <a:rPr lang="de-DE" sz="1100" dirty="0" err="1"/>
              <a:t>eds</a:t>
            </a:r>
            <a:r>
              <a:rPr lang="de-DE" sz="1100" dirty="0"/>
              <a:t>. Schmölzer-</a:t>
            </a:r>
            <a:r>
              <a:rPr lang="de-DE" sz="1100" dirty="0" err="1"/>
              <a:t>Eibinger</a:t>
            </a:r>
            <a:r>
              <a:rPr lang="de-DE" sz="1100" dirty="0"/>
              <a:t>, S. &amp; </a:t>
            </a:r>
            <a:r>
              <a:rPr lang="de-DE" sz="1100" dirty="0" err="1"/>
              <a:t>Thürmann</a:t>
            </a:r>
            <a:r>
              <a:rPr lang="de-DE" sz="1100" dirty="0"/>
              <a:t>, E.) 73–98 (</a:t>
            </a:r>
            <a:r>
              <a:rPr lang="de-DE" sz="1100" dirty="0" err="1"/>
              <a:t>Waxmann</a:t>
            </a:r>
            <a:r>
              <a:rPr lang="de-DE" sz="1100" dirty="0"/>
              <a:t>, 2015).</a:t>
            </a:r>
            <a:endParaRPr lang="en-US" sz="1100" dirty="0"/>
          </a:p>
          <a:p>
            <a:pPr>
              <a:spcBef>
                <a:spcPts val="0"/>
              </a:spcBef>
            </a:pPr>
            <a:r>
              <a:rPr lang="de-DE" sz="1100" dirty="0"/>
              <a:t>Vollmer, H. J. Schulsprachliche Kompetenzen: Zentrale Diskursfunktionen. </a:t>
            </a:r>
            <a:r>
              <a:rPr lang="en-US" sz="1100" dirty="0"/>
              <a:t>(2011). at &lt;http://</a:t>
            </a:r>
            <a:r>
              <a:rPr lang="en-US" sz="1100" dirty="0" err="1"/>
              <a:t>www.home.uni-osnabrueck.de</a:t>
            </a:r>
            <a:r>
              <a:rPr lang="en-US" sz="1100" dirty="0"/>
              <a:t>/</a:t>
            </a:r>
            <a:r>
              <a:rPr lang="en-US" sz="1100" dirty="0" err="1"/>
              <a:t>hvollmer</a:t>
            </a:r>
            <a:r>
              <a:rPr lang="en-US" sz="1100" dirty="0"/>
              <a:t>/</a:t>
            </a:r>
            <a:r>
              <a:rPr lang="en-US" sz="1100" dirty="0" err="1"/>
              <a:t>VollmerDF-Kurzdefinitionen.pdf</a:t>
            </a:r>
            <a:r>
              <a:rPr lang="en-US" sz="1100" dirty="0"/>
              <a:t>&gt;</a:t>
            </a:r>
          </a:p>
        </p:txBody>
      </p:sp>
      <p:sp>
        <p:nvSpPr>
          <p:cNvPr id="4" name="Fußzeilenplatzhalter 3"/>
          <p:cNvSpPr>
            <a:spLocks noGrp="1"/>
          </p:cNvSpPr>
          <p:nvPr>
            <p:ph type="ftr" sz="quarter" idx="11"/>
          </p:nvPr>
        </p:nvSpPr>
        <p:spPr/>
        <p:txBody>
          <a:bodyPr/>
          <a:lstStyle/>
          <a:p>
            <a:r>
              <a:rPr lang="en-US" smtClean="0"/>
              <a:t>Lisa Niederdorfer &amp; Daniela Rotter</a:t>
            </a:r>
            <a:endParaRPr lang="en-US"/>
          </a:p>
        </p:txBody>
      </p:sp>
    </p:spTree>
    <p:extLst>
      <p:ext uri="{BB962C8B-B14F-4D97-AF65-F5344CB8AC3E}">
        <p14:creationId xmlns:p14="http://schemas.microsoft.com/office/powerpoint/2010/main" val="1241309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DF0D85-AED6-324A-8E2A-6A7FACA0EB1A}"/>
              </a:ext>
            </a:extLst>
          </p:cNvPr>
          <p:cNvSpPr>
            <a:spLocks noGrp="1"/>
          </p:cNvSpPr>
          <p:nvPr>
            <p:ph type="ctrTitle"/>
          </p:nvPr>
        </p:nvSpPr>
        <p:spPr/>
        <p:txBody>
          <a:bodyPr/>
          <a:lstStyle/>
          <a:p>
            <a:r>
              <a:rPr lang="en-US" dirty="0" err="1"/>
              <a:t>Textprozeduren</a:t>
            </a:r>
            <a:endParaRPr lang="en-US" dirty="0"/>
          </a:p>
        </p:txBody>
      </p:sp>
      <p:sp>
        <p:nvSpPr>
          <p:cNvPr id="3" name="Subtitle 2">
            <a:extLst>
              <a:ext uri="{FF2B5EF4-FFF2-40B4-BE49-F238E27FC236}">
                <a16:creationId xmlns="" xmlns:a16="http://schemas.microsoft.com/office/drawing/2014/main" id="{EA087280-7359-DF45-9A9B-B2479A7A8E4D}"/>
              </a:ext>
            </a:extLst>
          </p:cNvPr>
          <p:cNvSpPr>
            <a:spLocks noGrp="1"/>
          </p:cNvSpPr>
          <p:nvPr>
            <p:ph type="subTitle" idx="1"/>
          </p:nvPr>
        </p:nvSpPr>
        <p:spPr/>
        <p:txBody>
          <a:bodyPr/>
          <a:lstStyle/>
          <a:p>
            <a:endParaRPr lang="en-US"/>
          </a:p>
        </p:txBody>
      </p:sp>
      <p:sp>
        <p:nvSpPr>
          <p:cNvPr id="4" name="Fußzeilenplatzhalter 3"/>
          <p:cNvSpPr>
            <a:spLocks noGrp="1"/>
          </p:cNvSpPr>
          <p:nvPr>
            <p:ph type="ftr" sz="quarter" idx="11"/>
          </p:nvPr>
        </p:nvSpPr>
        <p:spPr/>
        <p:txBody>
          <a:bodyPr/>
          <a:lstStyle/>
          <a:p>
            <a:r>
              <a:rPr lang="en-US" smtClean="0"/>
              <a:t>Lisa Niederdorfer &amp; Daniela Rotter</a:t>
            </a:r>
            <a:endParaRPr lang="en-US"/>
          </a:p>
        </p:txBody>
      </p:sp>
    </p:spTree>
    <p:extLst>
      <p:ext uri="{BB962C8B-B14F-4D97-AF65-F5344CB8AC3E}">
        <p14:creationId xmlns:p14="http://schemas.microsoft.com/office/powerpoint/2010/main" val="2898883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93CDD3-39E1-E046-86A0-22F6A6DF0129}"/>
              </a:ext>
            </a:extLst>
          </p:cNvPr>
          <p:cNvSpPr>
            <a:spLocks noGrp="1"/>
          </p:cNvSpPr>
          <p:nvPr>
            <p:ph type="title"/>
          </p:nvPr>
        </p:nvSpPr>
        <p:spPr/>
        <p:txBody>
          <a:bodyPr/>
          <a:lstStyle/>
          <a:p>
            <a:r>
              <a:rPr lang="en-US" dirty="0" err="1"/>
              <a:t>Textprozeduren</a:t>
            </a:r>
            <a:r>
              <a:rPr lang="en-US" dirty="0"/>
              <a:t> und </a:t>
            </a:r>
            <a:r>
              <a:rPr lang="en-US" dirty="0" err="1"/>
              <a:t>argumentieren</a:t>
            </a:r>
            <a:endParaRPr lang="en-US" dirty="0"/>
          </a:p>
        </p:txBody>
      </p:sp>
      <p:sp>
        <p:nvSpPr>
          <p:cNvPr id="3" name="Content Placeholder 2">
            <a:extLst>
              <a:ext uri="{FF2B5EF4-FFF2-40B4-BE49-F238E27FC236}">
                <a16:creationId xmlns="" xmlns:a16="http://schemas.microsoft.com/office/drawing/2014/main" id="{8415A378-A9B5-9B4D-A18A-1063D13A6E0D}"/>
              </a:ext>
            </a:extLst>
          </p:cNvPr>
          <p:cNvSpPr>
            <a:spLocks noGrp="1"/>
          </p:cNvSpPr>
          <p:nvPr>
            <p:ph idx="1"/>
          </p:nvPr>
        </p:nvSpPr>
        <p:spPr/>
        <p:txBody>
          <a:bodyPr anchor="ctr"/>
          <a:lstStyle/>
          <a:p>
            <a:pPr marL="0" indent="0" algn="ctr">
              <a:buNone/>
            </a:pPr>
            <a:r>
              <a:rPr lang="en-US" dirty="0"/>
              <a:t>Ich bin </a:t>
            </a:r>
            <a:r>
              <a:rPr lang="en-US" dirty="0" err="1"/>
              <a:t>gegen</a:t>
            </a:r>
            <a:r>
              <a:rPr lang="en-US" dirty="0"/>
              <a:t> </a:t>
            </a:r>
            <a:r>
              <a:rPr lang="en-US" dirty="0" err="1"/>
              <a:t>ein</a:t>
            </a:r>
            <a:r>
              <a:rPr lang="en-US" dirty="0"/>
              <a:t> </a:t>
            </a:r>
            <a:r>
              <a:rPr lang="en-US" dirty="0" err="1"/>
              <a:t>Handyverbot</a:t>
            </a:r>
            <a:r>
              <a:rPr lang="en-US" dirty="0"/>
              <a:t> in der Schule.</a:t>
            </a:r>
          </a:p>
        </p:txBody>
      </p:sp>
      <p:sp>
        <p:nvSpPr>
          <p:cNvPr id="4" name="Fußzeilenplatzhalter 3"/>
          <p:cNvSpPr>
            <a:spLocks noGrp="1"/>
          </p:cNvSpPr>
          <p:nvPr>
            <p:ph type="ftr" sz="quarter" idx="11"/>
          </p:nvPr>
        </p:nvSpPr>
        <p:spPr/>
        <p:txBody>
          <a:bodyPr/>
          <a:lstStyle/>
          <a:p>
            <a:r>
              <a:rPr lang="en-US" smtClean="0"/>
              <a:t>Lisa Niederdorfer &amp; Daniela Rotter</a:t>
            </a:r>
            <a:endParaRPr lang="en-US"/>
          </a:p>
        </p:txBody>
      </p:sp>
    </p:spTree>
    <p:extLst>
      <p:ext uri="{BB962C8B-B14F-4D97-AF65-F5344CB8AC3E}">
        <p14:creationId xmlns:p14="http://schemas.microsoft.com/office/powerpoint/2010/main" val="146170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Mathematikaufgaben zur Sensibilisierung</a:t>
            </a:r>
            <a:endParaRPr lang="de-AT" dirty="0"/>
          </a:p>
        </p:txBody>
      </p:sp>
      <p:sp>
        <p:nvSpPr>
          <p:cNvPr id="11" name="Inhaltsplatzhalter 10"/>
          <p:cNvSpPr>
            <a:spLocks noGrp="1"/>
          </p:cNvSpPr>
          <p:nvPr>
            <p:ph idx="1"/>
          </p:nvPr>
        </p:nvSpPr>
        <p:spPr/>
        <p:txBody>
          <a:bodyPr>
            <a:normAutofit fontScale="92500" lnSpcReduction="20000"/>
          </a:bodyPr>
          <a:lstStyle/>
          <a:p>
            <a:pPr marL="0" indent="0">
              <a:buNone/>
            </a:pPr>
            <a:r>
              <a:rPr lang="de-AT" b="1" dirty="0" smtClean="0"/>
              <a:t>Reflexionsfragen</a:t>
            </a:r>
            <a:endParaRPr lang="de-AT" dirty="0"/>
          </a:p>
          <a:p>
            <a:pPr marL="514350" indent="-514350">
              <a:buFont typeface="+mj-lt"/>
              <a:buAutoNum type="arabicPeriod"/>
            </a:pPr>
            <a:r>
              <a:rPr lang="de-AT" dirty="0" smtClean="0"/>
              <a:t>Reihen </a:t>
            </a:r>
            <a:r>
              <a:rPr lang="de-AT" dirty="0"/>
              <a:t>Sie die Beispiele nach dem von Ihnen empfundenen </a:t>
            </a:r>
            <a:r>
              <a:rPr lang="de-AT" dirty="0" smtClean="0"/>
              <a:t>Schwierigkeitsgrad</a:t>
            </a:r>
            <a:r>
              <a:rPr lang="de-AT" dirty="0"/>
              <a:t> </a:t>
            </a:r>
            <a:r>
              <a:rPr lang="de-AT" dirty="0" smtClean="0"/>
              <a:t>(von leicht bis schwierig</a:t>
            </a:r>
          </a:p>
          <a:p>
            <a:pPr marL="514350" indent="-514350">
              <a:buFont typeface="+mj-lt"/>
              <a:buAutoNum type="arabicPeriod"/>
            </a:pPr>
            <a:r>
              <a:rPr lang="de-AT" dirty="0" smtClean="0"/>
              <a:t>Welche </a:t>
            </a:r>
            <a:r>
              <a:rPr lang="de-AT" dirty="0"/>
              <a:t>Beispiele haben Ihnen Schwierigkeiten bereitet? Warum</a:t>
            </a:r>
            <a:r>
              <a:rPr lang="de-AT" dirty="0" smtClean="0"/>
              <a:t>?</a:t>
            </a:r>
            <a:r>
              <a:rPr lang="de-AT" dirty="0"/>
              <a:t> </a:t>
            </a:r>
          </a:p>
          <a:p>
            <a:pPr marL="514350" indent="-514350">
              <a:buFont typeface="+mj-lt"/>
              <a:buAutoNum type="arabicPeriod"/>
            </a:pPr>
            <a:r>
              <a:rPr lang="de-AT" dirty="0" smtClean="0"/>
              <a:t>Haben </a:t>
            </a:r>
            <a:r>
              <a:rPr lang="de-AT" dirty="0"/>
              <a:t>Sie es geschafft diese Schwierigkeiten zu überwinden? Wenn ja, wie?</a:t>
            </a:r>
          </a:p>
          <a:p>
            <a:pPr marL="514350" indent="-514350">
              <a:buFont typeface="+mj-lt"/>
              <a:buAutoNum type="arabicPeriod"/>
            </a:pPr>
            <a:r>
              <a:rPr lang="de-AT" dirty="0" smtClean="0"/>
              <a:t>Welche </a:t>
            </a:r>
            <a:r>
              <a:rPr lang="de-AT" dirty="0"/>
              <a:t>Erkenntnisse ziehen Sie aus dieser Aufgabenstellung</a:t>
            </a:r>
            <a:r>
              <a:rPr lang="de-AT" dirty="0" smtClean="0"/>
              <a:t>?</a:t>
            </a:r>
            <a:endParaRPr lang="de-AT" dirty="0"/>
          </a:p>
          <a:p>
            <a:pPr marL="514350" indent="-514350">
              <a:buFont typeface="+mj-lt"/>
              <a:buAutoNum type="arabicPeriod"/>
            </a:pPr>
            <a:r>
              <a:rPr lang="de-AT" dirty="0" smtClean="0"/>
              <a:t>Wie </a:t>
            </a:r>
            <a:r>
              <a:rPr lang="de-AT" dirty="0"/>
              <a:t>lassen sich diese Erkenntnisse auf Ihre Unterrichtspraxis übertragen?</a:t>
            </a:r>
          </a:p>
          <a:p>
            <a:endParaRPr lang="de-AT" dirty="0"/>
          </a:p>
          <a:p>
            <a:endParaRPr lang="de-AT" dirty="0"/>
          </a:p>
        </p:txBody>
      </p:sp>
    </p:spTree>
    <p:extLst>
      <p:ext uri="{BB962C8B-B14F-4D97-AF65-F5344CB8AC3E}">
        <p14:creationId xmlns:p14="http://schemas.microsoft.com/office/powerpoint/2010/main" val="367880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6857372" cy="1325563"/>
          </a:xfrm>
        </p:spPr>
        <p:txBody>
          <a:bodyPr>
            <a:normAutofit/>
          </a:bodyPr>
          <a:lstStyle/>
          <a:p>
            <a:r>
              <a:rPr lang="de-AT" sz="3600" dirty="0" smtClean="0"/>
              <a:t>Unter </a:t>
            </a:r>
            <a:r>
              <a:rPr lang="de-AT" sz="3600" b="1" dirty="0" err="1" smtClean="0"/>
              <a:t>literaler</a:t>
            </a:r>
            <a:r>
              <a:rPr lang="de-AT" sz="3600" b="1" dirty="0" smtClean="0"/>
              <a:t> Handlungskompetenz </a:t>
            </a:r>
            <a:r>
              <a:rPr lang="de-AT" sz="3600" dirty="0" smtClean="0"/>
              <a:t>versteht man die Fähigkeit, …</a:t>
            </a:r>
            <a:endParaRPr lang="de-AT" sz="3600" dirty="0"/>
          </a:p>
        </p:txBody>
      </p:sp>
      <p:sp>
        <p:nvSpPr>
          <p:cNvPr id="3" name="Inhaltsplatzhalter 2"/>
          <p:cNvSpPr>
            <a:spLocks noGrp="1"/>
          </p:cNvSpPr>
          <p:nvPr>
            <p:ph idx="1"/>
          </p:nvPr>
        </p:nvSpPr>
        <p:spPr/>
        <p:txBody>
          <a:bodyPr>
            <a:normAutofit/>
          </a:bodyPr>
          <a:lstStyle/>
          <a:p>
            <a:r>
              <a:rPr lang="de-DE" sz="2400" dirty="0" smtClean="0"/>
              <a:t>… „</a:t>
            </a:r>
            <a:r>
              <a:rPr lang="de-DE" sz="2400" dirty="0"/>
              <a:t>Texte </a:t>
            </a:r>
            <a:r>
              <a:rPr lang="de-AT" sz="2400" dirty="0"/>
              <a:t>lesen und verstehen und mittels Texten kommunizieren und lernen zu können</a:t>
            </a:r>
            <a:r>
              <a:rPr lang="de-AT" sz="2400" dirty="0" smtClean="0"/>
              <a:t>“</a:t>
            </a:r>
            <a:r>
              <a:rPr lang="de-AT" sz="1050" dirty="0" smtClean="0"/>
              <a:t>(</a:t>
            </a:r>
            <a:r>
              <a:rPr lang="de-AT" sz="1050" dirty="0"/>
              <a:t>vgl. Schmölzer-</a:t>
            </a:r>
            <a:r>
              <a:rPr lang="de-AT" sz="1050" dirty="0" err="1"/>
              <a:t>Eibinger</a:t>
            </a:r>
            <a:r>
              <a:rPr lang="de-AT" sz="1050" dirty="0"/>
              <a:t> 2008, 15). </a:t>
            </a:r>
            <a:endParaRPr lang="de-AT" sz="1050" dirty="0" smtClean="0"/>
          </a:p>
          <a:p>
            <a:endParaRPr lang="de-AT" sz="1050" dirty="0" smtClean="0"/>
          </a:p>
          <a:p>
            <a:pPr lvl="1"/>
            <a:r>
              <a:rPr lang="de-AT" dirty="0"/>
              <a:t>j</a:t>
            </a:r>
            <a:r>
              <a:rPr lang="de-AT" dirty="0" smtClean="0"/>
              <a:t>emand</a:t>
            </a:r>
            <a:r>
              <a:rPr lang="de-AT" dirty="0"/>
              <a:t>, der </a:t>
            </a:r>
            <a:r>
              <a:rPr lang="de-AT" dirty="0" err="1"/>
              <a:t>literale</a:t>
            </a:r>
            <a:r>
              <a:rPr lang="de-AT" dirty="0"/>
              <a:t> Fähigkeiten besitzt, ist demnach im Stande, typisch schriftsprachliche Texte zu verstehen bzw. auch selbst zu verfassen. </a:t>
            </a:r>
            <a:endParaRPr lang="de-AT" dirty="0" smtClean="0"/>
          </a:p>
          <a:p>
            <a:pPr lvl="1"/>
            <a:r>
              <a:rPr lang="de-AT" dirty="0"/>
              <a:t>e</a:t>
            </a:r>
            <a:r>
              <a:rPr lang="de-AT" dirty="0" smtClean="0"/>
              <a:t>r/sie </a:t>
            </a:r>
            <a:r>
              <a:rPr lang="de-AT" dirty="0"/>
              <a:t>hat gelernt, Informationen/Wissen aus schriftsprachlich verfassten Texten zu entnehmen oder selbst Wissen auf eine gewisse Art und Weise darzustellen, die sich deutlich von der Alltagssprache unterscheidet. </a:t>
            </a:r>
            <a:endParaRPr lang="de-AT" dirty="0" smtClean="0"/>
          </a:p>
          <a:p>
            <a:pPr lvl="1"/>
            <a:r>
              <a:rPr lang="de-AT" dirty="0"/>
              <a:t>a</a:t>
            </a:r>
            <a:r>
              <a:rPr lang="de-AT" dirty="0" smtClean="0"/>
              <a:t>uch: spezielles Sprachregister</a:t>
            </a:r>
            <a:r>
              <a:rPr lang="de-AT" dirty="0"/>
              <a:t> </a:t>
            </a:r>
          </a:p>
          <a:p>
            <a:endParaRPr lang="de-AT" dirty="0"/>
          </a:p>
        </p:txBody>
      </p:sp>
    </p:spTree>
    <p:extLst>
      <p:ext uri="{BB962C8B-B14F-4D97-AF65-F5344CB8AC3E}">
        <p14:creationId xmlns:p14="http://schemas.microsoft.com/office/powerpoint/2010/main" val="2020548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Zitat</a:t>
            </a:r>
            <a:endParaRPr lang="de-AT" dirty="0"/>
          </a:p>
        </p:txBody>
      </p:sp>
      <p:sp>
        <p:nvSpPr>
          <p:cNvPr id="3" name="Inhaltsplatzhalter 2"/>
          <p:cNvSpPr>
            <a:spLocks noGrp="1"/>
          </p:cNvSpPr>
          <p:nvPr>
            <p:ph idx="1"/>
          </p:nvPr>
        </p:nvSpPr>
        <p:spPr/>
        <p:txBody>
          <a:bodyPr/>
          <a:lstStyle/>
          <a:p>
            <a:pPr marL="0" indent="0" algn="ctr">
              <a:buNone/>
            </a:pPr>
            <a:r>
              <a:rPr lang="de-DE" dirty="0"/>
              <a:t>„Sprache ist das zentrale Medium für den Wissenserwerb im Bildungskontext. Fachliche Inhalte werden sprachlich vermittelt und mittels Sprache erworben. Nur wer die Sprache des Unterrichts ausreichend beherrscht, d.h. die Voraussetzungen mitbringt, hat Zugang zu den Fachinhalten.“ (Schmölzer-</a:t>
            </a:r>
            <a:r>
              <a:rPr lang="de-DE" dirty="0" err="1"/>
              <a:t>Eibinger</a:t>
            </a:r>
            <a:r>
              <a:rPr lang="de-DE" dirty="0"/>
              <a:t> 2013, 11)</a:t>
            </a:r>
            <a:endParaRPr lang="de-AT" dirty="0"/>
          </a:p>
        </p:txBody>
      </p:sp>
    </p:spTree>
    <p:extLst>
      <p:ext uri="{BB962C8B-B14F-4D97-AF65-F5344CB8AC3E}">
        <p14:creationId xmlns:p14="http://schemas.microsoft.com/office/powerpoint/2010/main" val="1754819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Reflexion</a:t>
            </a:r>
            <a:endParaRPr lang="de-AT" dirty="0"/>
          </a:p>
        </p:txBody>
      </p:sp>
      <p:sp>
        <p:nvSpPr>
          <p:cNvPr id="3" name="Inhaltsplatzhalter 2"/>
          <p:cNvSpPr>
            <a:spLocks noGrp="1"/>
          </p:cNvSpPr>
          <p:nvPr>
            <p:ph idx="1"/>
          </p:nvPr>
        </p:nvSpPr>
        <p:spPr/>
        <p:txBody>
          <a:bodyPr/>
          <a:lstStyle/>
          <a:p>
            <a:pPr marL="0" indent="0">
              <a:buNone/>
            </a:pPr>
            <a:r>
              <a:rPr lang="de-AT" dirty="0"/>
              <a:t>Denken Sie an Probleme Ihrer </a:t>
            </a:r>
            <a:r>
              <a:rPr lang="de-AT" dirty="0" err="1"/>
              <a:t>SchülerInnen</a:t>
            </a:r>
            <a:r>
              <a:rPr lang="de-AT" dirty="0"/>
              <a:t> im Zusammenhang mit Texten. Wo liegen Ihrer Meinung nach die größten Probleme? </a:t>
            </a:r>
            <a:endParaRPr lang="de-AT" dirty="0" smtClean="0"/>
          </a:p>
          <a:p>
            <a:pPr marL="0" indent="0">
              <a:buNone/>
            </a:pPr>
            <a:endParaRPr lang="de-AT" dirty="0"/>
          </a:p>
          <a:p>
            <a:pPr marL="0" indent="0">
              <a:buNone/>
            </a:pPr>
            <a:r>
              <a:rPr lang="de-AT" dirty="0" smtClean="0"/>
              <a:t>Sammeln Sie Ihre Beobachtungen und besprechen Sie diese mit einem/r Kollegen/in.</a:t>
            </a:r>
            <a:endParaRPr lang="de-AT" dirty="0"/>
          </a:p>
        </p:txBody>
      </p:sp>
    </p:spTree>
    <p:extLst>
      <p:ext uri="{BB962C8B-B14F-4D97-AF65-F5344CB8AC3E}">
        <p14:creationId xmlns:p14="http://schemas.microsoft.com/office/powerpoint/2010/main" val="2496022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Reflexion</a:t>
            </a:r>
            <a:endParaRPr lang="de-AT" dirty="0"/>
          </a:p>
        </p:txBody>
      </p:sp>
      <p:sp>
        <p:nvSpPr>
          <p:cNvPr id="3" name="Inhaltsplatzhalter 2"/>
          <p:cNvSpPr>
            <a:spLocks noGrp="1"/>
          </p:cNvSpPr>
          <p:nvPr>
            <p:ph idx="1"/>
          </p:nvPr>
        </p:nvSpPr>
        <p:spPr/>
        <p:txBody>
          <a:bodyPr/>
          <a:lstStyle/>
          <a:p>
            <a:pPr marL="514350" lvl="0" indent="-514350">
              <a:buFont typeface="+mj-lt"/>
              <a:buAutoNum type="arabicPeriod"/>
            </a:pPr>
            <a:r>
              <a:rPr lang="de-AT" dirty="0"/>
              <a:t>Überlegen Sie, wann und wie Sie in jüngeren Jahren persönlich mit schriftsprachlich geprägter Sprache konfrontiert wurden?    </a:t>
            </a:r>
            <a:endParaRPr lang="de-AT" dirty="0" smtClean="0"/>
          </a:p>
          <a:p>
            <a:pPr marL="514350" lvl="0" indent="-514350">
              <a:buFont typeface="+mj-lt"/>
              <a:buAutoNum type="arabicPeriod"/>
            </a:pPr>
            <a:r>
              <a:rPr lang="de-AT" dirty="0" smtClean="0"/>
              <a:t>Sammeln Sie Beispiele für schriftsprachliche Formulierungen in Ihrem Alltag.</a:t>
            </a:r>
            <a:endParaRPr lang="de-AT" dirty="0"/>
          </a:p>
        </p:txBody>
      </p:sp>
    </p:spTree>
    <p:extLst>
      <p:ext uri="{BB962C8B-B14F-4D97-AF65-F5344CB8AC3E}">
        <p14:creationId xmlns:p14="http://schemas.microsoft.com/office/powerpoint/2010/main" val="176261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AA04C0-4BCC-F14E-ACA7-4314F6C45A49}"/>
              </a:ext>
            </a:extLst>
          </p:cNvPr>
          <p:cNvSpPr>
            <a:spLocks noGrp="1"/>
          </p:cNvSpPr>
          <p:nvPr>
            <p:ph type="title"/>
          </p:nvPr>
        </p:nvSpPr>
        <p:spPr/>
        <p:txBody>
          <a:bodyPr/>
          <a:lstStyle/>
          <a:p>
            <a:r>
              <a:rPr lang="en-US" dirty="0" err="1"/>
              <a:t>Warum</a:t>
            </a:r>
            <a:r>
              <a:rPr lang="en-US" dirty="0"/>
              <a:t> </a:t>
            </a:r>
            <a:r>
              <a:rPr lang="en-US" dirty="0" err="1"/>
              <a:t>schreiben</a:t>
            </a:r>
            <a:r>
              <a:rPr lang="en-US" dirty="0"/>
              <a:t> </a:t>
            </a:r>
            <a:r>
              <a:rPr lang="en-US" dirty="0" err="1"/>
              <a:t>im</a:t>
            </a:r>
            <a:r>
              <a:rPr lang="en-US" dirty="0"/>
              <a:t> </a:t>
            </a:r>
            <a:r>
              <a:rPr lang="en-US" dirty="0" err="1"/>
              <a:t>Fachunterricht</a:t>
            </a:r>
            <a:r>
              <a:rPr lang="en-US" dirty="0"/>
              <a:t>?</a:t>
            </a:r>
          </a:p>
        </p:txBody>
      </p:sp>
      <p:sp>
        <p:nvSpPr>
          <p:cNvPr id="3" name="Content Placeholder 2">
            <a:extLst>
              <a:ext uri="{FF2B5EF4-FFF2-40B4-BE49-F238E27FC236}">
                <a16:creationId xmlns="" xmlns:a16="http://schemas.microsoft.com/office/drawing/2014/main" id="{F3129488-94D5-3D4D-9086-3E88BBDD495A}"/>
              </a:ext>
            </a:extLst>
          </p:cNvPr>
          <p:cNvSpPr>
            <a:spLocks noGrp="1"/>
          </p:cNvSpPr>
          <p:nvPr>
            <p:ph idx="1"/>
          </p:nvPr>
        </p:nvSpPr>
        <p:spPr/>
        <p:txBody>
          <a:bodyPr/>
          <a:lstStyle/>
          <a:p>
            <a:r>
              <a:rPr lang="en-US" dirty="0" err="1"/>
              <a:t>Zusammenhang</a:t>
            </a:r>
            <a:r>
              <a:rPr lang="en-US" dirty="0"/>
              <a:t> </a:t>
            </a:r>
            <a:r>
              <a:rPr lang="en-US" dirty="0" err="1"/>
              <a:t>zwischen</a:t>
            </a:r>
            <a:r>
              <a:rPr lang="en-US" dirty="0"/>
              <a:t> </a:t>
            </a:r>
            <a:r>
              <a:rPr lang="en-US" dirty="0" err="1"/>
              <a:t>fachlichem</a:t>
            </a:r>
            <a:r>
              <a:rPr lang="en-US" dirty="0"/>
              <a:t> </a:t>
            </a:r>
            <a:r>
              <a:rPr lang="en-US" dirty="0" err="1"/>
              <a:t>Lernen</a:t>
            </a:r>
            <a:r>
              <a:rPr lang="en-US" dirty="0"/>
              <a:t> &amp; </a:t>
            </a:r>
            <a:r>
              <a:rPr lang="en-US" dirty="0" err="1"/>
              <a:t>Schreiben</a:t>
            </a:r>
            <a:r>
              <a:rPr lang="en-US" dirty="0"/>
              <a:t> </a:t>
            </a:r>
            <a:r>
              <a:rPr lang="en-US" dirty="0" err="1"/>
              <a:t>im</a:t>
            </a:r>
            <a:r>
              <a:rPr lang="en-US" dirty="0"/>
              <a:t> </a:t>
            </a:r>
            <a:r>
              <a:rPr lang="en-US" dirty="0" err="1"/>
              <a:t>Unterricht</a:t>
            </a:r>
            <a:r>
              <a:rPr lang="en-US" dirty="0"/>
              <a:t> </a:t>
            </a:r>
            <a:r>
              <a:rPr lang="en-US" sz="2000" dirty="0"/>
              <a:t>(Klein &amp; </a:t>
            </a:r>
            <a:r>
              <a:rPr lang="en-US" sz="2000" dirty="0" err="1"/>
              <a:t>Boscolo</a:t>
            </a:r>
            <a:r>
              <a:rPr lang="en-US" sz="2000" dirty="0"/>
              <a:t> 2016, Klein, </a:t>
            </a:r>
            <a:r>
              <a:rPr lang="en-US" sz="2000" dirty="0" err="1"/>
              <a:t>Arcon</a:t>
            </a:r>
            <a:r>
              <a:rPr lang="en-US" sz="2000" dirty="0"/>
              <a:t> &amp; Baker 2016)</a:t>
            </a:r>
          </a:p>
          <a:p>
            <a:r>
              <a:rPr lang="en-US" dirty="0" err="1"/>
              <a:t>Epistemisch-heuristisches</a:t>
            </a:r>
            <a:r>
              <a:rPr lang="en-US" dirty="0"/>
              <a:t> </a:t>
            </a:r>
            <a:r>
              <a:rPr lang="en-US" dirty="0" err="1"/>
              <a:t>Schreiben</a:t>
            </a:r>
            <a:endParaRPr lang="en-US" dirty="0"/>
          </a:p>
          <a:p>
            <a:r>
              <a:rPr lang="en-US" dirty="0" err="1"/>
              <a:t>Schreiben</a:t>
            </a:r>
            <a:r>
              <a:rPr lang="en-US" dirty="0"/>
              <a:t> &amp; </a:t>
            </a:r>
            <a:r>
              <a:rPr lang="en-US" dirty="0" err="1"/>
              <a:t>sprachliches</a:t>
            </a:r>
            <a:r>
              <a:rPr lang="en-US" dirty="0"/>
              <a:t> </a:t>
            </a:r>
            <a:r>
              <a:rPr lang="en-US" dirty="0" err="1"/>
              <a:t>Lernen</a:t>
            </a:r>
            <a:r>
              <a:rPr lang="en-US" dirty="0"/>
              <a:t> </a:t>
            </a:r>
            <a:r>
              <a:rPr lang="en-US" dirty="0">
                <a:sym typeface="Wingdings" pitchFamily="2" charset="2"/>
              </a:rPr>
              <a:t> </a:t>
            </a:r>
            <a:r>
              <a:rPr lang="en-US" dirty="0" err="1">
                <a:sym typeface="Wingdings" pitchFamily="2" charset="2"/>
              </a:rPr>
              <a:t>Partizipation</a:t>
            </a:r>
            <a:r>
              <a:rPr lang="en-US" dirty="0">
                <a:sym typeface="Wingdings" pitchFamily="2" charset="2"/>
              </a:rPr>
              <a:t> an </a:t>
            </a:r>
            <a:r>
              <a:rPr lang="en-US" dirty="0" err="1">
                <a:sym typeface="Wingdings" pitchFamily="2" charset="2"/>
              </a:rPr>
              <a:t>Praktiken</a:t>
            </a:r>
            <a:r>
              <a:rPr lang="en-US" dirty="0">
                <a:sym typeface="Wingdings" pitchFamily="2" charset="2"/>
              </a:rPr>
              <a:t> </a:t>
            </a:r>
            <a:r>
              <a:rPr lang="en-US" dirty="0" err="1">
                <a:sym typeface="Wingdings" pitchFamily="2" charset="2"/>
              </a:rPr>
              <a:t>einer</a:t>
            </a:r>
            <a:r>
              <a:rPr lang="en-US" dirty="0">
                <a:sym typeface="Wingdings" pitchFamily="2" charset="2"/>
              </a:rPr>
              <a:t> </a:t>
            </a:r>
            <a:r>
              <a:rPr lang="en-US" dirty="0" err="1">
                <a:sym typeface="Wingdings" pitchFamily="2" charset="2"/>
              </a:rPr>
              <a:t>Schriftkultur</a:t>
            </a:r>
            <a:r>
              <a:rPr lang="en-US" dirty="0">
                <a:sym typeface="Wingdings" pitchFamily="2" charset="2"/>
              </a:rPr>
              <a:t> </a:t>
            </a:r>
            <a:r>
              <a:rPr lang="en-US" sz="2000" dirty="0">
                <a:sym typeface="Wingdings" pitchFamily="2" charset="2"/>
              </a:rPr>
              <a:t>(Rotter &amp; </a:t>
            </a:r>
            <a:r>
              <a:rPr lang="en-US" sz="2000" dirty="0" err="1">
                <a:sym typeface="Wingdings" pitchFamily="2" charset="2"/>
              </a:rPr>
              <a:t>Schmölzer-Eibinger</a:t>
            </a:r>
            <a:r>
              <a:rPr lang="en-US" sz="2000" dirty="0">
                <a:sym typeface="Wingdings" pitchFamily="2" charset="2"/>
              </a:rPr>
              <a:t> 2015)</a:t>
            </a:r>
            <a:endParaRPr lang="en-US" sz="2000" dirty="0"/>
          </a:p>
        </p:txBody>
      </p:sp>
      <p:sp>
        <p:nvSpPr>
          <p:cNvPr id="4" name="Fußzeilenplatzhalter 3"/>
          <p:cNvSpPr>
            <a:spLocks noGrp="1"/>
          </p:cNvSpPr>
          <p:nvPr>
            <p:ph type="ftr" sz="quarter" idx="11"/>
          </p:nvPr>
        </p:nvSpPr>
        <p:spPr/>
        <p:txBody>
          <a:bodyPr/>
          <a:lstStyle/>
          <a:p>
            <a:r>
              <a:rPr lang="en-US" smtClean="0"/>
              <a:t>Lisa Niederdorfer &amp; Daniela Rotter</a:t>
            </a:r>
            <a:endParaRPr lang="en-US"/>
          </a:p>
        </p:txBody>
      </p:sp>
    </p:spTree>
    <p:extLst>
      <p:ext uri="{BB962C8B-B14F-4D97-AF65-F5344CB8AC3E}">
        <p14:creationId xmlns:p14="http://schemas.microsoft.com/office/powerpoint/2010/main" val="3643136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772C4C-9072-6942-9DF5-EF506CBC1E45}"/>
              </a:ext>
            </a:extLst>
          </p:cNvPr>
          <p:cNvSpPr>
            <a:spLocks noGrp="1"/>
          </p:cNvSpPr>
          <p:nvPr>
            <p:ph type="title"/>
          </p:nvPr>
        </p:nvSpPr>
        <p:spPr/>
        <p:txBody>
          <a:bodyPr/>
          <a:lstStyle/>
          <a:p>
            <a:r>
              <a:rPr lang="en-US" dirty="0" err="1"/>
              <a:t>Schreiben</a:t>
            </a:r>
            <a:r>
              <a:rPr lang="en-US" dirty="0"/>
              <a:t> </a:t>
            </a:r>
            <a:r>
              <a:rPr lang="en-US" dirty="0" err="1"/>
              <a:t>im</a:t>
            </a:r>
            <a:r>
              <a:rPr lang="en-US" dirty="0"/>
              <a:t> </a:t>
            </a:r>
            <a:r>
              <a:rPr lang="en-US" dirty="0" err="1"/>
              <a:t>ProFo</a:t>
            </a:r>
            <a:r>
              <a:rPr lang="en-US" dirty="0"/>
              <a:t>-Modell</a:t>
            </a:r>
          </a:p>
        </p:txBody>
      </p:sp>
      <p:sp>
        <p:nvSpPr>
          <p:cNvPr id="3" name="Content Placeholder 2">
            <a:extLst>
              <a:ext uri="{FF2B5EF4-FFF2-40B4-BE49-F238E27FC236}">
                <a16:creationId xmlns="" xmlns:a16="http://schemas.microsoft.com/office/drawing/2014/main" id="{35F76308-D1A6-4D41-BB3A-F7DEFB560741}"/>
              </a:ext>
            </a:extLst>
          </p:cNvPr>
          <p:cNvSpPr>
            <a:spLocks noGrp="1"/>
          </p:cNvSpPr>
          <p:nvPr>
            <p:ph idx="1"/>
          </p:nvPr>
        </p:nvSpPr>
        <p:spPr/>
        <p:txBody>
          <a:bodyPr>
            <a:normAutofit lnSpcReduction="10000"/>
          </a:bodyPr>
          <a:lstStyle/>
          <a:p>
            <a:r>
              <a:rPr lang="en-US" dirty="0" err="1"/>
              <a:t>Argumentatives</a:t>
            </a:r>
            <a:r>
              <a:rPr lang="en-US" dirty="0"/>
              <a:t> </a:t>
            </a:r>
            <a:r>
              <a:rPr lang="en-US" dirty="0" err="1"/>
              <a:t>Schreiben</a:t>
            </a:r>
            <a:r>
              <a:rPr lang="en-US" dirty="0"/>
              <a:t>: </a:t>
            </a:r>
          </a:p>
          <a:p>
            <a:pPr lvl="1"/>
            <a:r>
              <a:rPr lang="en-US" dirty="0" err="1"/>
              <a:t>Bildungserfolg</a:t>
            </a:r>
            <a:r>
              <a:rPr lang="en-US" dirty="0"/>
              <a:t> </a:t>
            </a:r>
            <a:r>
              <a:rPr lang="en-US" sz="1600" dirty="0"/>
              <a:t>(</a:t>
            </a:r>
            <a:r>
              <a:rPr lang="en-US" sz="1600" dirty="0" err="1"/>
              <a:t>Budke</a:t>
            </a:r>
            <a:r>
              <a:rPr lang="en-US" sz="1600" dirty="0"/>
              <a:t> &amp; Meyer 2015)</a:t>
            </a:r>
          </a:p>
          <a:p>
            <a:pPr lvl="1"/>
            <a:r>
              <a:rPr lang="en-US" dirty="0" err="1"/>
              <a:t>Teilhabe</a:t>
            </a:r>
            <a:r>
              <a:rPr lang="en-US" dirty="0"/>
              <a:t> an </a:t>
            </a:r>
            <a:r>
              <a:rPr lang="en-US" dirty="0" err="1"/>
              <a:t>einer</a:t>
            </a:r>
            <a:r>
              <a:rPr lang="en-US" dirty="0"/>
              <a:t> </a:t>
            </a:r>
            <a:r>
              <a:rPr lang="en-US" dirty="0" err="1"/>
              <a:t>demokratischen</a:t>
            </a:r>
            <a:r>
              <a:rPr lang="en-US" dirty="0"/>
              <a:t> Gesellschaft </a:t>
            </a:r>
            <a:r>
              <a:rPr lang="en-US" sz="1600" dirty="0"/>
              <a:t>(Petersen 2013)</a:t>
            </a:r>
          </a:p>
          <a:p>
            <a:pPr lvl="1"/>
            <a:r>
              <a:rPr lang="en-US" sz="2800" dirty="0" err="1"/>
              <a:t>Z</a:t>
            </a:r>
            <a:r>
              <a:rPr lang="en-US" dirty="0" err="1"/>
              <a:t>entrale</a:t>
            </a:r>
            <a:r>
              <a:rPr lang="en-US" dirty="0"/>
              <a:t> </a:t>
            </a:r>
            <a:r>
              <a:rPr lang="en-US" dirty="0" err="1"/>
              <a:t>bildungsbiografische</a:t>
            </a:r>
            <a:r>
              <a:rPr lang="en-US" dirty="0"/>
              <a:t> </a:t>
            </a:r>
            <a:r>
              <a:rPr lang="en-US" dirty="0" err="1"/>
              <a:t>Diskursfunktion</a:t>
            </a:r>
            <a:r>
              <a:rPr lang="en-US" dirty="0"/>
              <a:t> </a:t>
            </a:r>
            <a:r>
              <a:rPr lang="en-US" dirty="0" err="1"/>
              <a:t>aller</a:t>
            </a:r>
            <a:r>
              <a:rPr lang="en-US" dirty="0"/>
              <a:t> </a:t>
            </a:r>
            <a:r>
              <a:rPr lang="en-US" dirty="0" err="1"/>
              <a:t>Fächer</a:t>
            </a:r>
            <a:r>
              <a:rPr lang="en-US" dirty="0"/>
              <a:t> </a:t>
            </a:r>
            <a:r>
              <a:rPr lang="en-US" sz="1600" dirty="0"/>
              <a:t>(Feilke 2013; </a:t>
            </a:r>
            <a:r>
              <a:rPr lang="en-US" sz="1600" dirty="0" smtClean="0"/>
              <a:t>Vollmer </a:t>
            </a:r>
            <a:r>
              <a:rPr lang="en-US" sz="1600" dirty="0"/>
              <a:t>2011)</a:t>
            </a:r>
          </a:p>
          <a:p>
            <a:r>
              <a:rPr lang="en-US" dirty="0" err="1"/>
              <a:t>Kooperatives</a:t>
            </a:r>
            <a:r>
              <a:rPr lang="en-US" dirty="0"/>
              <a:t> </a:t>
            </a:r>
            <a:r>
              <a:rPr lang="en-US" dirty="0" err="1"/>
              <a:t>Schreiben</a:t>
            </a:r>
            <a:r>
              <a:rPr lang="en-US" dirty="0"/>
              <a:t>: </a:t>
            </a:r>
          </a:p>
          <a:p>
            <a:pPr lvl="1"/>
            <a:r>
              <a:rPr lang="en-US" dirty="0" err="1"/>
              <a:t>Sprachbewusstheit</a:t>
            </a:r>
            <a:r>
              <a:rPr lang="en-US" dirty="0"/>
              <a:t> </a:t>
            </a:r>
            <a:r>
              <a:rPr lang="en-US" sz="1600" dirty="0"/>
              <a:t>(Rotter &amp; </a:t>
            </a:r>
            <a:r>
              <a:rPr lang="en-US" sz="1600" dirty="0" err="1"/>
              <a:t>Schmölzer-Eibinger</a:t>
            </a:r>
            <a:r>
              <a:rPr lang="en-US" sz="1600" dirty="0"/>
              <a:t> 2015)</a:t>
            </a:r>
          </a:p>
          <a:p>
            <a:pPr lvl="1"/>
            <a:r>
              <a:rPr lang="en-US" dirty="0" err="1"/>
              <a:t>Sprachreflexion</a:t>
            </a:r>
            <a:r>
              <a:rPr lang="en-US" dirty="0"/>
              <a:t> </a:t>
            </a:r>
            <a:r>
              <a:rPr lang="en-US" sz="1600" dirty="0"/>
              <a:t>(</a:t>
            </a:r>
            <a:r>
              <a:rPr lang="en-US" sz="1600" dirty="0" err="1"/>
              <a:t>Lehnen</a:t>
            </a:r>
            <a:r>
              <a:rPr lang="en-US" sz="1600" dirty="0"/>
              <a:t> 2017)</a:t>
            </a:r>
          </a:p>
          <a:p>
            <a:pPr lvl="1"/>
            <a:r>
              <a:rPr lang="en-US" dirty="0" err="1"/>
              <a:t>Erleichterung</a:t>
            </a:r>
            <a:r>
              <a:rPr lang="en-US" dirty="0"/>
              <a:t> des arg. </a:t>
            </a:r>
            <a:r>
              <a:rPr lang="en-US" dirty="0" err="1"/>
              <a:t>Schreibens</a:t>
            </a:r>
            <a:r>
              <a:rPr lang="en-US" dirty="0"/>
              <a:t> </a:t>
            </a:r>
            <a:r>
              <a:rPr lang="en-US" sz="1600" dirty="0"/>
              <a:t>(Ferretti &amp; Lewis 2013)</a:t>
            </a:r>
          </a:p>
          <a:p>
            <a:r>
              <a:rPr lang="en-US" dirty="0" err="1"/>
              <a:t>Mehrsprachiges</a:t>
            </a:r>
            <a:r>
              <a:rPr lang="en-US" dirty="0"/>
              <a:t> </a:t>
            </a:r>
            <a:r>
              <a:rPr lang="en-US" dirty="0" err="1"/>
              <a:t>Schreiben</a:t>
            </a:r>
            <a:r>
              <a:rPr lang="en-US" dirty="0"/>
              <a:t> (</a:t>
            </a:r>
            <a:r>
              <a:rPr lang="en-US" dirty="0" err="1"/>
              <a:t>siehe</a:t>
            </a:r>
            <a:r>
              <a:rPr lang="en-US" dirty="0"/>
              <a:t> Modul 4)</a:t>
            </a:r>
          </a:p>
        </p:txBody>
      </p:sp>
      <p:sp>
        <p:nvSpPr>
          <p:cNvPr id="4" name="Fußzeilenplatzhalter 3"/>
          <p:cNvSpPr>
            <a:spLocks noGrp="1"/>
          </p:cNvSpPr>
          <p:nvPr>
            <p:ph type="ftr" sz="quarter" idx="11"/>
          </p:nvPr>
        </p:nvSpPr>
        <p:spPr/>
        <p:txBody>
          <a:bodyPr/>
          <a:lstStyle/>
          <a:p>
            <a:r>
              <a:rPr lang="en-US" smtClean="0"/>
              <a:t>Lisa Niederdorfer &amp; Daniela Rotter</a:t>
            </a:r>
            <a:endParaRPr lang="en-US"/>
          </a:p>
        </p:txBody>
      </p:sp>
    </p:spTree>
    <p:extLst>
      <p:ext uri="{BB962C8B-B14F-4D97-AF65-F5344CB8AC3E}">
        <p14:creationId xmlns:p14="http://schemas.microsoft.com/office/powerpoint/2010/main" val="363456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12E4A7-654F-1248-A26F-80148D78A80F}"/>
              </a:ext>
            </a:extLst>
          </p:cNvPr>
          <p:cNvSpPr>
            <a:spLocks noGrp="1"/>
          </p:cNvSpPr>
          <p:nvPr>
            <p:ph type="title"/>
          </p:nvPr>
        </p:nvSpPr>
        <p:spPr>
          <a:xfrm>
            <a:off x="628650" y="365126"/>
            <a:ext cx="6780335" cy="1325563"/>
          </a:xfrm>
        </p:spPr>
        <p:txBody>
          <a:bodyPr>
            <a:normAutofit fontScale="90000"/>
          </a:bodyPr>
          <a:lstStyle/>
          <a:p>
            <a:r>
              <a:rPr lang="en-US" dirty="0" err="1"/>
              <a:t>Welche</a:t>
            </a:r>
            <a:r>
              <a:rPr lang="en-US" dirty="0"/>
              <a:t> Rolle </a:t>
            </a:r>
            <a:r>
              <a:rPr lang="en-US" dirty="0" err="1"/>
              <a:t>spielt</a:t>
            </a:r>
            <a:r>
              <a:rPr lang="en-US" dirty="0"/>
              <a:t> das </a:t>
            </a:r>
            <a:r>
              <a:rPr lang="en-US" dirty="0" err="1"/>
              <a:t>Schreiben</a:t>
            </a:r>
            <a:r>
              <a:rPr lang="en-US" dirty="0"/>
              <a:t> in </a:t>
            </a:r>
            <a:r>
              <a:rPr lang="en-US" dirty="0" err="1"/>
              <a:t>meinem</a:t>
            </a:r>
            <a:r>
              <a:rPr lang="en-US" dirty="0"/>
              <a:t> </a:t>
            </a:r>
            <a:r>
              <a:rPr lang="en-US" dirty="0" err="1"/>
              <a:t>Unterricht</a:t>
            </a:r>
            <a:r>
              <a:rPr lang="en-US" dirty="0"/>
              <a:t>?</a:t>
            </a:r>
          </a:p>
        </p:txBody>
      </p:sp>
      <p:sp>
        <p:nvSpPr>
          <p:cNvPr id="3" name="Content Placeholder 2">
            <a:extLst>
              <a:ext uri="{FF2B5EF4-FFF2-40B4-BE49-F238E27FC236}">
                <a16:creationId xmlns="" xmlns:a16="http://schemas.microsoft.com/office/drawing/2014/main" id="{CAF6C0A1-DCB0-3249-A2A2-DA4621C4ED1E}"/>
              </a:ext>
            </a:extLst>
          </p:cNvPr>
          <p:cNvSpPr>
            <a:spLocks noGrp="1"/>
          </p:cNvSpPr>
          <p:nvPr>
            <p:ph idx="1"/>
          </p:nvPr>
        </p:nvSpPr>
        <p:spPr/>
        <p:txBody>
          <a:bodyPr>
            <a:normAutofit fontScale="92500" lnSpcReduction="10000"/>
          </a:bodyPr>
          <a:lstStyle/>
          <a:p>
            <a:pPr>
              <a:lnSpc>
                <a:spcPct val="120000"/>
              </a:lnSpc>
              <a:spcBef>
                <a:spcPts val="400"/>
              </a:spcBef>
            </a:pPr>
            <a:r>
              <a:rPr lang="de-AT" sz="1800" dirty="0"/>
              <a:t>Wie oft im Schuljahr schreiben meine </a:t>
            </a:r>
            <a:r>
              <a:rPr lang="de-AT" sz="1800" dirty="0" err="1"/>
              <a:t>SchülerInnen</a:t>
            </a:r>
            <a:r>
              <a:rPr lang="de-AT" sz="1800" dirty="0"/>
              <a:t>? </a:t>
            </a:r>
            <a:endParaRPr lang="en-US" sz="1800" dirty="0"/>
          </a:p>
          <a:p>
            <a:pPr>
              <a:lnSpc>
                <a:spcPct val="120000"/>
              </a:lnSpc>
              <a:spcBef>
                <a:spcPts val="400"/>
              </a:spcBef>
            </a:pPr>
            <a:r>
              <a:rPr lang="de-AT" sz="1800" dirty="0"/>
              <a:t>Wann schreiben meine </a:t>
            </a:r>
            <a:r>
              <a:rPr lang="de-AT" sz="1800" dirty="0" err="1"/>
              <a:t>SchülerInnen</a:t>
            </a:r>
            <a:r>
              <a:rPr lang="de-AT" sz="1800" dirty="0"/>
              <a:t>? (z.B. vor einem Test)</a:t>
            </a:r>
            <a:endParaRPr lang="en-US" sz="1800" dirty="0"/>
          </a:p>
          <a:p>
            <a:pPr>
              <a:lnSpc>
                <a:spcPct val="120000"/>
              </a:lnSpc>
              <a:spcBef>
                <a:spcPts val="400"/>
              </a:spcBef>
            </a:pPr>
            <a:r>
              <a:rPr lang="de-AT" sz="1800" dirty="0"/>
              <a:t>Wo schreiben meine </a:t>
            </a:r>
            <a:r>
              <a:rPr lang="de-AT" sz="1800" dirty="0" err="1"/>
              <a:t>SchülerInnen</a:t>
            </a:r>
            <a:r>
              <a:rPr lang="de-AT" sz="1800" dirty="0"/>
              <a:t>? (zuhause, im </a:t>
            </a:r>
            <a:r>
              <a:rPr lang="de-AT" sz="1800" dirty="0" smtClean="0"/>
              <a:t>Unterricht, …)</a:t>
            </a:r>
            <a:endParaRPr lang="en-US" sz="1800" dirty="0"/>
          </a:p>
          <a:p>
            <a:pPr>
              <a:lnSpc>
                <a:spcPct val="120000"/>
              </a:lnSpc>
              <a:spcBef>
                <a:spcPts val="400"/>
              </a:spcBef>
            </a:pPr>
            <a:r>
              <a:rPr lang="de-AT" sz="1800" dirty="0"/>
              <a:t>Wie schreiben meine </a:t>
            </a:r>
            <a:r>
              <a:rPr lang="de-AT" sz="1800" dirty="0" err="1"/>
              <a:t>SchülerInnen</a:t>
            </a:r>
            <a:r>
              <a:rPr lang="de-AT" sz="1800" dirty="0"/>
              <a:t>? (alleine, zu zweit, in Gruppen; auf Papier, am </a:t>
            </a:r>
            <a:r>
              <a:rPr lang="de-AT" sz="1800" dirty="0" smtClean="0"/>
              <a:t>Computer, …)</a:t>
            </a:r>
            <a:endParaRPr lang="en-US" sz="1800" dirty="0"/>
          </a:p>
          <a:p>
            <a:pPr>
              <a:lnSpc>
                <a:spcPct val="120000"/>
              </a:lnSpc>
              <a:spcBef>
                <a:spcPts val="400"/>
              </a:spcBef>
            </a:pPr>
            <a:r>
              <a:rPr lang="de-AT" sz="1800" dirty="0"/>
              <a:t>Welche Texte schreiben meine </a:t>
            </a:r>
            <a:r>
              <a:rPr lang="de-AT" sz="1800" dirty="0" err="1"/>
              <a:t>SchülerInnen</a:t>
            </a:r>
            <a:r>
              <a:rPr lang="de-AT" sz="1800" dirty="0"/>
              <a:t>?</a:t>
            </a:r>
            <a:endParaRPr lang="en-US" sz="1800" dirty="0"/>
          </a:p>
          <a:p>
            <a:pPr>
              <a:lnSpc>
                <a:spcPct val="120000"/>
              </a:lnSpc>
              <a:spcBef>
                <a:spcPts val="400"/>
              </a:spcBef>
            </a:pPr>
            <a:r>
              <a:rPr lang="de-AT" sz="1800" dirty="0"/>
              <a:t>Wie sieht ein Beispiel für einen Schreibauftrag aus?</a:t>
            </a:r>
            <a:endParaRPr lang="en-US" sz="1800" dirty="0"/>
          </a:p>
          <a:p>
            <a:pPr>
              <a:lnSpc>
                <a:spcPct val="120000"/>
              </a:lnSpc>
              <a:spcBef>
                <a:spcPts val="400"/>
              </a:spcBef>
            </a:pPr>
            <a:r>
              <a:rPr lang="de-AT" sz="1800" dirty="0"/>
              <a:t>Wie gehe ich beim Verfassen eines Schreibauftrags vor? Was ist mir dabei wichtig?</a:t>
            </a:r>
            <a:endParaRPr lang="en-US" sz="1800" dirty="0"/>
          </a:p>
          <a:p>
            <a:pPr>
              <a:lnSpc>
                <a:spcPct val="120000"/>
              </a:lnSpc>
              <a:spcBef>
                <a:spcPts val="400"/>
              </a:spcBef>
            </a:pPr>
            <a:r>
              <a:rPr lang="de-AT" sz="1800" dirty="0"/>
              <a:t>Welches Ziel verfolge ich mit dem Schreiben?</a:t>
            </a:r>
            <a:endParaRPr lang="en-US" sz="1800" dirty="0"/>
          </a:p>
          <a:p>
            <a:pPr>
              <a:lnSpc>
                <a:spcPct val="120000"/>
              </a:lnSpc>
              <a:spcBef>
                <a:spcPts val="400"/>
              </a:spcBef>
            </a:pPr>
            <a:r>
              <a:rPr lang="de-AT" sz="1800" dirty="0"/>
              <a:t>Wie unterstütze ich meine </a:t>
            </a:r>
            <a:r>
              <a:rPr lang="de-AT" sz="1800" dirty="0" err="1"/>
              <a:t>SchülerInnen</a:t>
            </a:r>
            <a:r>
              <a:rPr lang="de-AT" sz="1800" dirty="0"/>
              <a:t> beim Schreiben? (Schreibstrategien, Feedback …)</a:t>
            </a:r>
            <a:endParaRPr lang="en-US" sz="1800" dirty="0"/>
          </a:p>
          <a:p>
            <a:pPr>
              <a:lnSpc>
                <a:spcPct val="120000"/>
              </a:lnSpc>
              <a:spcBef>
                <a:spcPts val="400"/>
              </a:spcBef>
            </a:pPr>
            <a:r>
              <a:rPr lang="de-AT" sz="1800" dirty="0"/>
              <a:t>Wie zufrieden bin ich mit den Texten?</a:t>
            </a:r>
            <a:endParaRPr lang="en-US" sz="1800" dirty="0"/>
          </a:p>
          <a:p>
            <a:pPr>
              <a:lnSpc>
                <a:spcPct val="120000"/>
              </a:lnSpc>
              <a:spcBef>
                <a:spcPts val="400"/>
              </a:spcBef>
            </a:pPr>
            <a:r>
              <a:rPr lang="de-AT" sz="1800" dirty="0"/>
              <a:t>Wie empfinden meine </a:t>
            </a:r>
            <a:r>
              <a:rPr lang="de-AT" sz="1800" dirty="0" err="1"/>
              <a:t>SchülerInnen</a:t>
            </a:r>
            <a:r>
              <a:rPr lang="de-AT" sz="1800" dirty="0"/>
              <a:t> das Schreiben?</a:t>
            </a:r>
            <a:endParaRPr lang="en-US" sz="1800" dirty="0"/>
          </a:p>
        </p:txBody>
      </p:sp>
      <p:sp>
        <p:nvSpPr>
          <p:cNvPr id="4" name="Fußzeilenplatzhalter 3"/>
          <p:cNvSpPr>
            <a:spLocks noGrp="1"/>
          </p:cNvSpPr>
          <p:nvPr>
            <p:ph type="ftr" sz="quarter" idx="11"/>
          </p:nvPr>
        </p:nvSpPr>
        <p:spPr/>
        <p:txBody>
          <a:bodyPr/>
          <a:lstStyle/>
          <a:p>
            <a:r>
              <a:rPr lang="en-US" smtClean="0"/>
              <a:t>Lisa Niederdorfer &amp; Daniela Rotter</a:t>
            </a:r>
            <a:endParaRPr lang="en-US"/>
          </a:p>
        </p:txBody>
      </p:sp>
    </p:spTree>
    <p:extLst>
      <p:ext uri="{BB962C8B-B14F-4D97-AF65-F5344CB8AC3E}">
        <p14:creationId xmlns:p14="http://schemas.microsoft.com/office/powerpoint/2010/main" val="136709416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909</Words>
  <Application>Microsoft Office PowerPoint</Application>
  <PresentationFormat>Bildschirmpräsentation (4:3)</PresentationFormat>
  <Paragraphs>111</Paragraphs>
  <Slides>18</Slides>
  <Notes>0</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1_Office Theme</vt:lpstr>
      <vt:lpstr>Schreiben im Fachunterricht</vt:lpstr>
      <vt:lpstr>Mathematikaufgaben zur Sensibilisierung</vt:lpstr>
      <vt:lpstr>Unter literaler Handlungskompetenz versteht man die Fähigkeit, …</vt:lpstr>
      <vt:lpstr>Zitat</vt:lpstr>
      <vt:lpstr>Reflexion</vt:lpstr>
      <vt:lpstr>Reflexion</vt:lpstr>
      <vt:lpstr>Warum schreiben im Fachunterricht?</vt:lpstr>
      <vt:lpstr>Schreiben im ProFo-Modell</vt:lpstr>
      <vt:lpstr>Welche Rolle spielt das Schreiben in meinem Unterricht?</vt:lpstr>
      <vt:lpstr>Wie formuliere ich eine gute Schreibaufgabe?</vt:lpstr>
      <vt:lpstr>Profilierte Schreibaufträge</vt:lpstr>
      <vt:lpstr>Beispiele für gute Schreibaufträge</vt:lpstr>
      <vt:lpstr>Beispiele für gute Schreibaufträge</vt:lpstr>
      <vt:lpstr>The Story of Austin´s Butterfly</vt:lpstr>
      <vt:lpstr>Recherche verschiedener Feedbackmethoden</vt:lpstr>
      <vt:lpstr>Quellen</vt:lpstr>
      <vt:lpstr>Textprozeduren</vt:lpstr>
      <vt:lpstr>Textprozeduren und argumentieren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Niederdorfer</dc:creator>
  <cp:lastModifiedBy>Administrator</cp:lastModifiedBy>
  <cp:revision>26</cp:revision>
  <dcterms:created xsi:type="dcterms:W3CDTF">2018-06-07T11:59:35Z</dcterms:created>
  <dcterms:modified xsi:type="dcterms:W3CDTF">2018-12-06T10:39:46Z</dcterms:modified>
</cp:coreProperties>
</file>