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374" r:id="rId3"/>
    <p:sldId id="368" r:id="rId4"/>
    <p:sldId id="369" r:id="rId5"/>
    <p:sldId id="371" r:id="rId6"/>
    <p:sldId id="372" r:id="rId7"/>
    <p:sldId id="373" r:id="rId8"/>
    <p:sldId id="370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73"/>
  </p:normalViewPr>
  <p:slideViewPr>
    <p:cSldViewPr snapToGrid="0" snapToObjects="1">
      <p:cViewPr varScale="1">
        <p:scale>
          <a:sx n="81" d="100"/>
          <a:sy n="81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A8757-16EA-433E-B7A7-593F6087C25C}" type="datetimeFigureOut">
              <a:rPr lang="de-AT" smtClean="0"/>
              <a:t>30.01.2024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734C-E231-4260-90FF-B480B85A9F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445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492-65B4-4FBC-A4B3-F9EC75AFA0FC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71C4-65C4-422E-8496-1AC57852ABD5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DBEE-E716-4D37-8CBA-81D96CB16537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686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DA1D-9353-4456-A59D-508379EC37E0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5387-8C1B-48AE-A0F6-7D5E9F547272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611B-94A3-4623-8026-53091E1A4265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8865-00C0-46AE-88FF-B60FCB38FA0C}" type="datetime1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451C-DD1D-4D42-9212-B07AF87A6423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C88-D2B8-4845-ABA9-2A979E6B1CAE}" type="datetime1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F1B3-737A-456F-8CC9-9C37C9688DC6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2BF9-542E-460D-A7F4-1882DE97096F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4E63-ABBF-4F4C-B9AD-D4500DAC92FB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Lisa Niederdorfer &amp; Daniela Rotter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Bild 14">
            <a:extLst>
              <a:ext uri="{FF2B5EF4-FFF2-40B4-BE49-F238E27FC236}">
                <a16:creationId xmlns:a16="http://schemas.microsoft.com/office/drawing/2014/main" id="{536B0066-D28B-DC4E-8133-BFEF171A201C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6" b="9789"/>
          <a:stretch/>
        </p:blipFill>
        <p:spPr>
          <a:xfrm>
            <a:off x="6035" y="0"/>
            <a:ext cx="5669756" cy="6858000"/>
          </a:xfrm>
          <a:prstGeom prst="rect">
            <a:avLst/>
          </a:prstGeom>
        </p:spPr>
      </p:pic>
      <p:pic>
        <p:nvPicPr>
          <p:cNvPr id="8" name="Bild 14">
            <a:extLst>
              <a:ext uri="{FF2B5EF4-FFF2-40B4-BE49-F238E27FC236}">
                <a16:creationId xmlns:a16="http://schemas.microsoft.com/office/drawing/2014/main" id="{7B2E67EF-3CF0-9F4C-816C-004BC486B249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89516" r="2011" b="5107"/>
          <a:stretch/>
        </p:blipFill>
        <p:spPr>
          <a:xfrm>
            <a:off x="628651" y="6017342"/>
            <a:ext cx="8515349" cy="840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7CE83F-DA28-554B-86E6-7695A6E473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86650" y="365126"/>
            <a:ext cx="1105141" cy="8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0A3F-62BE-CD40-A047-E5915EF2B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Hintergründe</a:t>
            </a:r>
            <a:r>
              <a:rPr lang="en-US" dirty="0"/>
              <a:t> des </a:t>
            </a:r>
            <a:br>
              <a:rPr lang="en-US" dirty="0"/>
            </a:br>
            <a:r>
              <a:rPr lang="en-US" dirty="0" err="1"/>
              <a:t>ProFo-Modells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E7B33-F51C-F847-9EDD-E88055BF2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Literalität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Fachunterricht</a:t>
            </a:r>
            <a:r>
              <a:rPr lang="en-US" dirty="0"/>
              <a:t> </a:t>
            </a:r>
            <a:r>
              <a:rPr lang="en-US" dirty="0" err="1"/>
              <a:t>kompetent</a:t>
            </a:r>
            <a:r>
              <a:rPr lang="en-US" dirty="0"/>
              <a:t> </a:t>
            </a:r>
            <a:r>
              <a:rPr lang="en-US" dirty="0" err="1"/>
              <a:t>fördern</a:t>
            </a:r>
            <a:endParaRPr lang="en-US" dirty="0"/>
          </a:p>
          <a:p>
            <a:r>
              <a:rPr lang="en-US" dirty="0" err="1"/>
              <a:t>Modul</a:t>
            </a:r>
            <a:r>
              <a:rPr lang="en-US" dirty="0"/>
              <a:t> 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Lisa </a:t>
            </a:r>
            <a:r>
              <a:rPr lang="en-US" dirty="0" err="1"/>
              <a:t>Niederdorfer</a:t>
            </a:r>
            <a:r>
              <a:rPr lang="en-US" dirty="0"/>
              <a:t> &amp; Daniela Rotter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2" y="252690"/>
            <a:ext cx="1957283" cy="8696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39722" y="5574081"/>
            <a:ext cx="8746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Dieses Projekt wurde mit Unterstützung der Europäischen Kommission finanziert. Die Verantwortung für den Inhalt dieser</a:t>
            </a:r>
          </a:p>
          <a:p>
            <a:pPr algn="ctr"/>
            <a:r>
              <a:rPr lang="de-AT" sz="1000" dirty="0"/>
              <a:t>Veröffentlichung (Mitteilung) trägt allein der Verfasser; die Kommission haftet nicht für die weitere Verwendung der darin enthaltenen</a:t>
            </a:r>
          </a:p>
          <a:p>
            <a:pPr algn="ctr"/>
            <a:r>
              <a:rPr lang="de-AT" sz="1000" dirty="0"/>
              <a:t>Angaben.</a:t>
            </a:r>
          </a:p>
        </p:txBody>
      </p:sp>
    </p:spTree>
    <p:extLst>
      <p:ext uri="{BB962C8B-B14F-4D97-AF65-F5344CB8AC3E}">
        <p14:creationId xmlns:p14="http://schemas.microsoft.com/office/powerpoint/2010/main" val="161458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E582-6CBD-8B4F-9DC5-FB681100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91E82F-CE2B-5F42-9758-9142EDAD9C34}"/>
              </a:ext>
            </a:extLst>
          </p:cNvPr>
          <p:cNvSpPr/>
          <p:nvPr/>
        </p:nvSpPr>
        <p:spPr>
          <a:xfrm>
            <a:off x="253511" y="0"/>
            <a:ext cx="8702919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dirty="0">
                <a:latin typeface="Arial" panose="020B0604020202020204" pitchFamily="34" charset="0"/>
                <a:ea typeface="Droid Sans Fallback"/>
                <a:cs typeface="FreeSans"/>
              </a:rPr>
              <a:t>Schreibt bitte fünf Minuten lang alles auf, was euch zu diesem Schreibimpuls einfällt. Schreibt dabei in ganzen Sätzen. Ihr könnt die Sprache frei wählen, in der ihr schreibt. 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Ihr könnt auch Sprachen mischen.</a:t>
            </a: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Bu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örnekten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/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örneklerden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yola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çıkarak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aklınıza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gelen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herşeyi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beş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dakika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boyunca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kağıda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dökün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.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Bunu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yaparken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tüm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cümleler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kullanın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FreeSans"/>
              </a:rPr>
              <a:t>.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Istediğiniz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dilde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yazın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.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Dilleri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karışık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da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kullanabilirsiniz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. </a:t>
            </a: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Napišite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u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vremenu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od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pet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minuta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sve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čega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se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možete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sjetiti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vezano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za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ovaj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impuls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.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Pišite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potpunim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de-AT" sz="1400" dirty="0" err="1">
                <a:latin typeface="Arial" panose="020B0604020202020204" pitchFamily="34" charset="0"/>
                <a:ea typeface="Droid Sans Fallback"/>
                <a:cs typeface="FreeSans"/>
              </a:rPr>
              <a:t>rečenicama</a:t>
            </a:r>
            <a:r>
              <a:rPr lang="de-AT" sz="1400" dirty="0">
                <a:latin typeface="Arial" panose="020B0604020202020204" pitchFamily="34" charset="0"/>
                <a:ea typeface="Droid Sans Fallback"/>
                <a:cs typeface="FreeSans"/>
              </a:rPr>
              <a:t>. Mo</a:t>
            </a:r>
            <a:r>
              <a:rPr lang="bs-Latn-BA" sz="1400" dirty="0">
                <a:latin typeface="Arial" panose="020B0604020202020204" pitchFamily="34" charset="0"/>
                <a:ea typeface="Droid Sans Fallback"/>
                <a:cs typeface="FreeSans"/>
              </a:rPr>
              <a:t>žete birati jezik na kom ćete pisati. Možete pisati na više jezika.</a:t>
            </a: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Droid Sans Fallback"/>
                <a:cs typeface="FreeSans"/>
              </a:rPr>
              <a:t>Please write down everything that comes to mind regarding this writing impulse for five minutes. Write in complete sentences. You can choose the language. You can also mix languages.</a:t>
            </a: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endParaRPr lang="en-US" sz="1400" dirty="0">
              <a:latin typeface="Liberation Serif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Напишите у 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времену</a:t>
            </a: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 од пет минута 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све</a:t>
            </a: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чега</a:t>
            </a: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 можете да се 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сетите</a:t>
            </a: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везано</a:t>
            </a: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 за 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овај</a:t>
            </a: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 и</a:t>
            </a:r>
            <a:r>
              <a:rPr lang="bs-Cyrl-BA" sz="1400" dirty="0">
                <a:latin typeface="Arial" panose="020B0604020202020204" pitchFamily="34" charset="0"/>
                <a:ea typeface="Droid Sans Fallback"/>
                <a:cs typeface="FreeSans"/>
              </a:rPr>
              <a:t>м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пулс</a:t>
            </a:r>
            <a:r>
              <a:rPr lang="bs-Latn-BA" sz="1400" dirty="0">
                <a:latin typeface="Arial" panose="020B0604020202020204" pitchFamily="34" charset="0"/>
                <a:ea typeface="Droid Sans Fallback"/>
                <a:cs typeface="FreeSans"/>
              </a:rPr>
              <a:t>. </a:t>
            </a:r>
            <a:r>
              <a:rPr lang="ru-RU" sz="1400" dirty="0">
                <a:latin typeface="Arial" panose="020B0604020202020204" pitchFamily="34" charset="0"/>
                <a:ea typeface="Droid Sans Fallback"/>
                <a:cs typeface="FreeSans"/>
              </a:rPr>
              <a:t>Пишите целим </a:t>
            </a:r>
            <a:r>
              <a:rPr lang="ru-RU" sz="1400" dirty="0" err="1">
                <a:latin typeface="Arial" panose="020B0604020202020204" pitchFamily="34" charset="0"/>
                <a:ea typeface="Droid Sans Fallback"/>
                <a:cs typeface="FreeSans"/>
              </a:rPr>
              <a:t>реченицама</a:t>
            </a:r>
            <a:r>
              <a:rPr lang="bs-Latn-BA" sz="1400" dirty="0">
                <a:latin typeface="Arial" panose="020B0604020202020204" pitchFamily="34" charset="0"/>
                <a:ea typeface="Droid Sans Fallback"/>
                <a:cs typeface="FreeSans"/>
              </a:rPr>
              <a:t>.</a:t>
            </a:r>
            <a:r>
              <a:rPr lang="bs-Cyrl-BA" sz="1400" dirty="0">
                <a:latin typeface="Arial" panose="020B0604020202020204" pitchFamily="34" charset="0"/>
                <a:ea typeface="Droid Sans Fallback"/>
                <a:cs typeface="FreeSans"/>
              </a:rPr>
              <a:t> Можете да бирате језик на коме ћете да пишете. Можете да пишете на више језика.</a:t>
            </a:r>
            <a:endParaRPr lang="de-AT" sz="1400" dirty="0">
              <a:latin typeface="Arial" panose="020B0604020202020204" pitchFamily="34" charset="0"/>
              <a:ea typeface="Droid Sans Fallback"/>
              <a:cs typeface="FreeSans"/>
            </a:endParaRPr>
          </a:p>
          <a:p>
            <a:pPr>
              <a:spcAft>
                <a:spcPts val="0"/>
              </a:spcAft>
            </a:pPr>
            <a:endParaRPr lang="de-AT" sz="1400" dirty="0">
              <a:latin typeface="Arial" panose="020B0604020202020204" pitchFamily="34" charset="0"/>
              <a:ea typeface="Droid Sans Fallback"/>
              <a:cs typeface="FreeSans"/>
            </a:endParaRPr>
          </a:p>
          <a:p>
            <a:pPr algn="r" rtl="1"/>
            <a:r>
              <a:rPr lang="hi-IN" sz="1600" dirty="0"/>
              <a:t>يرجي كتابة خمس دقائق على كل شئ يمكن ان يخطر لك على هذا المثال. اكتب هذا في جمل كاملة.</a:t>
            </a:r>
            <a:br>
              <a:rPr lang="bs-Cyrl-BA" sz="1600" dirty="0"/>
            </a:br>
            <a:r>
              <a:rPr lang="de-AT" sz="1600" dirty="0"/>
              <a:t> </a:t>
            </a:r>
            <a:r>
              <a:rPr lang="hi-IN" sz="1600" dirty="0"/>
              <a:t>يمكنك اختيار اللغة بحرية، التي تكتب. يمكنك أيضا مزج اللغات</a:t>
            </a:r>
            <a:endParaRPr lang="en-US" sz="1600" dirty="0"/>
          </a:p>
          <a:p>
            <a:pPr>
              <a:spcAft>
                <a:spcPts val="0"/>
              </a:spcAft>
            </a:pPr>
            <a:endParaRPr lang="en-US" sz="1400" dirty="0">
              <a:latin typeface="Liberation Serif"/>
              <a:ea typeface="Droid Sans Fallback"/>
              <a:cs typeface="Free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C6512-DF6D-6A46-8AD4-F363D767D6AF}"/>
              </a:ext>
            </a:extLst>
          </p:cNvPr>
          <p:cNvSpPr txBox="1"/>
          <p:nvPr/>
        </p:nvSpPr>
        <p:spPr>
          <a:xfrm>
            <a:off x="403379" y="4217102"/>
            <a:ext cx="8403181" cy="203132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„Die Rolle der </a:t>
            </a:r>
            <a:r>
              <a:rPr lang="en-US" dirty="0" err="1"/>
              <a:t>Lehrenden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 der </a:t>
            </a:r>
            <a:r>
              <a:rPr lang="en-US" dirty="0" err="1"/>
              <a:t>bildungssprachlichen</a:t>
            </a:r>
            <a:r>
              <a:rPr lang="en-US" dirty="0"/>
              <a:t> </a:t>
            </a:r>
            <a:r>
              <a:rPr lang="en-US" dirty="0" err="1"/>
              <a:t>Experten</a:t>
            </a:r>
            <a:r>
              <a:rPr lang="en-US" dirty="0"/>
              <a:t>, die den </a:t>
            </a:r>
            <a:r>
              <a:rPr lang="en-US" dirty="0" err="1"/>
              <a:t>Lernenden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Novizen</a:t>
            </a:r>
            <a:r>
              <a:rPr lang="en-US" dirty="0"/>
              <a:t> </a:t>
            </a:r>
            <a:r>
              <a:rPr lang="en-US" dirty="0" err="1"/>
              <a:t>helfen</a:t>
            </a:r>
            <a:r>
              <a:rPr lang="en-US" dirty="0"/>
              <a:t>, die </a:t>
            </a:r>
            <a:r>
              <a:rPr lang="en-US" dirty="0" err="1"/>
              <a:t>Wahrnehmung</a:t>
            </a:r>
            <a:r>
              <a:rPr lang="en-US" dirty="0"/>
              <a:t> von </a:t>
            </a:r>
            <a:r>
              <a:rPr lang="en-US" dirty="0" err="1"/>
              <a:t>sprachlichen</a:t>
            </a:r>
            <a:r>
              <a:rPr lang="en-US" dirty="0"/>
              <a:t> </a:t>
            </a:r>
            <a:r>
              <a:rPr lang="en-US" dirty="0" err="1"/>
              <a:t>Eigenschaften</a:t>
            </a:r>
            <a:r>
              <a:rPr lang="en-US" dirty="0"/>
              <a:t> und </a:t>
            </a:r>
            <a:r>
              <a:rPr lang="en-US" dirty="0" err="1"/>
              <a:t>Gebrauchsmustern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und </a:t>
            </a:r>
            <a:r>
              <a:rPr lang="en-US" dirty="0" err="1"/>
              <a:t>Kontrast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Umgangssprache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schärfen</a:t>
            </a:r>
            <a:r>
              <a:rPr lang="en-US" dirty="0"/>
              <a:t>, </a:t>
            </a:r>
            <a:r>
              <a:rPr lang="en-US" dirty="0" err="1"/>
              <a:t>authentische</a:t>
            </a:r>
            <a:r>
              <a:rPr lang="en-US" dirty="0"/>
              <a:t> </a:t>
            </a:r>
            <a:r>
              <a:rPr lang="en-US" dirty="0" err="1"/>
              <a:t>bildungssprachliche</a:t>
            </a:r>
            <a:r>
              <a:rPr lang="en-US" dirty="0"/>
              <a:t> Muster und </a:t>
            </a:r>
            <a:r>
              <a:rPr lang="en-US" dirty="0" err="1"/>
              <a:t>Modelle</a:t>
            </a:r>
            <a:r>
              <a:rPr lang="en-US" dirty="0"/>
              <a:t> </a:t>
            </a:r>
            <a:r>
              <a:rPr lang="en-US" dirty="0" err="1"/>
              <a:t>bereitzustellen</a:t>
            </a:r>
            <a:r>
              <a:rPr lang="en-US" dirty="0"/>
              <a:t> und </a:t>
            </a:r>
            <a:r>
              <a:rPr lang="en-US" dirty="0" err="1"/>
              <a:t>Rückmeldungen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Sprachverhalten</a:t>
            </a:r>
            <a:r>
              <a:rPr lang="en-US" dirty="0"/>
              <a:t> der </a:t>
            </a:r>
            <a:r>
              <a:rPr lang="en-US" dirty="0" err="1"/>
              <a:t>Lernenden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geben</a:t>
            </a:r>
            <a:r>
              <a:rPr lang="en-US" dirty="0"/>
              <a:t>.” </a:t>
            </a:r>
          </a:p>
          <a:p>
            <a:r>
              <a:rPr lang="en-US" sz="1200" dirty="0"/>
              <a:t>(Helmut Johannes Vollmer und Eike </a:t>
            </a:r>
            <a:r>
              <a:rPr lang="en-US" sz="1200" dirty="0" err="1"/>
              <a:t>Thürmann</a:t>
            </a:r>
            <a:r>
              <a:rPr lang="en-US" sz="1200" dirty="0"/>
              <a:t> 2013: 54</a:t>
            </a:r>
          </a:p>
          <a:p>
            <a:r>
              <a:rPr lang="en-US" sz="1200" dirty="0"/>
              <a:t>Buch: </a:t>
            </a:r>
            <a:r>
              <a:rPr lang="en-US" sz="1200" dirty="0" err="1"/>
              <a:t>Sprache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Fach</a:t>
            </a:r>
            <a:r>
              <a:rPr lang="en-US" sz="1200" dirty="0"/>
              <a:t>: </a:t>
            </a:r>
            <a:r>
              <a:rPr lang="en-US" sz="1200" dirty="0" err="1"/>
              <a:t>Sprachlichkeit</a:t>
            </a:r>
            <a:r>
              <a:rPr lang="en-US" sz="1200" dirty="0"/>
              <a:t> und </a:t>
            </a:r>
            <a:r>
              <a:rPr lang="en-US" sz="1200" dirty="0" err="1"/>
              <a:t>fachliches</a:t>
            </a:r>
            <a:r>
              <a:rPr lang="en-US" sz="1200" dirty="0"/>
              <a:t> </a:t>
            </a:r>
            <a:r>
              <a:rPr lang="en-US" sz="1200" dirty="0" err="1"/>
              <a:t>Lernen</a:t>
            </a:r>
            <a:r>
              <a:rPr lang="en-US" sz="1200" dirty="0"/>
              <a:t>. </a:t>
            </a:r>
            <a:r>
              <a:rPr lang="en-US" sz="1200" dirty="0" err="1"/>
              <a:t>Herausgegeben</a:t>
            </a:r>
            <a:r>
              <a:rPr lang="en-US" sz="1200" dirty="0"/>
              <a:t> von Michael Becker-</a:t>
            </a:r>
            <a:r>
              <a:rPr lang="en-US" sz="1200" dirty="0" err="1"/>
              <a:t>Mrotzek</a:t>
            </a:r>
            <a:r>
              <a:rPr lang="en-US" sz="1200" dirty="0"/>
              <a:t>, Karen Schramm, Eike </a:t>
            </a:r>
            <a:r>
              <a:rPr lang="en-US" sz="1200" dirty="0" err="1"/>
              <a:t>Thürmann</a:t>
            </a:r>
            <a:r>
              <a:rPr lang="en-US" sz="1200" dirty="0"/>
              <a:t>, Helmut Johannes Vollmer. </a:t>
            </a:r>
            <a:r>
              <a:rPr lang="en-US" sz="1200" dirty="0" err="1"/>
              <a:t>Waxmann</a:t>
            </a:r>
            <a:r>
              <a:rPr lang="en-US" sz="1200" dirty="0"/>
              <a:t>: Münster </a:t>
            </a:r>
            <a:r>
              <a:rPr lang="en-US" sz="1200" dirty="0" err="1"/>
              <a:t>u.a</a:t>
            </a:r>
            <a:r>
              <a:rPr lang="en-US" sz="1200" dirty="0"/>
              <a:t>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210663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D174-7E91-AA4A-B14C-F46D8BE6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Gruppendiskussion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96C2-3D0F-4B49-9850-921996361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Diskutiert in der Gruppe: </a:t>
            </a:r>
            <a:r>
              <a:rPr lang="de-DE" dirty="0"/>
              <a:t>Ist es für Fachlehrkräfte notwendig die Sprache als Lern- und Reflexionsgegenstand in den eigenen Unterricht einzubeziehen? </a:t>
            </a:r>
          </a:p>
          <a:p>
            <a:r>
              <a:rPr lang="de-AT" dirty="0"/>
              <a:t>Ordnet eure Argumente nach pro (Welche Argumente sprechen dafür?) und kontra (Welche Argumente sprechen dagegen?) und schreibt sie auf ein Plakat. Nummeriert anschließend die Argumente nach ihrer Überzeugungskraft.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90275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A02D-D4A3-4A45-ADED-3F3CA45E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DDB7-49A4-724C-AEDF-2C686148A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Wählt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die </a:t>
            </a:r>
            <a:r>
              <a:rPr lang="en-US" dirty="0" err="1"/>
              <a:t>eure</a:t>
            </a:r>
            <a:r>
              <a:rPr lang="en-US" dirty="0"/>
              <a:t> </a:t>
            </a:r>
            <a:r>
              <a:rPr lang="en-US" dirty="0" err="1"/>
              <a:t>Argumente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Plenum </a:t>
            </a:r>
            <a:r>
              <a:rPr lang="en-US" dirty="0" err="1"/>
              <a:t>präsentieren</a:t>
            </a:r>
            <a:r>
              <a:rPr lang="en-US" dirty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79009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0403-CBDC-FF40-AD92-D5ADEB8D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Kooperatives</a:t>
            </a:r>
            <a:r>
              <a:rPr lang="en-US" dirty="0"/>
              <a:t> </a:t>
            </a:r>
            <a:r>
              <a:rPr lang="en-US" dirty="0" err="1"/>
              <a:t>Schreiben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417E-CCFE-3545-9E43-655146BC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Schreibt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kurzen</a:t>
            </a:r>
            <a:r>
              <a:rPr lang="en-US" dirty="0"/>
              <a:t> Text auf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Plakat</a:t>
            </a:r>
            <a:r>
              <a:rPr lang="en-US" dirty="0"/>
              <a:t>: </a:t>
            </a:r>
            <a:r>
              <a:rPr lang="de-DE" dirty="0"/>
              <a:t>„Ist es für Fachlehrkräfte notwendig die Sprache als Lern- und Reflexionsgegenstand in den eigenen Unterricht einzubeziehen?“</a:t>
            </a:r>
            <a:r>
              <a:rPr lang="en-US" dirty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265059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F5C2-B009-F94A-9D8A-31FEBA77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Fachliche</a:t>
            </a:r>
            <a:r>
              <a:rPr lang="en-US" dirty="0"/>
              <a:t> </a:t>
            </a:r>
            <a:r>
              <a:rPr lang="en-US" dirty="0" err="1"/>
              <a:t>Evaluierung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520FB-5242-604D-9438-EA486D122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Heftet</a:t>
            </a:r>
            <a:r>
              <a:rPr lang="en-US" dirty="0"/>
              <a:t> </a:t>
            </a:r>
            <a:r>
              <a:rPr lang="en-US" dirty="0" err="1"/>
              <a:t>euer</a:t>
            </a:r>
            <a:r>
              <a:rPr lang="en-US" dirty="0"/>
              <a:t> </a:t>
            </a:r>
            <a:r>
              <a:rPr lang="en-US" dirty="0" err="1"/>
              <a:t>Plakat</a:t>
            </a:r>
            <a:r>
              <a:rPr lang="en-US" dirty="0"/>
              <a:t> an die Wand. Lest </a:t>
            </a:r>
            <a:r>
              <a:rPr lang="en-US" dirty="0" err="1"/>
              <a:t>einander</a:t>
            </a:r>
            <a:r>
              <a:rPr lang="en-US" dirty="0"/>
              <a:t> die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. Dann </a:t>
            </a:r>
            <a:r>
              <a:rPr lang="en-US" dirty="0" err="1"/>
              <a:t>besprecht</a:t>
            </a:r>
            <a:r>
              <a:rPr lang="en-US" dirty="0"/>
              <a:t>: </a:t>
            </a:r>
          </a:p>
          <a:p>
            <a:r>
              <a:rPr lang="en-US" dirty="0"/>
              <a:t>Sind die </a:t>
            </a:r>
            <a:r>
              <a:rPr lang="en-US" dirty="0" err="1"/>
              <a:t>Texte</a:t>
            </a:r>
            <a:r>
              <a:rPr lang="en-US" dirty="0"/>
              <a:t>/</a:t>
            </a:r>
            <a:r>
              <a:rPr lang="en-US" dirty="0" err="1"/>
              <a:t>Argumente</a:t>
            </a:r>
            <a:r>
              <a:rPr lang="en-US" dirty="0"/>
              <a:t> </a:t>
            </a:r>
            <a:r>
              <a:rPr lang="en-US" dirty="0" err="1"/>
              <a:t>fachlich</a:t>
            </a:r>
            <a:r>
              <a:rPr lang="en-US" dirty="0"/>
              <a:t> </a:t>
            </a:r>
            <a:r>
              <a:rPr lang="en-US" dirty="0" err="1"/>
              <a:t>fundiert</a:t>
            </a:r>
            <a:r>
              <a:rPr lang="en-US" dirty="0"/>
              <a:t>/</a:t>
            </a:r>
            <a:r>
              <a:rPr lang="en-US" dirty="0" err="1"/>
              <a:t>korrekt</a:t>
            </a:r>
            <a:r>
              <a:rPr lang="en-US" dirty="0"/>
              <a:t>?</a:t>
            </a:r>
          </a:p>
          <a:p>
            <a:r>
              <a:rPr lang="en-US" dirty="0" err="1"/>
              <a:t>Welchen</a:t>
            </a:r>
            <a:r>
              <a:rPr lang="en-US" dirty="0"/>
              <a:t> Text/</a:t>
            </a:r>
            <a:r>
              <a:rPr lang="en-US" dirty="0" err="1"/>
              <a:t>Welche</a:t>
            </a:r>
            <a:r>
              <a:rPr lang="en-US" dirty="0"/>
              <a:t>(s) Argument(e) </a:t>
            </a:r>
            <a:r>
              <a:rPr lang="en-US" dirty="0" err="1"/>
              <a:t>findet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am </a:t>
            </a:r>
            <a:r>
              <a:rPr lang="en-US" dirty="0" err="1"/>
              <a:t>überzeugendsten</a:t>
            </a:r>
            <a:r>
              <a:rPr lang="en-US" dirty="0"/>
              <a:t> und </a:t>
            </a:r>
            <a:r>
              <a:rPr lang="en-US" dirty="0" err="1"/>
              <a:t>warum</a:t>
            </a:r>
            <a:r>
              <a:rPr lang="en-US" dirty="0"/>
              <a:t>?</a:t>
            </a:r>
          </a:p>
          <a:p>
            <a:r>
              <a:rPr lang="en-US" dirty="0" err="1"/>
              <a:t>Welchen</a:t>
            </a:r>
            <a:r>
              <a:rPr lang="en-US" dirty="0"/>
              <a:t> Text/</a:t>
            </a:r>
            <a:r>
              <a:rPr lang="en-US" dirty="0" err="1"/>
              <a:t>Welche</a:t>
            </a:r>
            <a:r>
              <a:rPr lang="en-US" dirty="0"/>
              <a:t>(s) Argument(e) </a:t>
            </a:r>
            <a:r>
              <a:rPr lang="en-US" dirty="0" err="1"/>
              <a:t>findet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überzeugend</a:t>
            </a:r>
            <a:r>
              <a:rPr lang="en-US" dirty="0"/>
              <a:t> und </a:t>
            </a:r>
            <a:r>
              <a:rPr lang="en-US" dirty="0" err="1"/>
              <a:t>warum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55301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CFEE-A894-8E47-84D7-A48A8A15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Metasprachliche</a:t>
            </a:r>
            <a:r>
              <a:rPr lang="en-US" dirty="0"/>
              <a:t> </a:t>
            </a:r>
            <a:r>
              <a:rPr lang="en-US" dirty="0" err="1"/>
              <a:t>Reflexion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48A7-B90F-9A49-8A1F-09E8476F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Besprecht</a:t>
            </a:r>
            <a:r>
              <a:rPr lang="en-US" dirty="0"/>
              <a:t>, was </a:t>
            </a:r>
            <a:r>
              <a:rPr lang="en-US" dirty="0" err="1"/>
              <a:t>ihr</a:t>
            </a:r>
            <a:r>
              <a:rPr lang="en-US" dirty="0"/>
              <a:t> in </a:t>
            </a:r>
            <a:r>
              <a:rPr lang="en-US" dirty="0" err="1"/>
              <a:t>euren</a:t>
            </a:r>
            <a:r>
              <a:rPr lang="en-US" dirty="0"/>
              <a:t> </a:t>
            </a:r>
            <a:r>
              <a:rPr lang="en-US" dirty="0" err="1"/>
              <a:t>Texten</a:t>
            </a:r>
            <a:r>
              <a:rPr lang="en-US" dirty="0"/>
              <a:t> </a:t>
            </a:r>
            <a:r>
              <a:rPr lang="en-US" u="sng" dirty="0" err="1"/>
              <a:t>sprachlich</a:t>
            </a:r>
            <a:r>
              <a:rPr lang="en-US" u="sng" dirty="0"/>
              <a:t> </a:t>
            </a:r>
            <a:r>
              <a:rPr lang="en-US" u="sng" dirty="0" err="1"/>
              <a:t>gemacht</a:t>
            </a:r>
            <a:r>
              <a:rPr lang="en-US" u="sng" dirty="0"/>
              <a:t> </a:t>
            </a:r>
            <a:r>
              <a:rPr lang="en-US" dirty="0" err="1"/>
              <a:t>habt</a:t>
            </a:r>
            <a:r>
              <a:rPr lang="en-US" dirty="0"/>
              <a:t>, um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überzeugen</a:t>
            </a:r>
            <a:r>
              <a:rPr lang="en-US" dirty="0"/>
              <a:t>.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habt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eure</a:t>
            </a:r>
            <a:r>
              <a:rPr lang="en-US" dirty="0"/>
              <a:t> Position </a:t>
            </a:r>
            <a:r>
              <a:rPr lang="en-US" dirty="0" err="1"/>
              <a:t>vertreten</a:t>
            </a:r>
            <a:r>
              <a:rPr lang="en-US" dirty="0"/>
              <a:t>?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habt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eure</a:t>
            </a:r>
            <a:r>
              <a:rPr lang="en-US" dirty="0"/>
              <a:t> </a:t>
            </a:r>
            <a:r>
              <a:rPr lang="en-US" dirty="0" err="1"/>
              <a:t>Argumente</a:t>
            </a:r>
            <a:r>
              <a:rPr lang="en-US" dirty="0"/>
              <a:t> </a:t>
            </a:r>
            <a:r>
              <a:rPr lang="en-US" dirty="0" err="1"/>
              <a:t>begründet</a:t>
            </a:r>
            <a:r>
              <a:rPr lang="en-US" dirty="0"/>
              <a:t>?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habt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versucht</a:t>
            </a:r>
            <a:r>
              <a:rPr lang="en-US" dirty="0"/>
              <a:t>, </a:t>
            </a:r>
            <a:r>
              <a:rPr lang="en-US" dirty="0" err="1"/>
              <a:t>Gegenargumente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entkräften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 err="1"/>
              <a:t>Unterstreicht</a:t>
            </a:r>
            <a:r>
              <a:rPr lang="en-US" dirty="0"/>
              <a:t> die </a:t>
            </a:r>
            <a:r>
              <a:rPr lang="en-US" dirty="0" err="1"/>
              <a:t>sprachlichen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, die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dirty="0" err="1"/>
              <a:t>habt</a:t>
            </a:r>
            <a:r>
              <a:rPr lang="en-US" dirty="0"/>
              <a:t>.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sprachlichen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in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?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das? </a:t>
            </a:r>
          </a:p>
          <a:p>
            <a:pPr marL="0" indent="0">
              <a:buNone/>
            </a:pPr>
            <a:r>
              <a:rPr lang="en-US" b="1" dirty="0" err="1"/>
              <a:t>Beispiel</a:t>
            </a:r>
            <a:r>
              <a:rPr lang="en-US" b="1" dirty="0"/>
              <a:t>: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Ausdruck</a:t>
            </a:r>
            <a:r>
              <a:rPr lang="en-US" dirty="0"/>
              <a:t> </a:t>
            </a:r>
            <a:r>
              <a:rPr lang="en-US" i="1" dirty="0"/>
              <a:t>„</a:t>
            </a:r>
            <a:r>
              <a:rPr lang="en-US" i="1" dirty="0" err="1"/>
              <a:t>im</a:t>
            </a:r>
            <a:r>
              <a:rPr lang="en-US" i="1" dirty="0"/>
              <a:t> </a:t>
            </a:r>
            <a:r>
              <a:rPr lang="en-US" i="1" dirty="0" err="1"/>
              <a:t>Gegensatz</a:t>
            </a:r>
            <a:r>
              <a:rPr lang="en-US" i="1" dirty="0"/>
              <a:t> </a:t>
            </a:r>
            <a:r>
              <a:rPr lang="en-US" i="1" dirty="0" err="1"/>
              <a:t>dazu</a:t>
            </a:r>
            <a:r>
              <a:rPr lang="en-US" i="1" dirty="0"/>
              <a:t>“ </a:t>
            </a:r>
            <a:r>
              <a:rPr lang="en-US" dirty="0" err="1"/>
              <a:t>stellt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die </a:t>
            </a:r>
            <a:r>
              <a:rPr lang="en-US" dirty="0" err="1"/>
              <a:t>Argumente</a:t>
            </a:r>
            <a:r>
              <a:rPr lang="en-US" dirty="0"/>
              <a:t> </a:t>
            </a:r>
            <a:r>
              <a:rPr lang="en-US" dirty="0" err="1"/>
              <a:t>einander</a:t>
            </a:r>
            <a:r>
              <a:rPr lang="en-US" dirty="0"/>
              <a:t> </a:t>
            </a:r>
            <a:r>
              <a:rPr lang="en-US" dirty="0" err="1"/>
              <a:t>gegenüber</a:t>
            </a:r>
            <a:r>
              <a:rPr lang="en-US" dirty="0"/>
              <a:t>.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Ausdruck</a:t>
            </a:r>
            <a:r>
              <a:rPr lang="en-US" dirty="0"/>
              <a:t> </a:t>
            </a:r>
            <a:r>
              <a:rPr lang="en-US" i="1" dirty="0"/>
              <a:t>„</a:t>
            </a:r>
            <a:r>
              <a:rPr lang="en-US" i="1" dirty="0" err="1"/>
              <a:t>weil</a:t>
            </a:r>
            <a:r>
              <a:rPr lang="en-US" i="1" dirty="0"/>
              <a:t>“ </a:t>
            </a:r>
            <a:r>
              <a:rPr lang="en-US" dirty="0"/>
              <a:t>tut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etwas</a:t>
            </a:r>
            <a:r>
              <a:rPr lang="en-US" dirty="0"/>
              <a:t>. Was </a:t>
            </a:r>
            <a:r>
              <a:rPr lang="en-US" dirty="0" err="1"/>
              <a:t>meint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? Was </a:t>
            </a:r>
            <a:r>
              <a:rPr lang="en-US" dirty="0" err="1"/>
              <a:t>könnte</a:t>
            </a:r>
            <a:r>
              <a:rPr lang="en-US" dirty="0"/>
              <a:t> man </a:t>
            </a:r>
            <a:r>
              <a:rPr lang="en-US" dirty="0" err="1"/>
              <a:t>damit</a:t>
            </a:r>
            <a:r>
              <a:rPr lang="en-US" dirty="0"/>
              <a:t> </a:t>
            </a:r>
            <a:r>
              <a:rPr lang="en-US" dirty="0" err="1"/>
              <a:t>tun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44012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266F-86C1-EF4B-8292-D5721288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Kooperatives</a:t>
            </a:r>
            <a:r>
              <a:rPr lang="en-US" dirty="0"/>
              <a:t> </a:t>
            </a:r>
            <a:r>
              <a:rPr lang="en-US" dirty="0" err="1"/>
              <a:t>Schreiben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F92D-F4B5-5748-9354-26CA0DDBD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Die Zeitschrift Praxis Deutsch (</a:t>
            </a:r>
            <a:r>
              <a:rPr lang="de-DE" u="sng" dirty="0"/>
              <a:t>https://www.friedrich-verlag.de/friedrich-plus/sekundarstufe/deutsch/praxis-deutsch/</a:t>
            </a:r>
            <a:r>
              <a:rPr lang="de-DE" dirty="0"/>
              <a:t>) beschäftigt sich in ihrer nächsten Ausgabe mit der Verknüpfung von Sprach- und Fachunterricht. Als Fachlehrkräfte wurdet ihr gefragt, eure Sicht zu dem Thema darzustellen. Verfasst in der Kleingruppe auf einem A4-Blatt einen Kommentar zu der Frage: </a:t>
            </a:r>
            <a:r>
              <a:rPr lang="de-DE" b="1" dirty="0"/>
              <a:t>Ist es für Fachlehrkräfte notwendig die Sprache als Lern- und Reflexionsgegenstand in den eigenen Unterricht einzubeziehen? </a:t>
            </a:r>
            <a:r>
              <a:rPr lang="de-DE" dirty="0"/>
              <a:t>Stellt eure Meinung dar und begründet sie mit überzeugenden Argumenten. Bedenkt, dass manche Lehrkräfte vielleicht anderer Meinung sind, entkräftet daher mögliche Gegenargumente.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169893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9906-AB15-504C-9819-D360B43C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39B1-5D4E-AA41-9DFA-5ABFD319F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Lest den Text der </a:t>
            </a:r>
            <a:r>
              <a:rPr lang="en-US" dirty="0" err="1"/>
              <a:t>anderen</a:t>
            </a:r>
            <a:r>
              <a:rPr lang="en-US" dirty="0"/>
              <a:t> Gruppe. Wo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Argumentation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schlüssig</a:t>
            </a:r>
            <a:r>
              <a:rPr lang="en-US" dirty="0"/>
              <a:t>, wo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überzeugend</a:t>
            </a:r>
            <a:r>
              <a:rPr lang="en-US" dirty="0"/>
              <a:t>? </a:t>
            </a:r>
            <a:r>
              <a:rPr lang="en-US" dirty="0" err="1"/>
              <a:t>Gebt</a:t>
            </a:r>
            <a:r>
              <a:rPr lang="en-US" dirty="0"/>
              <a:t> den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schriftlich</a:t>
            </a:r>
            <a:br>
              <a:rPr lang="en-US" dirty="0"/>
            </a:br>
            <a:r>
              <a:rPr lang="en-US" dirty="0"/>
              <a:t>Feedback auf </a:t>
            </a:r>
            <a:r>
              <a:rPr lang="en-US" dirty="0" err="1"/>
              <a:t>ihren</a:t>
            </a:r>
            <a:r>
              <a:rPr lang="en-US" dirty="0"/>
              <a:t> Text.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117006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4C71-B29E-E34E-A29B-990980DD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Textüberarbeitung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D56F-D077-3946-8DCD-8F0A993C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Überarbeitet</a:t>
            </a:r>
            <a:r>
              <a:rPr lang="en-US" dirty="0"/>
              <a:t> </a:t>
            </a:r>
            <a:r>
              <a:rPr lang="en-US" dirty="0" err="1"/>
              <a:t>euren</a:t>
            </a:r>
            <a:r>
              <a:rPr lang="en-US" dirty="0"/>
              <a:t> Text </a:t>
            </a:r>
            <a:r>
              <a:rPr lang="en-US" dirty="0" err="1"/>
              <a:t>mithilfe</a:t>
            </a:r>
            <a:r>
              <a:rPr lang="en-US" dirty="0"/>
              <a:t> des Feedbacks, das </a:t>
            </a:r>
            <a:r>
              <a:rPr lang="en-US" dirty="0" err="1"/>
              <a:t>ihr</a:t>
            </a:r>
            <a:r>
              <a:rPr lang="en-US" dirty="0"/>
              <a:t> von den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 </a:t>
            </a:r>
            <a:r>
              <a:rPr lang="en-US" dirty="0" err="1"/>
              <a:t>habt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161227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E8763-3B9A-DC4E-B773-E2C6A4C8D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Reflexion</a:t>
            </a:r>
            <a:r>
              <a:rPr lang="en-US" dirty="0"/>
              <a:t> des </a:t>
            </a:r>
            <a:r>
              <a:rPr lang="en-US" dirty="0" err="1"/>
              <a:t>ProFo-Modells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1F4891-2A1D-8E40-A159-8935C8EE61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12735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230F-F2ED-A548-A8B6-D34A3EBB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entstand</a:t>
            </a:r>
            <a:r>
              <a:rPr lang="en-US" dirty="0"/>
              <a:t> das </a:t>
            </a:r>
            <a:r>
              <a:rPr lang="en-US" dirty="0" err="1"/>
              <a:t>ProFo</a:t>
            </a:r>
            <a:r>
              <a:rPr lang="en-US" dirty="0"/>
              <a:t>-Modell?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B27B-A284-5A45-AECF-76DAA9F2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LitA</a:t>
            </a:r>
            <a:r>
              <a:rPr lang="en-US" dirty="0"/>
              <a:t> (Literacy Awareness) – </a:t>
            </a:r>
            <a:r>
              <a:rPr lang="en-US" dirty="0" err="1"/>
              <a:t>Projekt</a:t>
            </a:r>
            <a:endParaRPr lang="en-US" dirty="0"/>
          </a:p>
          <a:p>
            <a:r>
              <a:rPr lang="en-US" dirty="0" err="1"/>
              <a:t>Fachdidaktikzentrum</a:t>
            </a:r>
            <a:r>
              <a:rPr lang="en-US" dirty="0"/>
              <a:t> der </a:t>
            </a:r>
            <a:r>
              <a:rPr lang="en-US" dirty="0" err="1"/>
              <a:t>Geisteswissenschaftlichen</a:t>
            </a:r>
            <a:r>
              <a:rPr lang="en-US" dirty="0"/>
              <a:t> </a:t>
            </a:r>
            <a:r>
              <a:rPr lang="en-US" dirty="0" err="1"/>
              <a:t>Fakultät</a:t>
            </a:r>
            <a:r>
              <a:rPr lang="en-US" dirty="0"/>
              <a:t> der Universität Graz</a:t>
            </a:r>
          </a:p>
          <a:p>
            <a:r>
              <a:rPr lang="en-US" dirty="0"/>
              <a:t>4 </a:t>
            </a:r>
            <a:r>
              <a:rPr lang="en-US" dirty="0" err="1"/>
              <a:t>Schulen</a:t>
            </a:r>
            <a:r>
              <a:rPr lang="en-US" dirty="0"/>
              <a:t> in Graz &amp; Wien</a:t>
            </a:r>
          </a:p>
          <a:p>
            <a:r>
              <a:rPr lang="en-US" dirty="0" err="1"/>
              <a:t>Sekundarstufe</a:t>
            </a:r>
            <a:endParaRPr lang="en-US" dirty="0"/>
          </a:p>
          <a:p>
            <a:r>
              <a:rPr lang="en-US" dirty="0" err="1"/>
              <a:t>Fächer</a:t>
            </a:r>
            <a:r>
              <a:rPr lang="en-US" dirty="0"/>
              <a:t>: </a:t>
            </a:r>
            <a:r>
              <a:rPr lang="en-US" dirty="0" err="1"/>
              <a:t>Biologie</a:t>
            </a:r>
            <a:r>
              <a:rPr lang="en-US" dirty="0"/>
              <a:t> und </a:t>
            </a:r>
            <a:r>
              <a:rPr lang="en-US" dirty="0" err="1"/>
              <a:t>Umweltkunde,Geschichte</a:t>
            </a:r>
            <a:r>
              <a:rPr lang="en-US" dirty="0"/>
              <a:t> und </a:t>
            </a:r>
            <a:r>
              <a:rPr lang="en-US" dirty="0" err="1"/>
              <a:t>Sozialkunde</a:t>
            </a:r>
            <a:r>
              <a:rPr lang="en-US" dirty="0"/>
              <a:t>/</a:t>
            </a:r>
            <a:r>
              <a:rPr lang="en-US" dirty="0" err="1"/>
              <a:t>Politische</a:t>
            </a:r>
            <a:r>
              <a:rPr lang="en-US" dirty="0"/>
              <a:t> </a:t>
            </a:r>
            <a:r>
              <a:rPr lang="en-US" dirty="0" err="1"/>
              <a:t>Bildung</a:t>
            </a:r>
            <a:r>
              <a:rPr lang="en-US" dirty="0"/>
              <a:t>, </a:t>
            </a:r>
            <a:r>
              <a:rPr lang="en-US" dirty="0" err="1"/>
              <a:t>Musikerziehung</a:t>
            </a:r>
            <a:r>
              <a:rPr lang="en-US" dirty="0"/>
              <a:t>, </a:t>
            </a:r>
            <a:r>
              <a:rPr lang="en-US" dirty="0" err="1"/>
              <a:t>Wirtschaftskunde</a:t>
            </a:r>
            <a:r>
              <a:rPr lang="en-US" dirty="0"/>
              <a:t>, </a:t>
            </a:r>
            <a:r>
              <a:rPr lang="en-US" dirty="0" err="1"/>
              <a:t>Berufsorientierung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181251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2059-285F-E44C-A97C-0750E3CE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Gruppendiskussion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D993-6817-4645-A0EE-C40DD35C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Ziel</a:t>
            </a:r>
            <a:r>
              <a:rPr lang="en-US" dirty="0"/>
              <a:t> von </a:t>
            </a:r>
            <a:r>
              <a:rPr lang="en-US" dirty="0" err="1"/>
              <a:t>Schritt</a:t>
            </a:r>
            <a:r>
              <a:rPr lang="en-US" dirty="0"/>
              <a:t> 1 / </a:t>
            </a:r>
            <a:r>
              <a:rPr lang="en-US" dirty="0" err="1"/>
              <a:t>Schritt</a:t>
            </a:r>
            <a:r>
              <a:rPr lang="en-US" dirty="0"/>
              <a:t> 2 / </a:t>
            </a:r>
            <a:r>
              <a:rPr lang="en-US" dirty="0" err="1"/>
              <a:t>Schritt</a:t>
            </a:r>
            <a:r>
              <a:rPr lang="en-US" dirty="0"/>
              <a:t> 3?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dieses </a:t>
            </a:r>
            <a:r>
              <a:rPr lang="en-US" dirty="0" err="1"/>
              <a:t>Ziel</a:t>
            </a:r>
            <a:r>
              <a:rPr lang="en-US" dirty="0"/>
              <a:t> in </a:t>
            </a:r>
            <a:r>
              <a:rPr lang="en-US" dirty="0" err="1"/>
              <a:t>Schritt</a:t>
            </a:r>
            <a:r>
              <a:rPr lang="en-US" dirty="0"/>
              <a:t> 1 / </a:t>
            </a:r>
            <a:r>
              <a:rPr lang="en-US" dirty="0" err="1"/>
              <a:t>Schritt</a:t>
            </a:r>
            <a:r>
              <a:rPr lang="en-US" dirty="0"/>
              <a:t> 2 / </a:t>
            </a:r>
            <a:r>
              <a:rPr lang="en-US" dirty="0" err="1"/>
              <a:t>Schritt</a:t>
            </a:r>
            <a:r>
              <a:rPr lang="en-US" dirty="0"/>
              <a:t> 3 </a:t>
            </a:r>
            <a:r>
              <a:rPr lang="en-US" dirty="0" err="1"/>
              <a:t>umgesetzt</a:t>
            </a:r>
            <a:r>
              <a:rPr lang="en-US" dirty="0"/>
              <a:t>?</a:t>
            </a:r>
          </a:p>
          <a:p>
            <a:r>
              <a:rPr lang="en-US" dirty="0" err="1"/>
              <a:t>Welche</a:t>
            </a:r>
            <a:r>
              <a:rPr lang="en-US" dirty="0"/>
              <a:t> Rolle </a:t>
            </a:r>
            <a:r>
              <a:rPr lang="en-US" dirty="0" err="1"/>
              <a:t>spielt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ProFo</a:t>
            </a:r>
            <a:r>
              <a:rPr lang="en-US" dirty="0"/>
              <a:t>-Modell?</a:t>
            </a:r>
          </a:p>
          <a:p>
            <a:r>
              <a:rPr lang="en-US" dirty="0" err="1"/>
              <a:t>Welche</a:t>
            </a:r>
            <a:r>
              <a:rPr lang="en-US" dirty="0"/>
              <a:t> Rolle </a:t>
            </a:r>
            <a:r>
              <a:rPr lang="en-US" dirty="0" err="1"/>
              <a:t>spielt</a:t>
            </a:r>
            <a:r>
              <a:rPr lang="en-US" dirty="0"/>
              <a:t> das </a:t>
            </a:r>
            <a:r>
              <a:rPr lang="en-US" dirty="0" err="1"/>
              <a:t>Fach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ProFo</a:t>
            </a:r>
            <a:r>
              <a:rPr lang="en-US" dirty="0"/>
              <a:t>-Modell?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unterscheidet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das </a:t>
            </a:r>
            <a:r>
              <a:rPr lang="en-US" dirty="0" err="1"/>
              <a:t>ProFo</a:t>
            </a:r>
            <a:r>
              <a:rPr lang="en-US" dirty="0"/>
              <a:t>-Modell von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herkömmlichen</a:t>
            </a:r>
            <a:r>
              <a:rPr lang="en-US" dirty="0"/>
              <a:t> </a:t>
            </a:r>
            <a:r>
              <a:rPr lang="en-US" dirty="0" err="1"/>
              <a:t>Unterrichtsplanung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128510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C801-7789-9341-9B1A-FB549473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Gruppendiskussion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8A11-A236-DB43-BD62-1BA556733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könnten</a:t>
            </a:r>
            <a:r>
              <a:rPr lang="en-US" dirty="0"/>
              <a:t> Sie das </a:t>
            </a:r>
            <a:r>
              <a:rPr lang="en-US" dirty="0" err="1"/>
              <a:t>ProFo</a:t>
            </a:r>
            <a:r>
              <a:rPr lang="en-US" dirty="0"/>
              <a:t>-Modell auf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eigenen</a:t>
            </a:r>
            <a:r>
              <a:rPr lang="en-US" dirty="0"/>
              <a:t> </a:t>
            </a:r>
            <a:r>
              <a:rPr lang="en-US" dirty="0" err="1"/>
              <a:t>Unterricht</a:t>
            </a:r>
            <a:r>
              <a:rPr lang="en-US" dirty="0"/>
              <a:t> </a:t>
            </a:r>
            <a:r>
              <a:rPr lang="en-US" dirty="0" err="1"/>
              <a:t>übertragen</a:t>
            </a:r>
            <a:r>
              <a:rPr lang="en-US" dirty="0"/>
              <a:t>?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Themen</a:t>
            </a:r>
            <a:r>
              <a:rPr lang="en-US" dirty="0"/>
              <a:t> </a:t>
            </a:r>
            <a:r>
              <a:rPr lang="en-US" dirty="0" err="1"/>
              <a:t>wären</a:t>
            </a:r>
            <a:r>
              <a:rPr lang="en-US" dirty="0"/>
              <a:t> in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Schuljahr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Umsetzung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ProFo</a:t>
            </a:r>
            <a:r>
              <a:rPr lang="en-US" dirty="0"/>
              <a:t>-Modell </a:t>
            </a:r>
            <a:r>
              <a:rPr lang="en-US" dirty="0" err="1"/>
              <a:t>geeignet</a:t>
            </a:r>
            <a:r>
              <a:rPr lang="en-US" dirty="0"/>
              <a:t>?</a:t>
            </a:r>
          </a:p>
          <a:p>
            <a:r>
              <a:rPr lang="en-US" dirty="0" err="1"/>
              <a:t>Worin</a:t>
            </a:r>
            <a:r>
              <a:rPr lang="en-US" dirty="0"/>
              <a:t> </a:t>
            </a:r>
            <a:r>
              <a:rPr lang="en-US" dirty="0" err="1"/>
              <a:t>sehen</a:t>
            </a:r>
            <a:r>
              <a:rPr lang="en-US" dirty="0"/>
              <a:t> Sie den </a:t>
            </a:r>
            <a:r>
              <a:rPr lang="en-US" dirty="0" err="1"/>
              <a:t>größten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Fachunterricht</a:t>
            </a:r>
            <a:r>
              <a:rPr lang="en-US" dirty="0"/>
              <a:t>?</a:t>
            </a:r>
          </a:p>
          <a:p>
            <a:r>
              <a:rPr lang="en-US" dirty="0" err="1"/>
              <a:t>Worin</a:t>
            </a:r>
            <a:r>
              <a:rPr lang="en-US" dirty="0"/>
              <a:t> </a:t>
            </a:r>
            <a:r>
              <a:rPr lang="en-US" dirty="0" err="1"/>
              <a:t>sehen</a:t>
            </a:r>
            <a:r>
              <a:rPr lang="en-US" dirty="0"/>
              <a:t> Sie die </a:t>
            </a:r>
            <a:r>
              <a:rPr lang="en-US" dirty="0" err="1"/>
              <a:t>größte</a:t>
            </a:r>
            <a:r>
              <a:rPr lang="en-US" dirty="0"/>
              <a:t> </a:t>
            </a:r>
            <a:r>
              <a:rPr lang="en-US" dirty="0" err="1"/>
              <a:t>Herausforderung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65214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4CECB1-0C7D-2B48-A5FD-02813F8FA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AFDE9F-DB1F-344E-B86A-7359A8281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4009166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6D0E-3DAC-2B46-A756-02982DB1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 </a:t>
            </a:r>
            <a:r>
              <a:rPr lang="en-US" dirty="0" err="1"/>
              <a:t>ProFo</a:t>
            </a:r>
            <a:r>
              <a:rPr lang="en-US" dirty="0"/>
              <a:t>-Modell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8708C-030B-7B47-89AA-D6DEFAC2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856313"/>
            <a:ext cx="7886700" cy="2289962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98330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04C0-4BCC-F14E-ACA7-4314F6C4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entstand</a:t>
            </a:r>
            <a:r>
              <a:rPr lang="en-US" dirty="0"/>
              <a:t> das </a:t>
            </a:r>
            <a:r>
              <a:rPr lang="en-US" dirty="0" err="1"/>
              <a:t>ProFo</a:t>
            </a:r>
            <a:r>
              <a:rPr lang="en-US" dirty="0"/>
              <a:t>-Modell?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9488-94D5-3D4D-9086-3E88BBDD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24550" cy="435133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AT" altLang="de-DE" sz="2400" b="1" dirty="0">
                <a:ea typeface="ＭＳ Ｐゴシック" panose="020B0600070205080204" pitchFamily="34" charset="-128"/>
              </a:rPr>
              <a:t>Internationales Erasmus-Plus-Projekt: </a:t>
            </a:r>
          </a:p>
          <a:p>
            <a:pPr marL="0" indent="0">
              <a:buFontTx/>
              <a:buNone/>
            </a:pPr>
            <a:endParaRPr lang="de-AT" altLang="de-DE" sz="2400" b="1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de-AT" altLang="de-DE" sz="2400" b="1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de-AT" altLang="de-DE" sz="2400" b="1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de-AT" altLang="de-DE" sz="2400" b="1" dirty="0">
                <a:ea typeface="ＭＳ Ｐゴシック" panose="020B0600070205080204" pitchFamily="34" charset="-128"/>
              </a:rPr>
              <a:t>Ziele des Gesamtprojekts:</a:t>
            </a:r>
          </a:p>
          <a:p>
            <a:pPr marL="0" indent="0">
              <a:buFontTx/>
              <a:buNone/>
            </a:pPr>
            <a:r>
              <a:rPr lang="de-AT" altLang="de-DE" sz="2400" dirty="0">
                <a:ea typeface="ＭＳ Ｐゴシック" panose="020B0600070205080204" pitchFamily="34" charset="-128"/>
              </a:rPr>
              <a:t>Entwicklung von Fortbildungsmodulen, praxistauglichen Unterrichtskonzepten und Unterrichtsmaterialien für verschiedene Fächer im Sinne des Language-Awareness-Ansatzes.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AA4C2-8A32-4D44-9F90-99CBE7F9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8" t="6264" r="37611" b="18434"/>
          <a:stretch>
            <a:fillRect/>
          </a:stretch>
        </p:blipFill>
        <p:spPr bwMode="auto">
          <a:xfrm>
            <a:off x="6442075" y="1700213"/>
            <a:ext cx="224790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BB5C3F7-753F-4EA7-8A23-4AF9565FE12E" descr="694373CD-D737-4785-963A-E2B27C785A7F@fritz">
            <a:extLst>
              <a:ext uri="{FF2B5EF4-FFF2-40B4-BE49-F238E27FC236}">
                <a16:creationId xmlns:a16="http://schemas.microsoft.com/office/drawing/2014/main" id="{DA66C875-B46C-7045-8F0F-A70E4CC3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 bwMode="auto">
          <a:xfrm>
            <a:off x="718062" y="2259929"/>
            <a:ext cx="5284154" cy="10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64313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2C4C-9072-6942-9DF5-EF506CBC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Welches </a:t>
            </a:r>
            <a:r>
              <a:rPr lang="en-US" dirty="0" err="1"/>
              <a:t>Ziel</a:t>
            </a:r>
            <a:r>
              <a:rPr lang="en-US" dirty="0"/>
              <a:t> hat das </a:t>
            </a:r>
            <a:r>
              <a:rPr lang="en-US" dirty="0" err="1"/>
              <a:t>ProFo</a:t>
            </a:r>
            <a:r>
              <a:rPr lang="en-US" dirty="0"/>
              <a:t>-Modell?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6308-D1A6-4D41-BB3A-F7DEFB560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Vertiefte</a:t>
            </a:r>
            <a:r>
              <a:rPr lang="en-US" dirty="0"/>
              <a:t> </a:t>
            </a:r>
            <a:r>
              <a:rPr lang="en-US" dirty="0" err="1"/>
              <a:t>Auseinandersetzung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Fachinhalten</a:t>
            </a:r>
            <a:endParaRPr lang="en-US" dirty="0"/>
          </a:p>
          <a:p>
            <a:r>
              <a:rPr lang="en-US" dirty="0" err="1"/>
              <a:t>Erhöhte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fachlich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Formulierungen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Fokus</a:t>
            </a:r>
            <a:r>
              <a:rPr lang="en-US" dirty="0"/>
              <a:t> -&gt; </a:t>
            </a:r>
            <a:r>
              <a:rPr lang="en-US" dirty="0" err="1"/>
              <a:t>Argumentieren</a:t>
            </a:r>
            <a:r>
              <a:rPr lang="en-US" dirty="0"/>
              <a:t>: </a:t>
            </a:r>
            <a:r>
              <a:rPr lang="en-US" dirty="0" err="1"/>
              <a:t>zentrale</a:t>
            </a:r>
            <a:r>
              <a:rPr lang="en-US" dirty="0"/>
              <a:t> </a:t>
            </a:r>
            <a:r>
              <a:rPr lang="en-US" dirty="0" err="1"/>
              <a:t>bildungsbiographische</a:t>
            </a:r>
            <a:r>
              <a:rPr lang="en-US" dirty="0"/>
              <a:t> </a:t>
            </a:r>
            <a:r>
              <a:rPr lang="en-US" dirty="0" err="1"/>
              <a:t>Diskursfunktion</a:t>
            </a:r>
            <a:r>
              <a:rPr lang="en-US" dirty="0"/>
              <a:t>, </a:t>
            </a:r>
            <a:r>
              <a:rPr lang="en-US" dirty="0" err="1"/>
              <a:t>Bildungserfolg</a:t>
            </a:r>
            <a:r>
              <a:rPr lang="en-US" dirty="0"/>
              <a:t>, </a:t>
            </a:r>
            <a:r>
              <a:rPr lang="en-US" dirty="0" err="1"/>
              <a:t>Teilhabe</a:t>
            </a:r>
            <a:r>
              <a:rPr lang="en-US" dirty="0"/>
              <a:t> an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demokratischen</a:t>
            </a:r>
            <a:r>
              <a:rPr lang="en-US" dirty="0"/>
              <a:t> Gesellschaft</a:t>
            </a:r>
          </a:p>
          <a:p>
            <a:r>
              <a:rPr lang="en-US" dirty="0" err="1"/>
              <a:t>Mehrsprachigkeit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Sprach</a:t>
            </a:r>
            <a:r>
              <a:rPr lang="en-US" dirty="0"/>
              <a:t>- und </a:t>
            </a:r>
            <a:r>
              <a:rPr lang="en-US" dirty="0" err="1"/>
              <a:t>Fachlernen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6345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E6BF-33DA-0D41-ADC5-38C3CD85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Zielgruppe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ProFo</a:t>
            </a:r>
            <a:r>
              <a:rPr lang="en-US" dirty="0"/>
              <a:t>-Modell </a:t>
            </a:r>
            <a:r>
              <a:rPr lang="en-US" dirty="0" err="1"/>
              <a:t>geeignet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97ED-8700-934C-BB07-7F8119F3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Schülerinnen und Schüler mit unterschiedlichen sprachlichen Voraussetzungen (Deutsch als Zweitsprache, Deutsch als Erstsprache) </a:t>
            </a: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 sprachlich heterogene Klassen</a:t>
            </a:r>
            <a:endParaRPr lang="en-US" dirty="0"/>
          </a:p>
          <a:p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Schulstufe</a:t>
            </a:r>
            <a:r>
              <a:rPr lang="en-US" dirty="0"/>
              <a:t>, </a:t>
            </a:r>
            <a:r>
              <a:rPr lang="en-US" dirty="0" err="1"/>
              <a:t>jedes</a:t>
            </a:r>
            <a:r>
              <a:rPr lang="en-US" dirty="0"/>
              <a:t> </a:t>
            </a:r>
            <a:r>
              <a:rPr lang="en-US" dirty="0" err="1"/>
              <a:t>Fach</a:t>
            </a:r>
            <a:endParaRPr lang="en-US" dirty="0"/>
          </a:p>
          <a:p>
            <a:r>
              <a:rPr lang="en-US" dirty="0" err="1"/>
              <a:t>Ausgangspunkt</a:t>
            </a:r>
            <a:r>
              <a:rPr lang="en-US" dirty="0"/>
              <a:t>: </a:t>
            </a:r>
            <a:r>
              <a:rPr lang="en-US" dirty="0" err="1"/>
              <a:t>strittige</a:t>
            </a:r>
            <a:r>
              <a:rPr lang="en-US" dirty="0"/>
              <a:t>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Behauptung</a:t>
            </a:r>
            <a:r>
              <a:rPr lang="en-US" dirty="0"/>
              <a:t>, die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Belegen</a:t>
            </a:r>
            <a:r>
              <a:rPr lang="en-US" dirty="0"/>
              <a:t> </a:t>
            </a:r>
            <a:r>
              <a:rPr lang="en-US" dirty="0" err="1"/>
              <a:t>begründet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widerlegt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muss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27163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365-A47A-3C4D-8E84-EDB4FF1F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das </a:t>
            </a:r>
            <a:r>
              <a:rPr lang="en-US" dirty="0" err="1"/>
              <a:t>ProFo</a:t>
            </a:r>
            <a:r>
              <a:rPr lang="en-US" dirty="0"/>
              <a:t>-Modell </a:t>
            </a:r>
            <a:r>
              <a:rPr lang="en-US" dirty="0" err="1"/>
              <a:t>einsetzen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A86D8-B5F0-1E4F-A563-FE941E5F3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v.a.</a:t>
            </a:r>
            <a:r>
              <a:rPr lang="en-US" dirty="0"/>
              <a:t> </a:t>
            </a:r>
            <a:r>
              <a:rPr lang="en-US" dirty="0" err="1"/>
              <a:t>Fachlehrkräfte</a:t>
            </a:r>
            <a:r>
              <a:rPr lang="en-US" dirty="0"/>
              <a:t> in der </a:t>
            </a:r>
            <a:r>
              <a:rPr lang="en-US" dirty="0" err="1"/>
              <a:t>Sekundarstufe</a:t>
            </a:r>
            <a:endParaRPr lang="en-US" dirty="0"/>
          </a:p>
          <a:p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Sprachlehrkräfte</a:t>
            </a:r>
            <a:r>
              <a:rPr lang="en-US" dirty="0"/>
              <a:t> </a:t>
            </a:r>
            <a:r>
              <a:rPr lang="en-US" dirty="0" err="1"/>
              <a:t>geeignet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Kooperation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125553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F723-4999-8E44-8612-A0E4E2CC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oft </a:t>
            </a:r>
            <a:r>
              <a:rPr lang="en-US" dirty="0" err="1"/>
              <a:t>soll</a:t>
            </a:r>
            <a:r>
              <a:rPr lang="en-US" dirty="0"/>
              <a:t> das </a:t>
            </a:r>
            <a:r>
              <a:rPr lang="en-US" dirty="0" err="1"/>
              <a:t>ProFo</a:t>
            </a:r>
            <a:r>
              <a:rPr lang="en-US" dirty="0"/>
              <a:t>-Modell </a:t>
            </a:r>
            <a:r>
              <a:rPr lang="en-US" dirty="0" err="1"/>
              <a:t>eingesetzt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8053-90A6-2D48-9C78-F9EA97D46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2-3 Mal pro </a:t>
            </a:r>
            <a:r>
              <a:rPr lang="en-US" dirty="0" err="1"/>
              <a:t>Schuljahr</a:t>
            </a:r>
            <a:endParaRPr lang="en-US" dirty="0"/>
          </a:p>
          <a:p>
            <a:r>
              <a:rPr lang="en-US" dirty="0" err="1"/>
              <a:t>unterschiedliche</a:t>
            </a:r>
            <a:r>
              <a:rPr lang="en-US" dirty="0"/>
              <a:t> </a:t>
            </a:r>
            <a:r>
              <a:rPr lang="en-US" dirty="0" err="1"/>
              <a:t>Handlungen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Mittelpunkt</a:t>
            </a:r>
            <a:r>
              <a:rPr lang="en-US" dirty="0"/>
              <a:t> -&gt;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Lernstand</a:t>
            </a:r>
            <a:endParaRPr lang="en-US" dirty="0"/>
          </a:p>
          <a:p>
            <a:r>
              <a:rPr lang="en-US" dirty="0" err="1"/>
              <a:t>durch</a:t>
            </a:r>
            <a:r>
              <a:rPr lang="en-US" dirty="0"/>
              <a:t> Routine </a:t>
            </a:r>
            <a:r>
              <a:rPr lang="en-US" dirty="0" err="1"/>
              <a:t>verkürzt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Durchführungszeit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98577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D240A-2B91-C04C-AF45-820825B1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Auf </a:t>
            </a:r>
            <a:r>
              <a:rPr lang="en-US" sz="4200" dirty="0" err="1"/>
              <a:t>welchen</a:t>
            </a:r>
            <a:r>
              <a:rPr lang="en-US" sz="4200" dirty="0"/>
              <a:t> </a:t>
            </a:r>
            <a:r>
              <a:rPr lang="en-US" sz="4200" dirty="0" err="1"/>
              <a:t>Grundlagen</a:t>
            </a:r>
            <a:r>
              <a:rPr lang="en-US" sz="4200" dirty="0"/>
              <a:t> </a:t>
            </a:r>
            <a:r>
              <a:rPr lang="en-US" sz="4200" dirty="0" err="1"/>
              <a:t>basiert</a:t>
            </a:r>
            <a:r>
              <a:rPr lang="en-US" sz="4200" dirty="0"/>
              <a:t> das </a:t>
            </a:r>
            <a:r>
              <a:rPr lang="en-US" sz="4200" dirty="0" err="1"/>
              <a:t>ProFo</a:t>
            </a:r>
            <a:r>
              <a:rPr lang="en-US" sz="4200" dirty="0"/>
              <a:t>-Modell?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1102-56C5-7E4C-B375-ACED9E199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F0A97-FED5-F341-BE97-2CC4B390DA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3" y="2439243"/>
            <a:ext cx="6879117" cy="2812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137284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4DC9-62BE-1B4F-BCBC-86CDA619E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ProFo</a:t>
            </a:r>
            <a:r>
              <a:rPr lang="en-US" dirty="0"/>
              <a:t>-Didaktisierung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3CB31-9E2D-D14D-8150-0BBBAEA84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Ist es für Fachlehrkräfte notwendig die Sprache als Lern- und Reflexionsgegenstand in den eigenen Unterricht einzubeziehen?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Lisa Niederdorfer &amp; Daniela Rotter</a:t>
            </a:r>
          </a:p>
        </p:txBody>
      </p:sp>
    </p:spTree>
    <p:extLst>
      <p:ext uri="{BB962C8B-B14F-4D97-AF65-F5344CB8AC3E}">
        <p14:creationId xmlns:p14="http://schemas.microsoft.com/office/powerpoint/2010/main" val="3228285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1245</Words>
  <Application>Microsoft Office PowerPoint</Application>
  <PresentationFormat>Bildschirmpräsentation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Liberation Serif</vt:lpstr>
      <vt:lpstr>1_Office Theme</vt:lpstr>
      <vt:lpstr>Hintergründe des  ProFo-Modells</vt:lpstr>
      <vt:lpstr>Wie entstand das ProFo-Modell?</vt:lpstr>
      <vt:lpstr>Wie entstand das ProFo-Modell?</vt:lpstr>
      <vt:lpstr>Welches Ziel hat das ProFo-Modell?</vt:lpstr>
      <vt:lpstr>Für welche Zielgruppe ist das ProFo-Modell geeignet?</vt:lpstr>
      <vt:lpstr>Wer kann das ProFo-Modell einsetzen?</vt:lpstr>
      <vt:lpstr>Wie oft soll das ProFo-Modell eingesetzt werden?</vt:lpstr>
      <vt:lpstr>Auf welchen Grundlagen basiert das ProFo-Modell?</vt:lpstr>
      <vt:lpstr>ProFo-Didaktisierung</vt:lpstr>
      <vt:lpstr>PowerPoint-Präsentation</vt:lpstr>
      <vt:lpstr>Gruppendiskussion</vt:lpstr>
      <vt:lpstr>Präsentation</vt:lpstr>
      <vt:lpstr>Kooperatives Schreiben</vt:lpstr>
      <vt:lpstr>Fachliche Evaluierung</vt:lpstr>
      <vt:lpstr>Metasprachliche Reflexion</vt:lpstr>
      <vt:lpstr>Kooperatives Schreiben</vt:lpstr>
      <vt:lpstr>Feedback</vt:lpstr>
      <vt:lpstr>Textüberarbeitung</vt:lpstr>
      <vt:lpstr>Reflexion des ProFo-Modells</vt:lpstr>
      <vt:lpstr>Gruppendiskussion 1</vt:lpstr>
      <vt:lpstr>Gruppendiskussion 2</vt:lpstr>
      <vt:lpstr>Zusammenfassung</vt:lpstr>
      <vt:lpstr>Das ProFo-Modell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Niederdorfer</dc:creator>
  <cp:lastModifiedBy>Bartens, Anna (anna.bartens@uni-graz.at)</cp:lastModifiedBy>
  <cp:revision>40</cp:revision>
  <dcterms:created xsi:type="dcterms:W3CDTF">2018-06-07T11:59:35Z</dcterms:created>
  <dcterms:modified xsi:type="dcterms:W3CDTF">2024-01-30T10:51:46Z</dcterms:modified>
</cp:coreProperties>
</file>