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01" r:id="rId3"/>
    <p:sldId id="266" r:id="rId4"/>
    <p:sldId id="267" r:id="rId5"/>
    <p:sldId id="268" r:id="rId6"/>
    <p:sldId id="269" r:id="rId7"/>
    <p:sldId id="265" r:id="rId8"/>
    <p:sldId id="271" r:id="rId9"/>
    <p:sldId id="274" r:id="rId10"/>
    <p:sldId id="297" r:id="rId11"/>
    <p:sldId id="298" r:id="rId12"/>
    <p:sldId id="295" r:id="rId13"/>
    <p:sldId id="299" r:id="rId14"/>
    <p:sldId id="296" r:id="rId15"/>
    <p:sldId id="300" r:id="rId16"/>
    <p:sldId id="270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302" r:id="rId25"/>
    <p:sldId id="26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Nunito Sans ExtraLight" panose="00000300000000000000" pitchFamily="2" charset="0"/>
      <p:regular r:id="rId36"/>
      <p:italic r:id="rId37"/>
    </p:embeddedFont>
    <p:embeddedFont>
      <p:font typeface="Nunito Sans Light" panose="000004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810"/>
    <a:srgbClr val="B2D119"/>
    <a:srgbClr val="D0D211"/>
    <a:srgbClr val="EAB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A1750-D063-46E6-A0EA-35BE247CDF20}" type="doc">
      <dgm:prSet loTypeId="urn:microsoft.com/office/officeart/2005/8/layout/vList3" loCatId="picture" qsTypeId="urn:microsoft.com/office/officeart/2005/8/quickstyle/simple1" qsCatId="simple" csTypeId="urn:microsoft.com/office/officeart/2005/8/colors/accent4_5" csCatId="accent4" phldr="1"/>
      <dgm:spPr/>
    </dgm:pt>
    <dgm:pt modelId="{8C5AB66B-7737-48C7-BBBB-77F9E426F264}">
      <dgm:prSet phldrT="[Text]" custT="1"/>
      <dgm:spPr/>
      <dgm:t>
        <a:bodyPr/>
        <a:lstStyle/>
        <a:p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Es gibt bei Betriebssystemen und Softwareprodukten Bedienungshilfen, die sich an die Bedürfnisse der/des User*in anpassen (Adaptivität, Multi-Medialität, individualisiertes Lernen) und möglichst barrierearm sind.</a:t>
          </a:r>
        </a:p>
      </dgm:t>
      <dgm:extLst>
        <a:ext uri="{E40237B7-FDA0-4F09-8148-C483321AD2D9}">
          <dgm14:cNvPr xmlns:dgm14="http://schemas.microsoft.com/office/drawing/2010/diagram" id="0" name="" descr="Es gibt bei Betriebssystemen und Softwareprodukten Bedienungshilfen, die sich an die Bedürfnisse der/des User*in anpassen (Adaptivität, Multi-Medialität, individualisiertes Lernen) und möglichst barrierearm sind.&#10;"/>
        </a:ext>
      </dgm:extLst>
    </dgm:pt>
    <dgm:pt modelId="{A5BF696C-E110-4B4A-A796-2F0D980B95F8}" type="parTrans" cxnId="{D0EF0F99-5D01-4AD6-83AC-637F8739BA85}">
      <dgm:prSet/>
      <dgm:spPr/>
      <dgm:t>
        <a:bodyPr/>
        <a:lstStyle/>
        <a:p>
          <a:endParaRPr lang="de-AT"/>
        </a:p>
      </dgm:t>
    </dgm:pt>
    <dgm:pt modelId="{6A87C34F-1FBF-43BD-AD00-2DE6CD8442B4}" type="sibTrans" cxnId="{D0EF0F99-5D01-4AD6-83AC-637F8739BA85}">
      <dgm:prSet/>
      <dgm:spPr/>
      <dgm:t>
        <a:bodyPr/>
        <a:lstStyle/>
        <a:p>
          <a:endParaRPr lang="de-AT"/>
        </a:p>
      </dgm:t>
    </dgm:pt>
    <dgm:pt modelId="{3C341055-0E40-4E04-A612-D1ADA8155002}">
      <dgm:prSet phldrT="[Text]" custT="1"/>
      <dgm:spPr/>
      <dgm:t>
        <a:bodyPr/>
        <a:lstStyle/>
        <a:p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So ist es möglich, Interaktion bei digitalen Anwendungen/Medien kombiniert über zwei Sinneskanäle (</a:t>
          </a:r>
          <a:r>
            <a:rPr lang="de-AT" sz="1600" b="1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zB</a:t>
          </a:r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. visuell und auditiv) anzubieten. Die Idee ist: wenn ein Sinneskanal eher schwächer ausgeprägt ist, dies durch einen anderen Sinneskanal auszugleichen (</a:t>
          </a:r>
          <a:r>
            <a:rPr lang="de-AT" sz="1600" b="1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zB</a:t>
          </a:r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. bei Einschränkung des Sehvermögens: Hören und Fühlen). </a:t>
          </a:r>
        </a:p>
      </dgm:t>
      <dgm:extLst>
        <a:ext uri="{E40237B7-FDA0-4F09-8148-C483321AD2D9}">
          <dgm14:cNvPr xmlns:dgm14="http://schemas.microsoft.com/office/drawing/2010/diagram" id="0" name="" descr="&#10;So ist es möglich, Interaktion bei digitalen Anwendungen/Medien kombiniert über zwei Sinneskanäle (zB. visuell und auditiv) anzubieten. Die Idee ist: wenn ein Sinneskanal eher schwächer ausgeprägt ist, dies durch einen anderen Sinneskanal auszugleichen (zB. bei Einschränkung des Sehvermögens: Hören und Fühlen). &#10;"/>
        </a:ext>
      </dgm:extLst>
    </dgm:pt>
    <dgm:pt modelId="{2CF87892-00F4-4526-A770-5A610EFBC7C8}" type="parTrans" cxnId="{32199CA8-439B-47B2-9727-FD43C43446CA}">
      <dgm:prSet/>
      <dgm:spPr/>
      <dgm:t>
        <a:bodyPr/>
        <a:lstStyle/>
        <a:p>
          <a:endParaRPr lang="de-AT"/>
        </a:p>
      </dgm:t>
    </dgm:pt>
    <dgm:pt modelId="{9631EA5A-3967-4294-837B-1E59B7B731D2}" type="sibTrans" cxnId="{32199CA8-439B-47B2-9727-FD43C43446CA}">
      <dgm:prSet/>
      <dgm:spPr/>
      <dgm:t>
        <a:bodyPr/>
        <a:lstStyle/>
        <a:p>
          <a:endParaRPr lang="de-AT"/>
        </a:p>
      </dgm:t>
    </dgm:pt>
    <dgm:pt modelId="{256D8310-8A26-49CA-86D7-947FD4D0DF44}">
      <dgm:prSet phldrT="[Text]" custT="1"/>
      <dgm:spPr/>
      <dgm:t>
        <a:bodyPr/>
        <a:lstStyle/>
        <a:p>
          <a:r>
            <a:rPr lang="de-AT" sz="18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</a:t>
          </a:r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Auch Haptik kann hilfreich sein, Fühlen/Haptik ist aber eher nur  mit zusätzlichen technischen Geräten (</a:t>
          </a:r>
          <a:r>
            <a:rPr lang="de-AT" sz="1600" b="1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assistiven</a:t>
          </a:r>
          <a:r>
            <a:rPr lang="de-AT" sz="1600" b="1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Technologien) möglich.</a:t>
          </a:r>
        </a:p>
      </dgm:t>
      <dgm:extLst>
        <a:ext uri="{E40237B7-FDA0-4F09-8148-C483321AD2D9}">
          <dgm14:cNvPr xmlns:dgm14="http://schemas.microsoft.com/office/drawing/2010/diagram" id="0" name="" descr="Auch Haptik kann hilfreich sein, Fühlen/Haptik ist aber eher nur  mit zusätzlichen technischen Geräten (assistiven Technologien) möglich.&#10;"/>
        </a:ext>
      </dgm:extLst>
    </dgm:pt>
    <dgm:pt modelId="{3A87918C-1D44-4F20-9135-3CAB562A5B08}" type="parTrans" cxnId="{C48DD1D4-790F-4F3C-B01A-481DC12A5F57}">
      <dgm:prSet/>
      <dgm:spPr/>
      <dgm:t>
        <a:bodyPr/>
        <a:lstStyle/>
        <a:p>
          <a:endParaRPr lang="de-AT"/>
        </a:p>
      </dgm:t>
    </dgm:pt>
    <dgm:pt modelId="{AD5FAB97-698C-4DB9-9D4F-23A8BF1342E7}" type="sibTrans" cxnId="{C48DD1D4-790F-4F3C-B01A-481DC12A5F57}">
      <dgm:prSet/>
      <dgm:spPr/>
      <dgm:t>
        <a:bodyPr/>
        <a:lstStyle/>
        <a:p>
          <a:endParaRPr lang="de-AT"/>
        </a:p>
      </dgm:t>
    </dgm:pt>
    <dgm:pt modelId="{9B6DF093-C272-42B0-A704-E6B2CF7CE871}" type="pres">
      <dgm:prSet presAssocID="{76DA1750-D063-46E6-A0EA-35BE247CDF20}" presName="linearFlow" presStyleCnt="0">
        <dgm:presLayoutVars>
          <dgm:dir/>
          <dgm:resizeHandles val="exact"/>
        </dgm:presLayoutVars>
      </dgm:prSet>
      <dgm:spPr/>
    </dgm:pt>
    <dgm:pt modelId="{AFF3E119-BE29-4F86-992E-1EDCD536E316}" type="pres">
      <dgm:prSet presAssocID="{8C5AB66B-7737-48C7-BBBB-77F9E426F264}" presName="composite" presStyleCnt="0"/>
      <dgm:spPr/>
    </dgm:pt>
    <dgm:pt modelId="{97F3781A-E57E-4635-B823-104796E58271}" type="pres">
      <dgm:prSet presAssocID="{8C5AB66B-7737-48C7-BBBB-77F9E426F264}" presName="imgShp" presStyleLbl="fgImgPlace1" presStyleIdx="0" presStyleCnt="3" custLinFactNeighborX="-88402" custLinFactNeighborY="-1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6BCA6F9-9C3A-4FFC-8442-CC5049C057D2}" type="pres">
      <dgm:prSet presAssocID="{8C5AB66B-7737-48C7-BBBB-77F9E426F264}" presName="txShp" presStyleLbl="node1" presStyleIdx="0" presStyleCnt="3" custScaleX="123215">
        <dgm:presLayoutVars>
          <dgm:bulletEnabled val="1"/>
        </dgm:presLayoutVars>
      </dgm:prSet>
      <dgm:spPr/>
    </dgm:pt>
    <dgm:pt modelId="{B4F559AB-DA2A-4684-B399-FA88841AD54B}" type="pres">
      <dgm:prSet presAssocID="{6A87C34F-1FBF-43BD-AD00-2DE6CD8442B4}" presName="spacing" presStyleCnt="0"/>
      <dgm:spPr/>
    </dgm:pt>
    <dgm:pt modelId="{4FBD1A77-8610-4835-90AF-C64DF9B757C3}" type="pres">
      <dgm:prSet presAssocID="{3C341055-0E40-4E04-A612-D1ADA8155002}" presName="composite" presStyleCnt="0"/>
      <dgm:spPr/>
    </dgm:pt>
    <dgm:pt modelId="{CF20A936-D51D-43E8-9094-3A98F9E76ADA}" type="pres">
      <dgm:prSet presAssocID="{3C341055-0E40-4E04-A612-D1ADA8155002}" presName="imgShp" presStyleLbl="fgImgPlace1" presStyleIdx="1" presStyleCnt="3" custLinFactNeighborX="-78643" custLinFactNeighborY="5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048FEE5-DC81-4A12-9F75-C251CA567004}" type="pres">
      <dgm:prSet presAssocID="{3C341055-0E40-4E04-A612-D1ADA8155002}" presName="txShp" presStyleLbl="node1" presStyleIdx="1" presStyleCnt="3" custScaleX="124669" custLinFactNeighborX="-746" custLinFactNeighborY="-517">
        <dgm:presLayoutVars>
          <dgm:bulletEnabled val="1"/>
        </dgm:presLayoutVars>
      </dgm:prSet>
      <dgm:spPr/>
    </dgm:pt>
    <dgm:pt modelId="{D2B0E1CD-A919-4B18-A5A2-1DA85E515F8F}" type="pres">
      <dgm:prSet presAssocID="{9631EA5A-3967-4294-837B-1E59B7B731D2}" presName="spacing" presStyleCnt="0"/>
      <dgm:spPr/>
    </dgm:pt>
    <dgm:pt modelId="{8691DF28-C93C-4A84-8108-276C912F701D}" type="pres">
      <dgm:prSet presAssocID="{256D8310-8A26-49CA-86D7-947FD4D0DF44}" presName="composite" presStyleCnt="0"/>
      <dgm:spPr/>
    </dgm:pt>
    <dgm:pt modelId="{B32ECDA7-F0F9-4AC2-B689-5C7D6C0BE638}" type="pres">
      <dgm:prSet presAssocID="{256D8310-8A26-49CA-86D7-947FD4D0DF44}" presName="imgShp" presStyleLbl="fgImgPlace1" presStyleIdx="2" presStyleCnt="3" custLinFactNeighborX="-94919" custLinFactNeighborY="-88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5258E60-5767-42B0-87EA-494ACEEFFB21}" type="pres">
      <dgm:prSet presAssocID="{256D8310-8A26-49CA-86D7-947FD4D0DF44}" presName="txShp" presStyleLbl="node1" presStyleIdx="2" presStyleCnt="3" custScaleX="125061" custLinFactNeighborX="-471" custLinFactNeighborY="181">
        <dgm:presLayoutVars>
          <dgm:bulletEnabled val="1"/>
        </dgm:presLayoutVars>
      </dgm:prSet>
      <dgm:spPr/>
    </dgm:pt>
  </dgm:ptLst>
  <dgm:cxnLst>
    <dgm:cxn modelId="{02837704-DAD5-4FBC-A071-9EB2FD8DF132}" type="presOf" srcId="{256D8310-8A26-49CA-86D7-947FD4D0DF44}" destId="{75258E60-5767-42B0-87EA-494ACEEFFB21}" srcOrd="0" destOrd="0" presId="urn:microsoft.com/office/officeart/2005/8/layout/vList3"/>
    <dgm:cxn modelId="{A61F7C2E-155F-40D7-B4B4-A13F9213C30A}" type="presOf" srcId="{76DA1750-D063-46E6-A0EA-35BE247CDF20}" destId="{9B6DF093-C272-42B0-A704-E6B2CF7CE871}" srcOrd="0" destOrd="0" presId="urn:microsoft.com/office/officeart/2005/8/layout/vList3"/>
    <dgm:cxn modelId="{B7DAB66D-C881-469B-B62B-A98A2756DBB6}" type="presOf" srcId="{3C341055-0E40-4E04-A612-D1ADA8155002}" destId="{3048FEE5-DC81-4A12-9F75-C251CA567004}" srcOrd="0" destOrd="0" presId="urn:microsoft.com/office/officeart/2005/8/layout/vList3"/>
    <dgm:cxn modelId="{E0D5916E-374F-4D0D-923A-8B27CE3B1177}" type="presOf" srcId="{8C5AB66B-7737-48C7-BBBB-77F9E426F264}" destId="{06BCA6F9-9C3A-4FFC-8442-CC5049C057D2}" srcOrd="0" destOrd="0" presId="urn:microsoft.com/office/officeart/2005/8/layout/vList3"/>
    <dgm:cxn modelId="{D0EF0F99-5D01-4AD6-83AC-637F8739BA85}" srcId="{76DA1750-D063-46E6-A0EA-35BE247CDF20}" destId="{8C5AB66B-7737-48C7-BBBB-77F9E426F264}" srcOrd="0" destOrd="0" parTransId="{A5BF696C-E110-4B4A-A796-2F0D980B95F8}" sibTransId="{6A87C34F-1FBF-43BD-AD00-2DE6CD8442B4}"/>
    <dgm:cxn modelId="{32199CA8-439B-47B2-9727-FD43C43446CA}" srcId="{76DA1750-D063-46E6-A0EA-35BE247CDF20}" destId="{3C341055-0E40-4E04-A612-D1ADA8155002}" srcOrd="1" destOrd="0" parTransId="{2CF87892-00F4-4526-A770-5A610EFBC7C8}" sibTransId="{9631EA5A-3967-4294-837B-1E59B7B731D2}"/>
    <dgm:cxn modelId="{C48DD1D4-790F-4F3C-B01A-481DC12A5F57}" srcId="{76DA1750-D063-46E6-A0EA-35BE247CDF20}" destId="{256D8310-8A26-49CA-86D7-947FD4D0DF44}" srcOrd="2" destOrd="0" parTransId="{3A87918C-1D44-4F20-9135-3CAB562A5B08}" sibTransId="{AD5FAB97-698C-4DB9-9D4F-23A8BF1342E7}"/>
    <dgm:cxn modelId="{2D1BB33B-6526-4320-9C3A-12C12B853F7D}" type="presParOf" srcId="{9B6DF093-C272-42B0-A704-E6B2CF7CE871}" destId="{AFF3E119-BE29-4F86-992E-1EDCD536E316}" srcOrd="0" destOrd="0" presId="urn:microsoft.com/office/officeart/2005/8/layout/vList3"/>
    <dgm:cxn modelId="{53984044-27EF-4620-AA59-F561D35AF681}" type="presParOf" srcId="{AFF3E119-BE29-4F86-992E-1EDCD536E316}" destId="{97F3781A-E57E-4635-B823-104796E58271}" srcOrd="0" destOrd="0" presId="urn:microsoft.com/office/officeart/2005/8/layout/vList3"/>
    <dgm:cxn modelId="{BAF4F33A-6589-46BD-A8DA-0B2F3EC4C223}" type="presParOf" srcId="{AFF3E119-BE29-4F86-992E-1EDCD536E316}" destId="{06BCA6F9-9C3A-4FFC-8442-CC5049C057D2}" srcOrd="1" destOrd="0" presId="urn:microsoft.com/office/officeart/2005/8/layout/vList3"/>
    <dgm:cxn modelId="{7A49B244-95DA-4488-A2C7-0D6901A886B9}" type="presParOf" srcId="{9B6DF093-C272-42B0-A704-E6B2CF7CE871}" destId="{B4F559AB-DA2A-4684-B399-FA88841AD54B}" srcOrd="1" destOrd="0" presId="urn:microsoft.com/office/officeart/2005/8/layout/vList3"/>
    <dgm:cxn modelId="{EB3B47C7-E36B-437B-9BE9-5C185ADE4AAA}" type="presParOf" srcId="{9B6DF093-C272-42B0-A704-E6B2CF7CE871}" destId="{4FBD1A77-8610-4835-90AF-C64DF9B757C3}" srcOrd="2" destOrd="0" presId="urn:microsoft.com/office/officeart/2005/8/layout/vList3"/>
    <dgm:cxn modelId="{B91235DC-F29F-4243-B52B-E7E10E4FA202}" type="presParOf" srcId="{4FBD1A77-8610-4835-90AF-C64DF9B757C3}" destId="{CF20A936-D51D-43E8-9094-3A98F9E76ADA}" srcOrd="0" destOrd="0" presId="urn:microsoft.com/office/officeart/2005/8/layout/vList3"/>
    <dgm:cxn modelId="{C681718D-8CB6-41CE-A4CC-80ACC0647EB7}" type="presParOf" srcId="{4FBD1A77-8610-4835-90AF-C64DF9B757C3}" destId="{3048FEE5-DC81-4A12-9F75-C251CA567004}" srcOrd="1" destOrd="0" presId="urn:microsoft.com/office/officeart/2005/8/layout/vList3"/>
    <dgm:cxn modelId="{D77B5E42-20F2-49A2-9B14-75E42D216DB0}" type="presParOf" srcId="{9B6DF093-C272-42B0-A704-E6B2CF7CE871}" destId="{D2B0E1CD-A919-4B18-A5A2-1DA85E515F8F}" srcOrd="3" destOrd="0" presId="urn:microsoft.com/office/officeart/2005/8/layout/vList3"/>
    <dgm:cxn modelId="{C5B2DDDE-3FFA-4EEB-A06F-8467D86CBD21}" type="presParOf" srcId="{9B6DF093-C272-42B0-A704-E6B2CF7CE871}" destId="{8691DF28-C93C-4A84-8108-276C912F701D}" srcOrd="4" destOrd="0" presId="urn:microsoft.com/office/officeart/2005/8/layout/vList3"/>
    <dgm:cxn modelId="{69D1126F-0600-4554-89A5-776850C67D05}" type="presParOf" srcId="{8691DF28-C93C-4A84-8108-276C912F701D}" destId="{B32ECDA7-F0F9-4AC2-B689-5C7D6C0BE638}" srcOrd="0" destOrd="0" presId="urn:microsoft.com/office/officeart/2005/8/layout/vList3"/>
    <dgm:cxn modelId="{722491CC-06CB-4CD1-8798-61360E8F42CC}" type="presParOf" srcId="{8691DF28-C93C-4A84-8108-276C912F701D}" destId="{75258E60-5767-42B0-87EA-494ACEEFFB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CA6F9-9C3A-4FFC-8442-CC5049C057D2}">
      <dsp:nvSpPr>
        <dsp:cNvPr id="0" name=""/>
        <dsp:cNvSpPr/>
      </dsp:nvSpPr>
      <dsp:spPr>
        <a:xfrm rot="10800000">
          <a:off x="850991" y="2217"/>
          <a:ext cx="7721007" cy="1226921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Es gibt bei Betriebssystemen und Softwareprodukten Bedienungshilfen, die sich an die Bedürfnisse der/des User*in anpassen (Adaptivität, Multi-Medialität, individualisiertes Lernen) und möglichst barrierearm sind.</a:t>
          </a:r>
        </a:p>
      </dsp:txBody>
      <dsp:txXfrm rot="10800000">
        <a:off x="1157721" y="2217"/>
        <a:ext cx="7414277" cy="1226921"/>
      </dsp:txXfrm>
    </dsp:sp>
    <dsp:sp modelId="{97F3781A-E57E-4635-B823-104796E58271}">
      <dsp:nvSpPr>
        <dsp:cNvPr id="0" name=""/>
        <dsp:cNvSpPr/>
      </dsp:nvSpPr>
      <dsp:spPr>
        <a:xfrm>
          <a:off x="0" y="0"/>
          <a:ext cx="1226921" cy="12269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8FEE5-DC81-4A12-9F75-C251CA567004}">
      <dsp:nvSpPr>
        <dsp:cNvPr id="0" name=""/>
        <dsp:cNvSpPr/>
      </dsp:nvSpPr>
      <dsp:spPr>
        <a:xfrm rot="10800000">
          <a:off x="758688" y="1589040"/>
          <a:ext cx="7812119" cy="1226921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3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So ist es möglich, Interaktion bei digitalen Anwendungen/Medien kombiniert über zwei Sinneskanäle (</a:t>
          </a:r>
          <a:r>
            <a:rPr lang="de-AT" sz="1600" b="1" kern="1200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zB</a:t>
          </a: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. visuell und auditiv) anzubieten. Die Idee ist: wenn ein Sinneskanal eher schwächer ausgeprägt ist, dies durch einen anderen Sinneskanal auszugleichen (</a:t>
          </a:r>
          <a:r>
            <a:rPr lang="de-AT" sz="1600" b="1" kern="1200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zB</a:t>
          </a: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. bei Einschränkung des Sehvermögens: Hören und Fühlen). </a:t>
          </a:r>
        </a:p>
      </dsp:txBody>
      <dsp:txXfrm rot="10800000">
        <a:off x="1065418" y="1589040"/>
        <a:ext cx="7505389" cy="1226921"/>
      </dsp:txXfrm>
    </dsp:sp>
    <dsp:sp modelId="{CF20A936-D51D-43E8-9094-3A98F9E76ADA}">
      <dsp:nvSpPr>
        <dsp:cNvPr id="0" name=""/>
        <dsp:cNvSpPr/>
      </dsp:nvSpPr>
      <dsp:spPr>
        <a:xfrm>
          <a:off x="2" y="1602106"/>
          <a:ext cx="1226921" cy="12269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58E60-5767-42B0-87EA-494ACEEFFB21}">
      <dsp:nvSpPr>
        <dsp:cNvPr id="0" name=""/>
        <dsp:cNvSpPr/>
      </dsp:nvSpPr>
      <dsp:spPr>
        <a:xfrm rot="10800000">
          <a:off x="763639" y="3190766"/>
          <a:ext cx="7836682" cy="1226921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3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</a:t>
          </a: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Auch Haptik kann hilfreich sein, Fühlen/Haptik ist aber eher nur  mit zusätzlichen technischen Geräten (</a:t>
          </a:r>
          <a:r>
            <a:rPr lang="de-AT" sz="1600" b="1" kern="1200" dirty="0" err="1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assistiven</a:t>
          </a:r>
          <a:r>
            <a:rPr lang="de-AT" sz="1600" b="1" kern="1200" dirty="0">
              <a:solidFill>
                <a:schemeClr val="bg2">
                  <a:lumMod val="25000"/>
                </a:schemeClr>
              </a:solidFill>
              <a:latin typeface="Nunito Sans ExtraLight" panose="00000300000000000000" pitchFamily="2" charset="0"/>
            </a:rPr>
            <a:t> Technologien) möglich.</a:t>
          </a:r>
        </a:p>
      </dsp:txBody>
      <dsp:txXfrm rot="10800000">
        <a:off x="1070369" y="3190766"/>
        <a:ext cx="7529952" cy="1226921"/>
      </dsp:txXfrm>
    </dsp:sp>
    <dsp:sp modelId="{B32ECDA7-F0F9-4AC2-B689-5C7D6C0BE638}">
      <dsp:nvSpPr>
        <dsp:cNvPr id="0" name=""/>
        <dsp:cNvSpPr/>
      </dsp:nvSpPr>
      <dsp:spPr>
        <a:xfrm>
          <a:off x="0" y="3080396"/>
          <a:ext cx="1226921" cy="12269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5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366dc8ea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2366dc8ea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366dc8ea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2366dc8e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366dc8ea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2366dc8ea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541c838d0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2541c838d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602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541c838d0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2541c838d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88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63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29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63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8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9C4D-4BBF-46EB-BF91-69D714B1688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55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9C4D-4BBF-46EB-BF91-69D714B1688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96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75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58499" y="63563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03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610600" y="63522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616950" y="6325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heidi.kinast@uni-graz.at" TargetMode="External"/><Relationship Id="rId4" Type="http://schemas.openxmlformats.org/officeDocument/2006/relationships/hyperlink" Target="mailto:michaela.friess@phst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modder.de/blog/2021/08/15/microsoft-edge-verbessert-die-textdarstellung-im-plastischen-reader-immersive-reader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support.apple.com/de-at/guide/ipad/ipad9a2465f9/ipados" TargetMode="External"/><Relationship Id="rId4" Type="http://schemas.openxmlformats.org/officeDocument/2006/relationships/hyperlink" Target="https://www.apple.com/de/accessibili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hyperlink" Target="https://www.bizeps.or.at/braille-tastatur-fuer-iphone-und-ipa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ogle.com/intl/ALL_at/why-google/accessibility/chromebooks-accessibility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upport.google.com/chromebook/answer/177893?hl=de#zippy=%2Ctext-diktier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s://www.ris.bka.gv.at/Dokumente/Begut/BEGUT_25796D77_3C78_4325_A420_58ADC71458CC/Materialien_0002_D5DDA1AC_7E70_40B3_9829_16FCD72FB14D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ichaela.friess@phst.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eeducation.at/course/view.php?id=840" TargetMode="External"/><Relationship Id="rId5" Type="http://schemas.openxmlformats.org/officeDocument/2006/relationships/hyperlink" Target="https://community.eeducation.at/course/view.php?id=122" TargetMode="External"/><Relationship Id="rId4" Type="http://schemas.openxmlformats.org/officeDocument/2006/relationships/hyperlink" Target="https://community.eeducation.at/course/view.php?id=32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quizlet.com/mifri16/folders/fzib-tagung?x=1xqt&amp;i=v8bo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is.bka.gv.at/Dokumente/Begut/BEGUT_25796D77_3C78_4325_A420_58ADC71458CC/BEGUT_25796D77_3C78_4325_A420_58ADC71458CC.pdf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ris.bka.gv.at/Dokumente/Begut/BEGUT_25796D77_3C78_4325_A420_58ADC71458CC/BEGUT_25796D77_3C78_4325_A420_58ADC71458CC.pdf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eschule.gv.at/digitale-endgerate-fur-schulerinnen-und-schuler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sp1151126154693.blob.core.windows.net/msdownloads/WinEDU_LearningTools_Features.pdf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hyperlink" Target="https://www.microsoft.com/de-at/education/products/learning-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F016B0-E2EB-42C6-8C15-185FB9E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321" t="82403" r="49215"/>
          <a:stretch/>
        </p:blipFill>
        <p:spPr>
          <a:xfrm rot="16200000">
            <a:off x="3331803" y="-472645"/>
            <a:ext cx="6858001" cy="7803292"/>
          </a:xfrm>
          <a:prstGeom prst="rect">
            <a:avLst/>
          </a:prstGeom>
        </p:spPr>
      </p:pic>
      <p:sp>
        <p:nvSpPr>
          <p:cNvPr id="89" name="Google Shape;89;p13"/>
          <p:cNvSpPr txBox="1"/>
          <p:nvPr/>
        </p:nvSpPr>
        <p:spPr>
          <a:xfrm>
            <a:off x="1636350" y="1717414"/>
            <a:ext cx="89193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3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de-AT" sz="3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Workshop „Digitale Grundbildung und Inklusion?“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Michaela Frieß, </a:t>
            </a:r>
            <a:r>
              <a:rPr lang="de-AT" sz="1800" b="1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  <a:hlinkClick r:id="rId4"/>
              </a:rPr>
              <a:t>michaela.friess@phst.at</a:t>
            </a:r>
            <a:endParaRPr lang="de-AT" sz="1800" b="1" u="sng" dirty="0">
              <a:solidFill>
                <a:schemeClr val="hlink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nn-NO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Heidi Kinast, </a:t>
            </a:r>
            <a:r>
              <a:rPr lang="nn-NO" sz="1800" b="1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  <a:hlinkClick r:id="rId5"/>
              </a:rPr>
              <a:t>heidi.kinast@uni-graz.at</a:t>
            </a:r>
            <a:endParaRPr lang="nn-NO" sz="1800" b="1" u="sng" dirty="0">
              <a:solidFill>
                <a:schemeClr val="hlink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nn-NO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Katharina Maitz, </a:t>
            </a:r>
            <a:r>
              <a:rPr lang="nn-NO" sz="1800" b="1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</a:rPr>
              <a:t>katharina.maitz@uni-graz.at</a:t>
            </a:r>
            <a:endParaRPr lang="nn-NO" sz="18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algn="ctr"/>
            <a:endParaRPr lang="nn-NO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de-AT" sz="1800" b="1" dirty="0"/>
              <a:t>FZIB-Onlinetagung zum Thema „Barrierefreiheit in einer digitalen Gesellschaft: Chancen und Herausforderungen</a:t>
            </a:r>
            <a:r>
              <a:rPr lang="de-AT" sz="1800" dirty="0"/>
              <a:t>“</a:t>
            </a:r>
          </a:p>
          <a:p>
            <a:pPr lvl="0" algn="ctr"/>
            <a:r>
              <a:rPr lang="de-AT" sz="1800" dirty="0"/>
              <a:t>28.4.2022 </a:t>
            </a: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287" y="178554"/>
            <a:ext cx="2890525" cy="128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04" y="260244"/>
            <a:ext cx="9953745" cy="1325563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in Betriebssystemen </a:t>
            </a:r>
            <a:b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926454"/>
            <a:ext cx="9244642" cy="4569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AT" sz="1800" dirty="0">
                <a:latin typeface="Nunito Sans Light" panose="00000400000000000000" pitchFamily="2" charset="0"/>
              </a:rPr>
              <a:t>Die Digitale Pinwand </a:t>
            </a:r>
            <a:r>
              <a:rPr lang="de-AT" sz="1800" dirty="0" err="1">
                <a:latin typeface="Nunito Sans Light" panose="00000400000000000000" pitchFamily="2" charset="0"/>
              </a:rPr>
              <a:t>wakelet</a:t>
            </a:r>
            <a:r>
              <a:rPr lang="de-AT" sz="1800" dirty="0">
                <a:latin typeface="Nunito Sans Light" panose="00000400000000000000" pitchFamily="2" charset="0"/>
              </a:rPr>
              <a:t> (</a:t>
            </a:r>
            <a:r>
              <a:rPr lang="de-AT" sz="1800" dirty="0">
                <a:latin typeface="Nunito Sans Light" panose="00000400000000000000" pitchFamily="2" charset="0"/>
                <a:hlinkClick r:id="rId3"/>
              </a:rPr>
              <a:t>https://wakelet.com/</a:t>
            </a:r>
            <a:r>
              <a:rPr lang="de-AT" sz="1800" dirty="0">
                <a:latin typeface="Nunito Sans Light" panose="00000400000000000000" pitchFamily="2" charset="0"/>
              </a:rPr>
              <a:t>, Empfehlung von Atempo) hat den Immersive Reader integriert: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7E0A933A-33D5-42C8-BE7C-083DF90034B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960205" y="1536335"/>
            <a:ext cx="7059562" cy="619432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Beispiel Immersive Reader</a:t>
            </a:r>
          </a:p>
        </p:txBody>
      </p:sp>
      <p:pic>
        <p:nvPicPr>
          <p:cNvPr id="6" name="Grafik 5" descr="Der Text größer und mit Vorlesefunktion im Immersive Reader angezeigt: Schüler*innen gestalten selbständig die Suche nach Informationen mit passenden Werkzeugen und nützlichen Quellen.">
            <a:extLst>
              <a:ext uri="{FF2B5EF4-FFF2-40B4-BE49-F238E27FC236}">
                <a16:creationId xmlns:a16="http://schemas.microsoft.com/office/drawing/2014/main" id="{F7F44388-1595-4854-80E3-411833080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68" y="3083166"/>
            <a:ext cx="5624339" cy="2747744"/>
          </a:xfrm>
          <a:prstGeom prst="rect">
            <a:avLst/>
          </a:prstGeom>
        </p:spPr>
      </p:pic>
      <p:pic>
        <p:nvPicPr>
          <p:cNvPr id="10" name="Grafik 9" descr="Beispiel Textkarte auf wakelet: 2.1. Suchen und finden: Schüler*innen gestalten selbständig die Suche nach Informationen mit passenden Werkzeugen und nützlichen Quellen. Daneben wir das Menü mitrechter Maustaste angezeigt: Bewegen; Löschen, Immersive reader oder Lesemodus zum Auswählen">
            <a:extLst>
              <a:ext uri="{FF2B5EF4-FFF2-40B4-BE49-F238E27FC236}">
                <a16:creationId xmlns:a16="http://schemas.microsoft.com/office/drawing/2014/main" id="{AF8C7D91-E8B4-4E61-96A3-3C5CF7AF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2" y="3339640"/>
            <a:ext cx="5404868" cy="1733805"/>
          </a:xfrm>
          <a:prstGeom prst="rect">
            <a:avLst/>
          </a:prstGeom>
        </p:spPr>
      </p:pic>
      <p:sp>
        <p:nvSpPr>
          <p:cNvPr id="12" name="Pfeil: nach rechts 11" descr="ein grüner Pfeil von links nach rechts zeigend">
            <a:extLst>
              <a:ext uri="{FF2B5EF4-FFF2-40B4-BE49-F238E27FC236}">
                <a16:creationId xmlns:a16="http://schemas.microsoft.com/office/drawing/2014/main" id="{9D2ED717-629C-4F42-B92E-D9F1E2B349B0}"/>
              </a:ext>
            </a:extLst>
          </p:cNvPr>
          <p:cNvSpPr/>
          <p:nvPr/>
        </p:nvSpPr>
        <p:spPr>
          <a:xfrm>
            <a:off x="5512593" y="3979708"/>
            <a:ext cx="786581" cy="619432"/>
          </a:xfrm>
          <a:prstGeom prst="rightArrow">
            <a:avLst/>
          </a:prstGeom>
          <a:solidFill>
            <a:srgbClr val="BBCF5D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526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50" y="260244"/>
            <a:ext cx="10515600" cy="1325563"/>
          </a:xfrm>
        </p:spPr>
        <p:txBody>
          <a:bodyPr>
            <a:noAutofit/>
          </a:bodyPr>
          <a:lstStyle/>
          <a:p>
            <a:r>
              <a:rPr lang="de-A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in Betriebssystemen </a:t>
            </a:r>
            <a:br>
              <a:rPr lang="de-A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926454"/>
            <a:ext cx="9244642" cy="4569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r>
              <a:rPr lang="de-AT" sz="1800" dirty="0">
                <a:latin typeface="Nunito Sans Light" panose="00000400000000000000" pitchFamily="2" charset="0"/>
              </a:rPr>
              <a:t>Im Browser Microsoft Edge findet sich oben links das Zeichen für den Plastischen Reader            , der komplexe Websiteansichten vereinfacht:</a:t>
            </a:r>
          </a:p>
          <a:p>
            <a:pPr marL="457200" lvl="1" indent="0">
              <a:buNone/>
            </a:pPr>
            <a:r>
              <a:rPr lang="de-AT" sz="1800" dirty="0">
                <a:latin typeface="Nunito Sans Light" panose="00000400000000000000" pitchFamily="2" charset="0"/>
              </a:rPr>
              <a:t>Beispiel Ansicht einer Website ohne/mit Immersive Reader </a:t>
            </a:r>
            <a:r>
              <a:rPr lang="de-AT" sz="1400" dirty="0">
                <a:latin typeface="Nunito Sans Light" panose="00000400000000000000" pitchFamily="2" charset="0"/>
                <a:hlinkClick r:id="rId3"/>
              </a:rPr>
              <a:t>https://www.deskmodder.de/blog/2021/08/15/microsoft-edge-verbessert-die-textdarstellung-im-plastischen-reader-immersive-reader</a:t>
            </a:r>
            <a:r>
              <a:rPr lang="de-AT" sz="1800" dirty="0">
                <a:latin typeface="Nunito Sans Light" panose="00000400000000000000" pitchFamily="2" charset="0"/>
                <a:hlinkClick r:id="rId3"/>
              </a:rPr>
              <a:t>/</a:t>
            </a: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dirty="0"/>
              <a:t>							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7E0A933A-33D5-42C8-BE7C-083DF90034B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960205" y="1536335"/>
            <a:ext cx="7059562" cy="619432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Beispiel Immersive/Plastischer Reader</a:t>
            </a:r>
          </a:p>
        </p:txBody>
      </p:sp>
      <p:sp>
        <p:nvSpPr>
          <p:cNvPr id="12" name="Pfeil: nach rechts 11" descr="Grüner Pfeil von links nach rechts zeigend">
            <a:extLst>
              <a:ext uri="{FF2B5EF4-FFF2-40B4-BE49-F238E27FC236}">
                <a16:creationId xmlns:a16="http://schemas.microsoft.com/office/drawing/2014/main" id="{9D2ED717-629C-4F42-B92E-D9F1E2B349B0}"/>
              </a:ext>
            </a:extLst>
          </p:cNvPr>
          <p:cNvSpPr/>
          <p:nvPr/>
        </p:nvSpPr>
        <p:spPr>
          <a:xfrm>
            <a:off x="5512593" y="3979708"/>
            <a:ext cx="786581" cy="619432"/>
          </a:xfrm>
          <a:prstGeom prst="rightArrow">
            <a:avLst/>
          </a:prstGeom>
          <a:solidFill>
            <a:srgbClr val="BBCF5D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 descr="Diese Grafik zeigt das Beispiel einer Website mit dunklem Hintergrund und Unübersichtlichkeit durch viele Bilder, Textfelder, Navigationsleisten.">
            <a:extLst>
              <a:ext uri="{FF2B5EF4-FFF2-40B4-BE49-F238E27FC236}">
                <a16:creationId xmlns:a16="http://schemas.microsoft.com/office/drawing/2014/main" id="{77845077-8D93-4A6B-BF1E-E1D565DE4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6" y="3771131"/>
            <a:ext cx="4752447" cy="3023419"/>
          </a:xfrm>
          <a:prstGeom prst="rect">
            <a:avLst/>
          </a:prstGeom>
        </p:spPr>
      </p:pic>
      <p:pic>
        <p:nvPicPr>
          <p:cNvPr id="9" name="Grafik 8" descr="Diese Grafik zeigt diese Website in Immersive reader Ansicht mit übersichtlicher Darstellung des ausgewählten Textes.">
            <a:extLst>
              <a:ext uri="{FF2B5EF4-FFF2-40B4-BE49-F238E27FC236}">
                <a16:creationId xmlns:a16="http://schemas.microsoft.com/office/drawing/2014/main" id="{CB3AAB4D-51BD-432C-946F-15C134284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574" y="3780366"/>
            <a:ext cx="5151830" cy="3014184"/>
          </a:xfrm>
          <a:prstGeom prst="rect">
            <a:avLst/>
          </a:prstGeom>
        </p:spPr>
      </p:pic>
      <p:pic>
        <p:nvPicPr>
          <p:cNvPr id="13" name="Grafik 12" descr="Diese Grafik zeigt das Symbol für die Aktivierung des Immersive Reader bei Microsoft Edge: ein aufgeschlagenes Buch mit einem Lautsprecher davor.">
            <a:extLst>
              <a:ext uri="{FF2B5EF4-FFF2-40B4-BE49-F238E27FC236}">
                <a16:creationId xmlns:a16="http://schemas.microsoft.com/office/drawing/2014/main" id="{36E1DE27-F063-4308-91CE-300AC6E0F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960" y="2639680"/>
            <a:ext cx="410485" cy="3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44"/>
            <a:ext cx="6919452" cy="1325563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bei </a:t>
            </a:r>
            <a:b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Betriebssystemen 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39" y="1952647"/>
            <a:ext cx="10857132" cy="4494011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>
              <a:latin typeface="Nunito Sans ExtraLight" panose="0000030000000000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3400" dirty="0">
                <a:latin typeface="Nunito Sans ExtraLight" panose="00000300000000000000" pitchFamily="2" charset="0"/>
              </a:rPr>
              <a:t> </a:t>
            </a:r>
            <a:r>
              <a:rPr lang="de-AT" sz="7200" dirty="0">
                <a:latin typeface="Nunito Sans ExtraLight" panose="00000300000000000000" pitchFamily="2" charset="0"/>
              </a:rPr>
              <a:t>Apple hat eine Reihe an </a:t>
            </a:r>
            <a:r>
              <a:rPr lang="de-AT" sz="7200" b="1" dirty="0" err="1">
                <a:latin typeface="Nunito Sans ExtraLight" panose="00000300000000000000" pitchFamily="2" charset="0"/>
              </a:rPr>
              <a:t>Accessibility</a:t>
            </a:r>
            <a:r>
              <a:rPr lang="de-AT" sz="7200" b="1" dirty="0">
                <a:latin typeface="Nunito Sans ExtraLight" panose="00000300000000000000" pitchFamily="2" charset="0"/>
              </a:rPr>
              <a:t> Funktionen </a:t>
            </a:r>
            <a:r>
              <a:rPr lang="de-AT" sz="7200" dirty="0">
                <a:latin typeface="Nunito Sans ExtraLight" panose="00000300000000000000" pitchFamily="2" charset="0"/>
              </a:rPr>
              <a:t>zu den Bereichen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de-AT" sz="7200" b="1" dirty="0">
                <a:latin typeface="Nunito Sans ExtraLight" panose="00000300000000000000" pitchFamily="2" charset="0"/>
              </a:rPr>
              <a:t>Sehvermögen:</a:t>
            </a:r>
            <a:r>
              <a:rPr lang="de-AT" sz="7200" dirty="0">
                <a:latin typeface="Nunito Sans ExtraLight" panose="00000300000000000000" pitchFamily="2" charset="0"/>
              </a:rPr>
              <a:t> Lupe, Zoom, Voice Over Funktion oder Voice </a:t>
            </a:r>
            <a:r>
              <a:rPr lang="de-AT" sz="7200" dirty="0" err="1">
                <a:latin typeface="Nunito Sans ExtraLight" panose="00000300000000000000" pitchFamily="2" charset="0"/>
              </a:rPr>
              <a:t>over</a:t>
            </a:r>
            <a:r>
              <a:rPr lang="de-AT" sz="7200" dirty="0">
                <a:latin typeface="Nunito Sans ExtraLight" panose="00000300000000000000" pitchFamily="2" charset="0"/>
              </a:rPr>
              <a:t>*Braille; Bewegung reduzieren; Textgröße; Kontrast erhöhen; Dunkelmodus; Diktierfunktion; Audiodeskriptionen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de-AT" sz="7200" b="1" dirty="0">
                <a:latin typeface="Nunito Sans ExtraLight" panose="00000300000000000000" pitchFamily="2" charset="0"/>
              </a:rPr>
              <a:t>Mobilität:</a:t>
            </a:r>
            <a:r>
              <a:rPr lang="de-AT" sz="7200" dirty="0">
                <a:latin typeface="Nunito Sans ExtraLight" panose="00000300000000000000" pitchFamily="2" charset="0"/>
              </a:rPr>
              <a:t> Sprachsteuerung („Klicken“, „Streichen“, „Tippen“), Schaltersteuerung, </a:t>
            </a:r>
            <a:r>
              <a:rPr lang="de-AT" sz="7200" dirty="0" err="1">
                <a:latin typeface="Nunito Sans ExtraLight" panose="00000300000000000000" pitchFamily="2" charset="0"/>
              </a:rPr>
              <a:t>Assistive</a:t>
            </a:r>
            <a:r>
              <a:rPr lang="de-AT" sz="7200" dirty="0">
                <a:latin typeface="Nunito Sans ExtraLight" panose="00000300000000000000" pitchFamily="2" charset="0"/>
              </a:rPr>
              <a:t> Touch (Menü mit Bedienungshilfen mit einfachem Fingertipp oder ein Zeigegerät anschließen, siehe https://www.youtube.com/watch?v=5-aDsOotjJ4), Alternative Eingaben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de-AT" sz="7200" b="1" dirty="0">
                <a:latin typeface="Nunito Sans ExtraLight" panose="00000300000000000000" pitchFamily="2" charset="0"/>
              </a:rPr>
              <a:t>Hörvermögen:</a:t>
            </a:r>
            <a:r>
              <a:rPr lang="de-AT" sz="7200" dirty="0">
                <a:latin typeface="Nunito Sans ExtraLight" panose="00000300000000000000" pitchFamily="2" charset="0"/>
              </a:rPr>
              <a:t> Konversationsverstärkung, Geräuscherkennung, Kopfhöreranpassungen 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de-AT" sz="7200" b="1" dirty="0">
                <a:latin typeface="Nunito Sans ExtraLight" panose="00000300000000000000" pitchFamily="2" charset="0"/>
              </a:rPr>
              <a:t>Kognitiv: </a:t>
            </a:r>
            <a:r>
              <a:rPr lang="de-AT" sz="7200" dirty="0">
                <a:latin typeface="Nunito Sans ExtraLight" panose="00000300000000000000" pitchFamily="2" charset="0"/>
              </a:rPr>
              <a:t>Konzentration stärken durch Reduzieren von Hintergrundgeräuschen, Sprachwiedergabe, Safari Reader: Werbung, Navigationsleisten auf Websites ausblenden,…)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5600" dirty="0">
                <a:latin typeface="Nunito Sans ExtraLight" panose="00000300000000000000" pitchFamily="2" charset="0"/>
              </a:rPr>
              <a:t>Quelle: </a:t>
            </a:r>
            <a:r>
              <a:rPr lang="de-AT" sz="5600" u="sng" dirty="0">
                <a:latin typeface="Nunito Sans ExtraLight" panose="00000300000000000000" pitchFamily="2" charset="0"/>
                <a:hlinkClick r:id="rId4"/>
              </a:rPr>
              <a:t>https://www.apple.com/de/accessibility/</a:t>
            </a:r>
            <a:r>
              <a:rPr lang="de-AT" sz="5600" dirty="0">
                <a:latin typeface="Nunito Sans ExtraLight" panose="00000300000000000000" pitchFamily="2" charset="0"/>
              </a:rPr>
              <a:t>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5600" dirty="0" err="1">
                <a:latin typeface="Nunito Sans ExtraLight" panose="00000300000000000000" pitchFamily="2" charset="0"/>
              </a:rPr>
              <a:t>IPad</a:t>
            </a:r>
            <a:r>
              <a:rPr lang="de-AT" sz="5600" dirty="0">
                <a:latin typeface="Nunito Sans ExtraLight" panose="00000300000000000000" pitchFamily="2" charset="0"/>
              </a:rPr>
              <a:t>: Bedienungshilfen für Hören, Sehen, Motorisch: </a:t>
            </a:r>
            <a:r>
              <a:rPr lang="de-AT" sz="5600" dirty="0">
                <a:latin typeface="Nunito Sans ExtraLight" panose="00000300000000000000" pitchFamily="2" charset="0"/>
                <a:hlinkClick r:id="rId5"/>
              </a:rPr>
              <a:t>https://support.apple.com/de-at/guide/ipad/ipad9a2465f9/ipados</a:t>
            </a:r>
            <a:endParaRPr lang="de-AT" sz="5600" dirty="0">
              <a:latin typeface="Nunito Sans ExtraLight" panose="00000300000000000000" pitchFamily="2" charset="0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de-AT" sz="5600" dirty="0">
              <a:latin typeface="Nunito Sans ExtraLight" panose="00000300000000000000" pitchFamily="2" charset="0"/>
            </a:endParaRP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de-AT" sz="5600" dirty="0">
              <a:latin typeface="Nunito Sans ExtraLight" panose="000003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E0A933A-33D5-42C8-BE7C-083DF90034B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844676" y="1353548"/>
            <a:ext cx="7059562" cy="619432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iOS /Apple/ iPad</a:t>
            </a:r>
          </a:p>
        </p:txBody>
      </p:sp>
    </p:spTree>
    <p:extLst>
      <p:ext uri="{BB962C8B-B14F-4D97-AF65-F5344CB8AC3E}">
        <p14:creationId xmlns:p14="http://schemas.microsoft.com/office/powerpoint/2010/main" val="250604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44"/>
            <a:ext cx="6919452" cy="1325563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bei </a:t>
            </a:r>
            <a:b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Betriebssystemen 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926454"/>
            <a:ext cx="10080384" cy="4494011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de-AT" sz="1200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dirty="0">
                <a:latin typeface="Nunito Sans ExtraLight" panose="00000300000000000000" pitchFamily="2" charset="0"/>
              </a:rPr>
              <a:t> Beispiel </a:t>
            </a:r>
            <a:r>
              <a:rPr lang="de-AT" b="1" dirty="0">
                <a:latin typeface="Nunito Sans ExtraLight" panose="00000300000000000000" pitchFamily="2" charset="0"/>
              </a:rPr>
              <a:t>Braille-Tastatur für iPad/iPhone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AT" sz="1800" dirty="0">
                <a:latin typeface="Nunito Sans Light" panose="00000400000000000000" pitchFamily="2" charset="0"/>
              </a:rPr>
              <a:t>Braille-Tastatur als App aktivieren: Unter "Einstellungen" &gt; "Bedienungshilfen" &gt; "</a:t>
            </a:r>
            <a:r>
              <a:rPr lang="de-AT" sz="1800" dirty="0" err="1">
                <a:latin typeface="Nunito Sans Light" panose="00000400000000000000" pitchFamily="2" charset="0"/>
              </a:rPr>
              <a:t>VoiceOver</a:t>
            </a:r>
            <a:r>
              <a:rPr lang="de-AT" sz="1800" dirty="0">
                <a:latin typeface="Nunito Sans Light" panose="00000400000000000000" pitchFamily="2" charset="0"/>
              </a:rPr>
              <a:t>" &gt; "Brailleschrift" &gt; "</a:t>
            </a:r>
            <a:r>
              <a:rPr lang="de-AT" sz="1800" dirty="0" err="1">
                <a:latin typeface="Nunito Sans Light" panose="00000400000000000000" pitchFamily="2" charset="0"/>
              </a:rPr>
              <a:t>Braillebildschirmeingabe</a:t>
            </a:r>
            <a:r>
              <a:rPr lang="de-AT" sz="1800" dirty="0">
                <a:latin typeface="Nunito Sans Light" panose="00000400000000000000" pitchFamily="2" charset="0"/>
              </a:rPr>
              <a:t>". Es erscheinen sechs große, runde Zahlensymbole, die über den Bildschirm gelegt werden und dem Braille-Raster entsprechen.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800" dirty="0">
              <a:latin typeface="Nunito Sans Light" panose="00000400000000000000" pitchFamily="2" charset="0"/>
            </a:endParaRPr>
          </a:p>
          <a:p>
            <a:pPr marL="914400" lvl="2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1200" dirty="0">
                <a:latin typeface="Nunito Sans Light" panose="00000400000000000000" pitchFamily="2" charset="0"/>
              </a:rPr>
              <a:t>Foto : Copyright BIZEPS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de-AT" sz="1500" dirty="0">
                <a:latin typeface="Nunito Sans ExtraLight" panose="00000300000000000000" pitchFamily="2" charset="0"/>
              </a:rPr>
              <a:t>Quelle: Jakob Ferner, BIZEPS </a:t>
            </a:r>
            <a:r>
              <a:rPr lang="de-AT" sz="1500" dirty="0">
                <a:latin typeface="Nunito Sans ExtraLight" panose="00000300000000000000" pitchFamily="2" charset="0"/>
                <a:hlinkClick r:id="rId4"/>
              </a:rPr>
              <a:t>https://www.bizeps.or.at/braille-tastatur-fuer-iphone-und-ipad/</a:t>
            </a:r>
            <a:endParaRPr lang="de-AT" sz="1500" dirty="0">
              <a:latin typeface="Nunito Sans ExtraLight" panose="00000300000000000000" pitchFamily="2" charset="0"/>
            </a:endParaRPr>
          </a:p>
          <a:p>
            <a:pPr lvl="2">
              <a:lnSpc>
                <a:spcPct val="170000"/>
              </a:lnSpc>
              <a:spcBef>
                <a:spcPts val="0"/>
              </a:spcBef>
            </a:pPr>
            <a:endParaRPr lang="de-AT" sz="1500" dirty="0">
              <a:latin typeface="Nunito Sans ExtraLight" panose="000003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7E0A933A-33D5-42C8-BE7C-083DF90034B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972495" y="1323383"/>
            <a:ext cx="7059562" cy="619432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Apple/ iPad/iPhone</a:t>
            </a:r>
          </a:p>
        </p:txBody>
      </p:sp>
      <p:pic>
        <p:nvPicPr>
          <p:cNvPr id="6" name="Grafik 5" descr="Diese Grafik zeigt einen Bildschirm eines iPads, bei dem im Hintergrund die Tastatur zu sehen ist und darüber gelegt die sechs Zahlensymbole für die Bedienungshilfe Braille.">
            <a:extLst>
              <a:ext uri="{FF2B5EF4-FFF2-40B4-BE49-F238E27FC236}">
                <a16:creationId xmlns:a16="http://schemas.microsoft.com/office/drawing/2014/main" id="{F1170988-9702-438C-BF98-14BD3DFA7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404" y="3481752"/>
            <a:ext cx="4876800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204" y="260244"/>
            <a:ext cx="6767951" cy="1325563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in Betriebssystemen </a:t>
            </a:r>
            <a:b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926454"/>
            <a:ext cx="9244642" cy="45692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buNone/>
            </a:pPr>
            <a:endParaRPr lang="de-AT" sz="1200" dirty="0"/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1900" dirty="0">
                <a:latin typeface="Nunito Sans Light" panose="00000400000000000000" pitchFamily="2" charset="0"/>
              </a:rPr>
              <a:t>Ebenfalls eine Reihe von Bedienungshilfen: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1900" dirty="0">
                <a:latin typeface="Nunito Sans Light" panose="00000400000000000000" pitchFamily="2" charset="0"/>
              </a:rPr>
              <a:t>Sprachausgabe oder Vorlesen lassen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1900" dirty="0">
                <a:latin typeface="Nunito Sans Light" panose="00000400000000000000" pitchFamily="2" charset="0"/>
              </a:rPr>
              <a:t>Text diktieren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1900" dirty="0">
                <a:latin typeface="Nunito Sans Light" panose="00000400000000000000" pitchFamily="2" charset="0"/>
              </a:rPr>
              <a:t>Lupe, hoher Kontrast, Textgröße ändern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1900" dirty="0" err="1">
                <a:latin typeface="Nunito Sans Light" panose="00000400000000000000" pitchFamily="2" charset="0"/>
              </a:rPr>
              <a:t>Einfingerbedienung</a:t>
            </a:r>
            <a:endParaRPr lang="de-AT" sz="1900" dirty="0">
              <a:latin typeface="Nunito Sans Light" panose="00000400000000000000" pitchFamily="2" charset="0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AT" sz="1900" dirty="0">
                <a:latin typeface="Nunito Sans Light" panose="00000400000000000000" pitchFamily="2" charset="0"/>
              </a:rPr>
              <a:t>Automatische Untertitelung bei Medien</a:t>
            </a:r>
            <a:endParaRPr lang="de-AT" dirty="0">
              <a:latin typeface="Nunito Sans Light" panose="00000400000000000000" pitchFamily="2" charset="0"/>
            </a:endParaRPr>
          </a:p>
          <a:p>
            <a:pPr marL="457200" lvl="1" indent="0">
              <a:buNone/>
            </a:pPr>
            <a:endParaRPr lang="de-AT" sz="1500" dirty="0">
              <a:latin typeface="Nunito Sans Light" panose="00000400000000000000" pitchFamily="2" charset="0"/>
            </a:endParaRPr>
          </a:p>
          <a:p>
            <a:pPr marL="457200" lvl="1" indent="0">
              <a:buNone/>
            </a:pPr>
            <a:r>
              <a:rPr lang="de-AT" sz="1500" dirty="0">
                <a:latin typeface="Nunito Sans Light" panose="00000400000000000000" pitchFamily="2" charset="0"/>
              </a:rPr>
              <a:t>Quellen:  </a:t>
            </a:r>
            <a:r>
              <a:rPr lang="de-AT" sz="1500" dirty="0">
                <a:latin typeface="Nunito Sans Light" panose="00000400000000000000" pitchFamily="2" charset="0"/>
                <a:hlinkClick r:id="rId3"/>
              </a:rPr>
              <a:t>https://edu.google.com/intl/ALL_at/why-google/accessibility/chromebooks-accessibility/</a:t>
            </a:r>
            <a:endParaRPr lang="de-AT" sz="1500" dirty="0">
              <a:latin typeface="Nunito Sans Light" panose="00000400000000000000" pitchFamily="2" charset="0"/>
            </a:endParaRPr>
          </a:p>
          <a:p>
            <a:pPr marL="457200" lvl="1" indent="0">
              <a:buNone/>
            </a:pPr>
            <a:r>
              <a:rPr lang="de-AT" sz="1500" dirty="0">
                <a:latin typeface="Nunito Sans Light" panose="00000400000000000000" pitchFamily="2" charset="0"/>
                <a:hlinkClick r:id="rId4"/>
              </a:rPr>
              <a:t>https://support.google.com/chromebook/answer/177893?hl=de#zippy=%2Ctext-diktieren</a:t>
            </a:r>
            <a:endParaRPr lang="de-AT" sz="1500" dirty="0">
              <a:latin typeface="Nunito Sans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E0A933A-33D5-42C8-BE7C-083DF90034B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960205" y="1536335"/>
            <a:ext cx="7059562" cy="619432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Google Chrome OS/Chromebook</a:t>
            </a:r>
          </a:p>
        </p:txBody>
      </p:sp>
    </p:spTree>
    <p:extLst>
      <p:ext uri="{BB962C8B-B14F-4D97-AF65-F5344CB8AC3E}">
        <p14:creationId xmlns:p14="http://schemas.microsoft.com/office/powerpoint/2010/main" val="30101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14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98350" y="182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Digitale Endgeräte und </a:t>
            </a:r>
            <a:b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Digitale Grundbildung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9DE336-34FA-4D23-8C36-23C695F2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50" y="1893238"/>
            <a:ext cx="8535338" cy="4351338"/>
          </a:xfrm>
        </p:spPr>
        <p:txBody>
          <a:bodyPr/>
          <a:lstStyle/>
          <a:p>
            <a:pPr marL="114300" indent="0">
              <a:buNone/>
            </a:pPr>
            <a:r>
              <a:rPr lang="de-AT" dirty="0"/>
              <a:t>„ Zusätzlich zu dieser technischen Zurverfügungstellung digitaler Endgeräte müssen Schülerinnen und Schüler verlässlich jene</a:t>
            </a:r>
            <a:r>
              <a:rPr lang="de-AT" b="1" dirty="0"/>
              <a:t> Kompetenzen aufbauen, die eine moderne digitale Gesellschaft, Wirtschaft und Industrie benötigen</a:t>
            </a:r>
            <a:r>
              <a:rPr lang="de-AT" dirty="0"/>
              <a:t>.“ </a:t>
            </a:r>
            <a:r>
              <a:rPr lang="de-AT" sz="1800" dirty="0"/>
              <a:t>(</a:t>
            </a:r>
            <a:r>
              <a:rPr lang="de-AT" sz="1800" dirty="0">
                <a:hlinkClick r:id="rId4"/>
              </a:rPr>
              <a:t>Erläuterung zum Begutachtungsentwurf des Lehrplans für den Pflichtgegenstand Digitale Grundbildung</a:t>
            </a:r>
            <a:r>
              <a:rPr lang="de-AT" sz="1800" dirty="0"/>
              <a:t>; BMBWF, 2022)</a:t>
            </a:r>
            <a:endParaRPr lang="de-AT" dirty="0"/>
          </a:p>
        </p:txBody>
      </p:sp>
      <p:sp>
        <p:nvSpPr>
          <p:cNvPr id="6" name="Denkblase: wolkenförmig 5" descr="Eine Wortwolke mit der Frage: Digitale Endgeräte für inklusive digitale Bildung?">
            <a:extLst>
              <a:ext uri="{FF2B5EF4-FFF2-40B4-BE49-F238E27FC236}">
                <a16:creationId xmlns:a16="http://schemas.microsoft.com/office/drawing/2014/main" id="{E73AB8FA-1B7B-475F-AC6A-807EDE73E55A}"/>
              </a:ext>
            </a:extLst>
          </p:cNvPr>
          <p:cNvSpPr/>
          <p:nvPr/>
        </p:nvSpPr>
        <p:spPr>
          <a:xfrm>
            <a:off x="8893126" y="3251785"/>
            <a:ext cx="2966877" cy="2286000"/>
          </a:xfrm>
          <a:prstGeom prst="cloudCallout">
            <a:avLst>
              <a:gd name="adj1" fmla="val -87472"/>
              <a:gd name="adj2" fmla="val -12124"/>
            </a:avLst>
          </a:prstGeom>
          <a:solidFill>
            <a:srgbClr val="B2D119"/>
          </a:solidFill>
          <a:ln>
            <a:solidFill>
              <a:srgbClr val="E0B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Digitale Endgeräte für inklusive digitale Bildung?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109873-10C3-4AB3-9239-6AD6971D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7DB49BC-6555-49C4-8BBC-6328C227E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321" t="82403" r="49215"/>
          <a:stretch/>
        </p:blipFill>
        <p:spPr>
          <a:xfrm rot="16200000">
            <a:off x="3020907" y="-472646"/>
            <a:ext cx="6858001" cy="7803292"/>
          </a:xfrm>
          <a:prstGeom prst="rect">
            <a:avLst/>
          </a:prstGeom>
        </p:spPr>
      </p:pic>
      <p:sp>
        <p:nvSpPr>
          <p:cNvPr id="89" name="Google Shape;89;p13"/>
          <p:cNvSpPr txBox="1"/>
          <p:nvPr/>
        </p:nvSpPr>
        <p:spPr>
          <a:xfrm>
            <a:off x="1636331" y="2181039"/>
            <a:ext cx="89193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3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de-A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Digitale Grundbildung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Lehrplan für das Pflichtfach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Michaela Frieß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Kontakt: </a:t>
            </a:r>
            <a:r>
              <a:rPr lang="de-AT" sz="1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michaela.friess@phst.at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632" y="217883"/>
            <a:ext cx="2890525" cy="128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25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3344325" y="992400"/>
            <a:ext cx="785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60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Kompetenzbereiche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3344320" y="2091722"/>
            <a:ext cx="7264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A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Orientierung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A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de-AT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A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Kommunikation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A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de-A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Handeln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1299" y="582939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16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7B277C-259F-4743-A365-69728525C5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50" t="25374" b="25374"/>
          <a:stretch/>
        </p:blipFill>
        <p:spPr>
          <a:xfrm>
            <a:off x="-1" y="-1"/>
            <a:ext cx="1150934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943B295-F709-4EAA-9C65-15B79F70A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32173" y="1609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entury Gothic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Zentrale fachliche Konzepte</a:t>
            </a:r>
            <a:endParaRPr dirty="0"/>
          </a:p>
        </p:txBody>
      </p:sp>
      <p:pic>
        <p:nvPicPr>
          <p:cNvPr id="106" name="Google Shape;10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0021200" y="1846050"/>
            <a:ext cx="22269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4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Frankfurt</a:t>
            </a: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AT" sz="24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Dreieck</a:t>
            </a:r>
            <a:endParaRPr sz="2400" b="1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17</a:t>
            </a:r>
            <a:endParaRPr dirty="0"/>
          </a:p>
        </p:txBody>
      </p:sp>
      <p:pic>
        <p:nvPicPr>
          <p:cNvPr id="109" name="Google Shape;109;p15" descr="Kreisförmiges Flussdiagram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5002" y="1713409"/>
            <a:ext cx="2226827" cy="2226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557626" y="4679100"/>
            <a:ext cx="29127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esellschaftlich-kulturell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Gesellschaftliche Wechselwirkungen durch den Einsatz digitaler Technologien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237676" y="3787821"/>
            <a:ext cx="27432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nteraktionsbezogen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Interaktion in Form von Nutzung, Handlung und Subjektivierung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56255" y="3862585"/>
            <a:ext cx="27432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echnisch-medial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Strukturen und Funktionen digitaler informatischer und medialer Systeme und Werkzeuge</a:t>
            </a:r>
            <a:endParaRPr/>
          </a:p>
        </p:txBody>
      </p:sp>
      <p:pic>
        <p:nvPicPr>
          <p:cNvPr id="113" name="Google Shape;113;p15" descr="Balkendiagramm mit Aufwärtstre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7005" y="2411189"/>
            <a:ext cx="1452829" cy="145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Soziales Netzwe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1937" y="2824970"/>
            <a:ext cx="1852642" cy="1852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D0A175D-78AE-4DBA-9A1F-38034935E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508800" y="1846049"/>
            <a:ext cx="92448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die Schülerinnen und Schüler können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(T) über Möglichkeiten nachdenken, wie die Zugänglichkeit und Nutzbarkeit von Technologieprodukten für die unterschiedlichen Bedürfnisse und Wünsche der Nutzerinnen und Nutzer verbessert werden kann.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Bedienungshilfen am eigenen Device ausprobieren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Plastischer Reader in Office 365 verwenden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 err="1">
                <a:latin typeface="Arial"/>
                <a:ea typeface="Arial"/>
                <a:cs typeface="Arial"/>
                <a:sym typeface="Arial"/>
              </a:rPr>
              <a:t>Wordcloud</a:t>
            </a: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 mit den eigenen Erfahrungen erstellen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18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838200" y="14094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Orientierung: </a:t>
            </a:r>
            <a:r>
              <a:rPr lang="de-AT" sz="2844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gesellschaftliche Aspekte von Medienwandel und Digitalisierung analysieren und reflektieren</a:t>
            </a:r>
            <a:endParaRPr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Klasse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63312BE-482E-034F-B1BC-80B5713BB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0" t="25374" b="25374"/>
          <a:stretch/>
        </p:blipFill>
        <p:spPr>
          <a:xfrm>
            <a:off x="-1" y="-1"/>
            <a:ext cx="11509345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3344320" y="614974"/>
            <a:ext cx="6072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3344320" y="1691717"/>
            <a:ext cx="7264495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Begrüßung und Vorstellung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Digitalisierungsinitiative: 8-Punkte-Plan und Roadmap bis 2024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Bedienungshilfen für Windows, iOS und Chrome 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Lehrplan Pflichtgegenstand Digitale Grundbildung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kollaborative Brainstorming Session: Was muss digitale Grundbildung leisten, um allen </a:t>
            </a:r>
            <a:r>
              <a:rPr lang="de-AT" sz="2000" dirty="0" err="1"/>
              <a:t>Schüler:innen</a:t>
            </a:r>
            <a:r>
              <a:rPr lang="de-AT" sz="2000" dirty="0"/>
              <a:t> die Basiskompetenzen zur Navigation eines teil-digitalisierten Alltags zu vermitteln? Wie kann das erreicht werden?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Wrap-</a:t>
            </a:r>
            <a:r>
              <a:rPr lang="de-AT" sz="2000" dirty="0" err="1"/>
              <a:t>up</a:t>
            </a:r>
            <a:r>
              <a:rPr lang="de-AT" sz="2000" dirty="0"/>
              <a:t> und Verabschiedung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AC459B-2123-A541-9384-A9538A2E2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299" y="5829392"/>
            <a:ext cx="2320701" cy="1028608"/>
          </a:xfrm>
          <a:prstGeom prst="rect">
            <a:avLst/>
          </a:prstGeom>
        </p:spPr>
      </p:pic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id="{8218F0BD-4134-487C-95BB-4491A1B8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0312"/>
            <a:ext cx="2743200" cy="365125"/>
          </a:xfrm>
        </p:spPr>
        <p:txBody>
          <a:bodyPr/>
          <a:lstStyle/>
          <a:p>
            <a:r>
              <a:rPr lang="de-DE" dirty="0"/>
              <a:t>Folie </a:t>
            </a:r>
            <a:fld id="{7E0A933A-33D5-42C8-BE7C-083DF90034B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29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DA9FEDC-7163-4E1A-A442-0A67A4E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508950" y="2266624"/>
            <a:ext cx="92445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die Schülerinnen und Schüler können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(I) mit einem digitalen Gerät Informationen speichern, kopieren, suchen, abrufen, ändern und löschen und die gespeicherten Informationen als Daten definieren.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Übungen zum Dateimanagement: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einfach: digi.komp4: </a:t>
            </a:r>
            <a:r>
              <a:rPr lang="de-AT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Durcheinander im Tierreich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mittel: digi.komp8: </a:t>
            </a:r>
            <a:r>
              <a:rPr lang="de-AT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Dateimanagement - das Haus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schwer: eTapa: </a:t>
            </a:r>
            <a:r>
              <a:rPr lang="de-AT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Dateimanagement mit Kontinenten, Staaten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31" name="Google Shape;13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3600" y="5730272"/>
            <a:ext cx="2320702" cy="102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19</a:t>
            </a:r>
            <a:endParaRPr dirty="0"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838200" y="1609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Information: </a:t>
            </a:r>
            <a:r>
              <a:rPr lang="de-AT" sz="286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 Daten, Informationen und Informationssystemen verantwortungsvoll umgehen</a:t>
            </a:r>
            <a:endParaRPr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Klasse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483BA7C-B852-4E87-8047-877703FA9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508958" y="1926454"/>
            <a:ext cx="9244642" cy="456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 Schülerinnen und Schüler können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(I) eigene digitale Identitäten reflektiert gestalten sowie die eigene Reputation verfolgen und schützen.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Suche nach dem eigenen Namen in verschiedenen Suchmaschinen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Analysieren, was positiv, was negativ auffällt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Änderungen des eigenen Profils auf verschiedenen Social Media Plattformen vornehmen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398350" y="2602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Kommunikation: </a:t>
            </a:r>
            <a:r>
              <a:rPr lang="de-AT" sz="2833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Kommunizieren und Kooperieren unter Nutzunginformatischer, medialer Systeme</a:t>
            </a:r>
            <a:endParaRPr sz="2833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20</a:t>
            </a:r>
            <a:endParaRPr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Klasse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CA9825A-CAF1-43E3-BEBD-EE6FBF6D8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508958" y="1926454"/>
            <a:ext cx="9244500" cy="4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Schülerinnen und Schüler können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(G) Möglichkeiten verschiedener Darstellungsformen von Inhalten erproben und deren Einfluss auf die Wahrnehmung des Inhalts hinterfragen.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Hinterfragen, wie Videoclips von seh- oder hörbeeinträchtigten Menschen wahrgenommen werden und was nötig ist, um sie besser wahrnehmbar zu machen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>
                <a:latin typeface="Arial"/>
                <a:ea typeface="Arial"/>
                <a:cs typeface="Arial"/>
                <a:sym typeface="Arial"/>
              </a:rPr>
              <a:t>Clips drehen, die diese Aspekte berücksichtigen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398350" y="2602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Produktion: </a:t>
            </a:r>
            <a:r>
              <a:rPr lang="de-AT" sz="2844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Inhalte digital erstellen und veröffentlichen, Algorithmen entwerfen und Programmieren</a:t>
            </a:r>
            <a:endParaRPr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2" cy="102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21</a:t>
            </a:r>
            <a:endParaRPr dirty="0"/>
          </a:p>
        </p:txBody>
      </p:sp>
      <p:sp>
        <p:nvSpPr>
          <p:cNvPr id="154" name="Google Shape;154;p19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Klasse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22D0AFD-5691-4895-AEFB-C12EE211F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08958" y="1926454"/>
            <a:ext cx="9244500" cy="4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Schülerinnen und Schüler können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D503"/>
              </a:buClr>
              <a:buSzPts val="2400"/>
              <a:buFont typeface="Noto Sans Symbols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(T) unter Nutzung einer angemessenen Terminologie gängige physikalische Komponenten von Computersystemen (Hardware) identifizieren sowie beschreiben, wie interne und externe Teile von digitalen Geräten funktionieren und ein System bilden.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  <a:hlinkClick r:id="rId4"/>
              </a:rPr>
              <a:t>Komponenten üben mit </a:t>
            </a:r>
            <a:r>
              <a:rPr lang="de-AT" sz="2400" dirty="0" err="1">
                <a:latin typeface="Arial"/>
                <a:ea typeface="Arial"/>
                <a:cs typeface="Arial"/>
                <a:sym typeface="Arial"/>
                <a:hlinkClick r:id="rId4"/>
              </a:rPr>
              <a:t>Quizlet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unterschiedliche Anzahl von Begriffen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⮚"/>
            </a:pPr>
            <a:r>
              <a:rPr lang="de-AT" sz="2400" dirty="0">
                <a:latin typeface="Arial"/>
                <a:ea typeface="Arial"/>
                <a:cs typeface="Arial"/>
                <a:sym typeface="Arial"/>
              </a:rPr>
              <a:t>eventuell nur Bildzuordnungen</a:t>
            </a:r>
            <a:endParaRPr dirty="0"/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398350" y="26024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671"/>
              <a:buFont typeface="Arial"/>
              <a:buNone/>
            </a:pPr>
            <a:r>
              <a:rPr lang="de-AT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Handeln: </a:t>
            </a:r>
            <a:r>
              <a:rPr lang="de-AT" sz="2844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Angebote und Handlungsmöglichkeiten in einer von Digitalisierung geprägten Welt einschätzen und verantwortungsvoll nutzen</a:t>
            </a:r>
            <a:endParaRPr sz="2844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0" y="5730272"/>
            <a:ext cx="2320702" cy="102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22</a:t>
            </a:r>
            <a:endParaRPr dirty="0"/>
          </a:p>
        </p:txBody>
      </p:sp>
      <p:sp>
        <p:nvSpPr>
          <p:cNvPr id="164" name="Google Shape;164;p20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Klasse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97870B4-0A06-4625-955D-417BC5C07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50" t="25374" b="25374"/>
          <a:stretch/>
        </p:blipFill>
        <p:spPr>
          <a:xfrm>
            <a:off x="-1" y="-1"/>
            <a:ext cx="11509345" cy="6858001"/>
          </a:xfrm>
          <a:prstGeom prst="rect">
            <a:avLst/>
          </a:prstGeom>
        </p:spPr>
      </p:pic>
      <p:sp>
        <p:nvSpPr>
          <p:cNvPr id="170" name="Google Shape;170;p21"/>
          <p:cNvSpPr txBox="1"/>
          <p:nvPr/>
        </p:nvSpPr>
        <p:spPr>
          <a:xfrm>
            <a:off x="3380901" y="370608"/>
            <a:ext cx="7858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45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Begutachtungsreifer Entwurf</a:t>
            </a:r>
            <a:endParaRPr sz="300"/>
          </a:p>
        </p:txBody>
      </p:sp>
      <p:pic>
        <p:nvPicPr>
          <p:cNvPr id="172" name="Google Shape;17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1299" y="5829392"/>
            <a:ext cx="2320702" cy="102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23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E0249A-DB66-4BAB-9788-3DFF04A65350}"/>
              </a:ext>
            </a:extLst>
          </p:cNvPr>
          <p:cNvSpPr txBox="1"/>
          <p:nvPr/>
        </p:nvSpPr>
        <p:spPr>
          <a:xfrm>
            <a:off x="3581400" y="2227997"/>
            <a:ext cx="7574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https://www.ris.bka.gv.at/Dokumente/Begut/BEGUT_25796D77_3C78_4325_A420_58ADC71458CC/BEGUT_25796D77_3C78_4325_A420_58ADC71458CC.pdf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3264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97870B4-0A06-4625-955D-417BC5C07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50" t="25374" b="25374"/>
          <a:stretch/>
        </p:blipFill>
        <p:spPr>
          <a:xfrm>
            <a:off x="-15434" y="0"/>
            <a:ext cx="11509345" cy="6858001"/>
          </a:xfrm>
          <a:prstGeom prst="rect">
            <a:avLst/>
          </a:prstGeom>
        </p:spPr>
      </p:pic>
      <p:sp>
        <p:nvSpPr>
          <p:cNvPr id="170" name="Google Shape;170;p21"/>
          <p:cNvSpPr txBox="1"/>
          <p:nvPr/>
        </p:nvSpPr>
        <p:spPr>
          <a:xfrm>
            <a:off x="3380901" y="370608"/>
            <a:ext cx="7858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4500" b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Begutachtungsreifer Entwurf</a:t>
            </a:r>
            <a:endParaRPr sz="300"/>
          </a:p>
        </p:txBody>
      </p:sp>
      <p:pic>
        <p:nvPicPr>
          <p:cNvPr id="172" name="Google Shape;17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1299" y="5829392"/>
            <a:ext cx="2320702" cy="102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</a:t>
            </a:r>
            <a:fld id="{00000000-1234-1234-1234-123412341234}" type="slidenum">
              <a:rPr lang="de-AT"/>
              <a:t>24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E0249A-DB66-4BAB-9788-3DFF04A65350}"/>
              </a:ext>
            </a:extLst>
          </p:cNvPr>
          <p:cNvSpPr txBox="1"/>
          <p:nvPr/>
        </p:nvSpPr>
        <p:spPr>
          <a:xfrm>
            <a:off x="612648" y="1843949"/>
            <a:ext cx="2353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/>
              <a:t>Link zum Entwurf:</a:t>
            </a:r>
            <a:r>
              <a:rPr lang="de-AT" sz="2000" dirty="0"/>
              <a:t> </a:t>
            </a:r>
            <a:r>
              <a:rPr lang="de-AT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https://www.ris.bka.gv.at/Dokumente/Begut/BEGUT_25796D77_3C78_4325_A420_58ADC71458CC/BEGUT_25796D77_3C78_4325_A420_58ADC71458CC.pdf</a:t>
            </a:r>
            <a:endParaRPr lang="de-AT" sz="2000" dirty="0"/>
          </a:p>
        </p:txBody>
      </p:sp>
      <p:pic>
        <p:nvPicPr>
          <p:cNvPr id="5" name="Grafik 4" descr="Diese Grafik zeigt eine Textpasssage aus dem Gesetzesentwurf Bildungs- und Lehraufgabe.">
            <a:extLst>
              <a:ext uri="{FF2B5EF4-FFF2-40B4-BE49-F238E27FC236}">
                <a16:creationId xmlns:a16="http://schemas.microsoft.com/office/drawing/2014/main" id="{54C44E86-10CB-4C16-97C0-8934DC35E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409" y="1228385"/>
            <a:ext cx="6829425" cy="3400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 descr="Diese Grafik zeigt eine Textpasssage aus dem Gesetzesentwurf Kompetenzmodell und Kompetenzbereiche.">
            <a:extLst>
              <a:ext uri="{FF2B5EF4-FFF2-40B4-BE49-F238E27FC236}">
                <a16:creationId xmlns:a16="http://schemas.microsoft.com/office/drawing/2014/main" id="{EEA02E0F-1B95-454D-9DBE-D7EDCDBFB8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94" r="3517"/>
          <a:stretch/>
        </p:blipFill>
        <p:spPr>
          <a:xfrm>
            <a:off x="3073824" y="3556872"/>
            <a:ext cx="6364392" cy="2295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 descr="Diese Grafik zeigt eine Textpasssage aus dem Gesetzesentwurf Kompetenzbereich Orientierung.">
            <a:extLst>
              <a:ext uri="{FF2B5EF4-FFF2-40B4-BE49-F238E27FC236}">
                <a16:creationId xmlns:a16="http://schemas.microsoft.com/office/drawing/2014/main" id="{2EB29914-CFB6-4C08-8F55-06D5EDB832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21" r="5396"/>
          <a:stretch/>
        </p:blipFill>
        <p:spPr>
          <a:xfrm>
            <a:off x="6933623" y="4094881"/>
            <a:ext cx="5188370" cy="26868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0919F46-9A1C-4FBD-8661-71266E22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2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98350" y="182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Digitale Schule: 8-Punkte-Plan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8-Punkte-Plan</a:t>
            </a:r>
            <a:endParaRPr dirty="0"/>
          </a:p>
        </p:txBody>
      </p:sp>
      <p:pic>
        <p:nvPicPr>
          <p:cNvPr id="3" name="Grafik 2" descr="8 Punkte des 8-Punkte Plans mit jeweils Piktogrammen dazu : 1. Portal Digitale Schule; 2. Einheitliche Kommunikationsprozesse; 3. Distance-Learning MOOC; 4. Ausrichtung der Eduthek nach Lehrplänen; 5. Lern-Apps; 6. Ausbau der schulischen Basis-IT-Infrastruktur; 7. Digitale Endgeräte für Schülerinnen und Schüler; 8. Digitale Endgeräte für Lehrerinnen und Lehrer">
            <a:extLst>
              <a:ext uri="{FF2B5EF4-FFF2-40B4-BE49-F238E27FC236}">
                <a16:creationId xmlns:a16="http://schemas.microsoft.com/office/drawing/2014/main" id="{C79646CB-4F23-421F-BD24-933FA2244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0" y="1809811"/>
            <a:ext cx="9006470" cy="4372758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D256BF-4F65-4B8C-ACD7-6BC6A335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9012" y="6155232"/>
            <a:ext cx="1990344" cy="36512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de-AT" sz="1600" dirty="0"/>
              <a:t>Quelle: BMBWF</a:t>
            </a:r>
          </a:p>
        </p:txBody>
      </p:sp>
    </p:spTree>
    <p:extLst>
      <p:ext uri="{BB962C8B-B14F-4D97-AF65-F5344CB8AC3E}">
        <p14:creationId xmlns:p14="http://schemas.microsoft.com/office/powerpoint/2010/main" val="57522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D9226EE-E7BE-48F7-BA27-673570F5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82812" y="-70613"/>
            <a:ext cx="4765288" cy="3254928"/>
          </a:xfrm>
          <a:prstGeom prst="rect">
            <a:avLst/>
          </a:prstGeom>
        </p:spPr>
      </p:pic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3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98350" y="182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8-Punkte-Plan: Digitale Endgeräte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Dig</a:t>
            </a:r>
            <a:r>
              <a:rPr lang="de-AT" sz="2800" b="1" dirty="0">
                <a:solidFill>
                  <a:srgbClr val="7F7F7F"/>
                </a:solidFill>
                <a:latin typeface="Century Gothic"/>
                <a:sym typeface="Century Gothic"/>
              </a:rPr>
              <a:t>. Endgeräte für </a:t>
            </a: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SuS</a:t>
            </a:r>
            <a:endParaRPr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D256BF-4F65-4B8C-ACD7-6BC6A335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3289" y="5879451"/>
            <a:ext cx="1990344" cy="36512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de-AT" sz="1600" dirty="0"/>
              <a:t>Quelle: BMBWF, </a:t>
            </a:r>
            <a:r>
              <a:rPr lang="de-AT" sz="1600" dirty="0" err="1"/>
              <a:t>OeAD</a:t>
            </a:r>
            <a:endParaRPr lang="de-AT" sz="1600" dirty="0"/>
          </a:p>
        </p:txBody>
      </p:sp>
      <p:pic>
        <p:nvPicPr>
          <p:cNvPr id="2" name="Grafik 1" descr="Piktogramm Bildschirm Digitale Endgeräte für Schülerinnen und Schüler">
            <a:extLst>
              <a:ext uri="{FF2B5EF4-FFF2-40B4-BE49-F238E27FC236}">
                <a16:creationId xmlns:a16="http://schemas.microsoft.com/office/drawing/2014/main" id="{8BBDB3B1-6435-46AF-953F-1B495D762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84" y="3301952"/>
            <a:ext cx="2200513" cy="20229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820FA9-4EE5-490F-97ED-5F474C3DCD24}"/>
              </a:ext>
            </a:extLst>
          </p:cNvPr>
          <p:cNvSpPr txBox="1"/>
          <p:nvPr/>
        </p:nvSpPr>
        <p:spPr>
          <a:xfrm>
            <a:off x="218429" y="3831630"/>
            <a:ext cx="192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dirty="0"/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AB293B86-3A6C-4B83-83D5-D8F21F10ABD4}"/>
              </a:ext>
            </a:extLst>
          </p:cNvPr>
          <p:cNvSpPr/>
          <p:nvPr/>
        </p:nvSpPr>
        <p:spPr>
          <a:xfrm>
            <a:off x="56101" y="1533120"/>
            <a:ext cx="2091712" cy="1467544"/>
          </a:xfrm>
          <a:prstGeom prst="wedgeEllipseCallout">
            <a:avLst>
              <a:gd name="adj1" fmla="val 11516"/>
              <a:gd name="adj2" fmla="val 78077"/>
            </a:avLst>
          </a:prstGeom>
          <a:solidFill>
            <a:srgbClr val="EABB0D"/>
          </a:solidFill>
          <a:ln>
            <a:solidFill>
              <a:srgbClr val="E0B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Teilnahme: 93% der in Frage kommenden Schulen österreichweit</a:t>
            </a:r>
          </a:p>
        </p:txBody>
      </p:sp>
      <p:graphicFrame>
        <p:nvGraphicFramePr>
          <p:cNvPr id="7" name="Tabelle 6" descr="Die Grafik zeigt eine Liste  mit digitalen Endgeräten, die für die Schule vorgesehen sind: Samsung Tablet mit Betriebssystem Android; Acer Chromebook mit Chrome OS; Apple Tablet iPad8 mit iPadOS; Lenovo ThinPad Notebook mit Windows; Windows Tablet mit Windows; Refurbished Notebooks mit vorwiegend Windows">
            <a:extLst>
              <a:ext uri="{FF2B5EF4-FFF2-40B4-BE49-F238E27FC236}">
                <a16:creationId xmlns:a16="http://schemas.microsoft.com/office/drawing/2014/main" id="{4BF9294B-C652-42A4-9614-0E1C8D00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100"/>
              </p:ext>
            </p:extLst>
          </p:nvPr>
        </p:nvGraphicFramePr>
        <p:xfrm>
          <a:off x="2473256" y="1918852"/>
          <a:ext cx="6800377" cy="40294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2142">
                  <a:extLst>
                    <a:ext uri="{9D8B030D-6E8A-4147-A177-3AD203B41FA5}">
                      <a16:colId xmlns:a16="http://schemas.microsoft.com/office/drawing/2014/main" val="3211539751"/>
                    </a:ext>
                  </a:extLst>
                </a:gridCol>
                <a:gridCol w="3318235">
                  <a:extLst>
                    <a:ext uri="{9D8B030D-6E8A-4147-A177-3AD203B41FA5}">
                      <a16:colId xmlns:a16="http://schemas.microsoft.com/office/drawing/2014/main" val="3881454488"/>
                    </a:ext>
                  </a:extLst>
                </a:gridCol>
              </a:tblGrid>
              <a:tr h="575637"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chemeClr val="tx1"/>
                          </a:solidFill>
                        </a:rPr>
                        <a:t>Gerätetyp</a:t>
                      </a:r>
                    </a:p>
                  </a:txBody>
                  <a:tcPr>
                    <a:solidFill>
                      <a:srgbClr val="B2D1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>
                          <a:solidFill>
                            <a:schemeClr val="tx1"/>
                          </a:solidFill>
                        </a:rPr>
                        <a:t>Betriebssystem</a:t>
                      </a:r>
                    </a:p>
                  </a:txBody>
                  <a:tcPr>
                    <a:solidFill>
                      <a:srgbClr val="B2D1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62516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dirty="0"/>
                        <a:t>Samsung Tablet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/>
                        <a:t>Android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36438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dirty="0"/>
                        <a:t>Acer Chromebook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/>
                        <a:t>Chrome OS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97053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dirty="0"/>
                        <a:t>Apple Tablet iPad 8 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 err="1"/>
                        <a:t>iPadOS</a:t>
                      </a:r>
                      <a:endParaRPr lang="de-AT" sz="1800" dirty="0"/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38692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dirty="0"/>
                        <a:t>Lenovo ThinkPad Notebook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/>
                        <a:t>Windows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21965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i="1"/>
                        <a:t>Windows Tablet</a:t>
                      </a:r>
                      <a:r>
                        <a:rPr lang="de-AT" sz="1800" i="1" dirty="0"/>
                        <a:t>*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/>
                        <a:t>Windows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55181"/>
                  </a:ext>
                </a:extLst>
              </a:tr>
              <a:tr h="575637">
                <a:tc>
                  <a:txBody>
                    <a:bodyPr/>
                    <a:lstStyle/>
                    <a:p>
                      <a:r>
                        <a:rPr lang="de-AT" sz="1800" dirty="0" err="1"/>
                        <a:t>Refurbished</a:t>
                      </a:r>
                      <a:r>
                        <a:rPr lang="de-AT" sz="1800" dirty="0"/>
                        <a:t> Notebooks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dirty="0" err="1"/>
                        <a:t>überw</a:t>
                      </a:r>
                      <a:r>
                        <a:rPr lang="de-AT" sz="1800" dirty="0"/>
                        <a:t>. Windows</a:t>
                      </a:r>
                    </a:p>
                  </a:txBody>
                  <a:tcPr>
                    <a:solidFill>
                      <a:srgbClr val="D0D2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7638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1E3826E-EF18-4723-9CDB-31953BAD1C7C}"/>
              </a:ext>
            </a:extLst>
          </p:cNvPr>
          <p:cNvSpPr txBox="1"/>
          <p:nvPr/>
        </p:nvSpPr>
        <p:spPr>
          <a:xfrm>
            <a:off x="2498651" y="6060558"/>
            <a:ext cx="532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*</a:t>
            </a:r>
            <a:r>
              <a:rPr lang="de-AT" i="1" dirty="0"/>
              <a:t>aufgrund von Lieferschwierigkeiten seitens des Anbieters bislang nicht ausgeliefert; voraussichtlich erneute Ausschreibung </a:t>
            </a:r>
          </a:p>
        </p:txBody>
      </p:sp>
    </p:spTree>
    <p:extLst>
      <p:ext uri="{BB962C8B-B14F-4D97-AF65-F5344CB8AC3E}">
        <p14:creationId xmlns:p14="http://schemas.microsoft.com/office/powerpoint/2010/main" val="263065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8C8714C-5EA3-4030-8381-CD38A958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Folie 4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98350" y="182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8-Punkte-Plan: Digitale Endgeräte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Dig</a:t>
            </a:r>
            <a:r>
              <a:rPr lang="de-AT" sz="2800" b="1" dirty="0">
                <a:solidFill>
                  <a:srgbClr val="7F7F7F"/>
                </a:solidFill>
                <a:latin typeface="Century Gothic"/>
                <a:sym typeface="Century Gothic"/>
              </a:rPr>
              <a:t>. Endgeräte für </a:t>
            </a: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SuS</a:t>
            </a:r>
            <a:endParaRPr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D256BF-4F65-4B8C-ACD7-6BC6A3357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6889" y="6364892"/>
            <a:ext cx="1990344" cy="365125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de-AT" sz="1600" dirty="0"/>
              <a:t>Quelle: </a:t>
            </a:r>
            <a:r>
              <a:rPr lang="de-AT" sz="1600" dirty="0" err="1"/>
              <a:t>OeAD</a:t>
            </a:r>
            <a:endParaRPr lang="de-AT" sz="1600" dirty="0"/>
          </a:p>
        </p:txBody>
      </p:sp>
      <p:pic>
        <p:nvPicPr>
          <p:cNvPr id="3" name="Grafik 2" descr="Diese Grafik zeigt wieviel Prozent der teilnehmenden Schulen welche Endgeräte nutzen: 42% Windows Notebooks; 27% iPadOS Tablets; 22% Windows Tablets; Rest Chromebooks, Refurbished Notebooks und Android Tablets;">
            <a:extLst>
              <a:ext uri="{FF2B5EF4-FFF2-40B4-BE49-F238E27FC236}">
                <a16:creationId xmlns:a16="http://schemas.microsoft.com/office/drawing/2014/main" id="{F500D687-5E8E-454B-B4B0-C79CDB7CA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04" y="1251879"/>
            <a:ext cx="7751565" cy="54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6FDB86E-31B7-4389-9BFE-B01CAF8C0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730272"/>
            <a:ext cx="2320701" cy="102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8200" y="63103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Folie 5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98350" y="1825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8-Punkte-Plan: </a:t>
            </a:r>
            <a:b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AT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Digitale Endgeräte</a:t>
            </a:r>
            <a:endParaRPr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9753600" y="1846051"/>
            <a:ext cx="24945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entury Gothic"/>
              <a:buNone/>
            </a:pP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Dig</a:t>
            </a:r>
            <a:r>
              <a:rPr lang="de-AT" sz="2800" b="1" dirty="0">
                <a:solidFill>
                  <a:srgbClr val="7F7F7F"/>
                </a:solidFill>
                <a:latin typeface="Century Gothic"/>
                <a:sym typeface="Century Gothic"/>
              </a:rPr>
              <a:t>. Endgeräte für </a:t>
            </a:r>
            <a:r>
              <a:rPr lang="de-AT" sz="2800" b="1" dirty="0" err="1">
                <a:solidFill>
                  <a:srgbClr val="7F7F7F"/>
                </a:solidFill>
                <a:latin typeface="Century Gothic"/>
                <a:sym typeface="Century Gothic"/>
              </a:rPr>
              <a:t>SuS</a:t>
            </a:r>
            <a:endParaRPr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9DE336-34FA-4D23-8C36-23C695F2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350" y="1893238"/>
            <a:ext cx="8535338" cy="4351338"/>
          </a:xfrm>
        </p:spPr>
        <p:txBody>
          <a:bodyPr/>
          <a:lstStyle/>
          <a:p>
            <a:pPr marL="114300" indent="0">
              <a:buNone/>
            </a:pPr>
            <a:r>
              <a:rPr lang="de-AT" dirty="0"/>
              <a:t>„Zweck der Initiative ist es, die </a:t>
            </a:r>
            <a:r>
              <a:rPr lang="de-AT" b="1" dirty="0"/>
              <a:t>pädagogischen und technischen Voraussetzungen</a:t>
            </a:r>
            <a:r>
              <a:rPr lang="de-AT" dirty="0"/>
              <a:t> für einen IT-gestützten Unterricht zu schaffen und </a:t>
            </a:r>
            <a:r>
              <a:rPr lang="de-AT" b="1" dirty="0"/>
              <a:t>Schülerinnen und Schüler zu gleichen Rahmenbedingungen den Zugang zu digitaler Bildung zu ermöglichen</a:t>
            </a:r>
            <a:r>
              <a:rPr lang="de-AT" dirty="0"/>
              <a:t>. Dies umfasst sowohl die Vermittlung digitaler Kompetenzen und das Erlernen des richtigen Umgangs mit mobilen Devices sowie den </a:t>
            </a:r>
            <a:r>
              <a:rPr lang="de-AT" b="1" dirty="0"/>
              <a:t>optimalen Einsatz dieser Geräte für bessere Lernchancen</a:t>
            </a:r>
            <a:r>
              <a:rPr lang="de-AT" dirty="0"/>
              <a:t>.“ </a:t>
            </a:r>
            <a:r>
              <a:rPr lang="de-AT" sz="1800" dirty="0"/>
              <a:t>(</a:t>
            </a:r>
            <a:r>
              <a:rPr lang="de-AT" sz="1800" dirty="0">
                <a:hlinkClick r:id="rId5"/>
              </a:rPr>
              <a:t>BMBWF, 2020</a:t>
            </a:r>
            <a:r>
              <a:rPr lang="de-AT" sz="1800" dirty="0"/>
              <a:t>)</a:t>
            </a:r>
            <a:endParaRPr lang="de-AT" dirty="0"/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E73AB8FA-1B7B-475F-AC6A-807EDE73E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688" y="2985261"/>
            <a:ext cx="2966877" cy="2286000"/>
          </a:xfrm>
          <a:prstGeom prst="cloudCallout">
            <a:avLst>
              <a:gd name="adj1" fmla="val -106581"/>
              <a:gd name="adj2" fmla="val 39476"/>
            </a:avLst>
          </a:prstGeom>
          <a:solidFill>
            <a:srgbClr val="B2D119"/>
          </a:solidFill>
          <a:ln>
            <a:solidFill>
              <a:srgbClr val="E0B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Digitale Endgeräte im inklusiven Unterricht?</a:t>
            </a:r>
          </a:p>
        </p:txBody>
      </p:sp>
    </p:spTree>
    <p:extLst>
      <p:ext uri="{BB962C8B-B14F-4D97-AF65-F5344CB8AC3E}">
        <p14:creationId xmlns:p14="http://schemas.microsoft.com/office/powerpoint/2010/main" val="7977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ED9810C-7852-4045-98E7-4CEC1418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321" t="82403" r="49215"/>
          <a:stretch/>
        </p:blipFill>
        <p:spPr>
          <a:xfrm rot="16200000">
            <a:off x="3331803" y="-472645"/>
            <a:ext cx="6858001" cy="7803292"/>
          </a:xfrm>
          <a:prstGeom prst="rect">
            <a:avLst/>
          </a:prstGeom>
        </p:spPr>
      </p:pic>
      <p:sp>
        <p:nvSpPr>
          <p:cNvPr id="89" name="Google Shape;89;p13"/>
          <p:cNvSpPr txBox="1"/>
          <p:nvPr/>
        </p:nvSpPr>
        <p:spPr>
          <a:xfrm>
            <a:off x="1636331" y="2181039"/>
            <a:ext cx="891930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3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de-AT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Bedienungshilfen und Softwarelösungen für verschiedene Betriebssysteme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Heidi Kinast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Kontakt: </a:t>
            </a:r>
            <a:r>
              <a:rPr lang="de-AT" sz="1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heidi.kinast@uni-graz.at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32" y="217883"/>
            <a:ext cx="2890525" cy="128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64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97"/>
            <a:ext cx="10515600" cy="1325563"/>
          </a:xfrm>
        </p:spPr>
        <p:txBody>
          <a:bodyPr/>
          <a:lstStyle/>
          <a:p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bei Betriebssystemen/Software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4170C83-A708-4DF2-A038-A4426C47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E0A933A-33D5-42C8-BE7C-083DF90034B2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904B024-9B64-4401-95C0-7B1A853B4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44067"/>
              </p:ext>
            </p:extLst>
          </p:nvPr>
        </p:nvGraphicFramePr>
        <p:xfrm>
          <a:off x="386366" y="1826888"/>
          <a:ext cx="9422990" cy="441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72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96DD2-26DE-4439-927B-55FE41393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 b="21840"/>
          <a:stretch/>
        </p:blipFill>
        <p:spPr>
          <a:xfrm>
            <a:off x="7426712" y="0"/>
            <a:ext cx="4765288" cy="3254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307F01-102B-471C-A8FE-D919C3E5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492737"/>
            <a:ext cx="7157883" cy="940980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Bedienungshilfen bei </a:t>
            </a:r>
            <a:b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</a:br>
            <a:r>
              <a:rPr lang="de-A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 ExtraLight" panose="00000300000000000000" pitchFamily="2" charset="0"/>
              </a:rPr>
              <a:t>Betriebssystemen der Geräteinitiative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5F93C-CBE7-4D3A-876A-0E42DB8C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9" y="1787292"/>
            <a:ext cx="11130404" cy="5070708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de-AT" sz="1200" dirty="0"/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sz="4900" dirty="0">
                <a:latin typeface="Nunito Sans ExtraLight" panose="00000300000000000000" pitchFamily="2" charset="0"/>
              </a:rPr>
              <a:t>Im </a:t>
            </a:r>
            <a:r>
              <a:rPr lang="de-AT" sz="4900" b="1" dirty="0">
                <a:latin typeface="Nunito Sans ExtraLight" panose="00000300000000000000" pitchFamily="2" charset="0"/>
              </a:rPr>
              <a:t>Windows </a:t>
            </a:r>
            <a:r>
              <a:rPr lang="de-AT" sz="4900" dirty="0">
                <a:latin typeface="Nunito Sans ExtraLight" panose="00000300000000000000" pitchFamily="2" charset="0"/>
              </a:rPr>
              <a:t>Startmenü </a:t>
            </a:r>
            <a:r>
              <a:rPr lang="de-AT" sz="4900" b="1" dirty="0">
                <a:latin typeface="Nunito Sans ExtraLight" panose="00000300000000000000" pitchFamily="2" charset="0"/>
              </a:rPr>
              <a:t>„Erleichterte Bedienung“ </a:t>
            </a:r>
            <a:r>
              <a:rPr lang="de-AT" sz="4900" dirty="0">
                <a:latin typeface="Nunito Sans ExtraLight" panose="00000300000000000000" pitchFamily="2" charset="0"/>
              </a:rPr>
              <a:t>mit Bildschirmlupe, Bildschirmtastatur, </a:t>
            </a:r>
          </a:p>
          <a:p>
            <a:pPr marL="914400" lvl="2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4900" dirty="0">
                <a:latin typeface="Nunito Sans ExtraLight" panose="00000300000000000000" pitchFamily="2" charset="0"/>
              </a:rPr>
              <a:t>Sprachausgabe, Windows-Spracherkennung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sz="4900" dirty="0">
                <a:latin typeface="Nunito Sans ExtraLight" panose="00000300000000000000" pitchFamily="2" charset="0"/>
              </a:rPr>
              <a:t>Digitale Lerntools von </a:t>
            </a:r>
            <a:r>
              <a:rPr lang="de-AT" sz="4900" b="1" dirty="0">
                <a:latin typeface="Nunito Sans ExtraLight" panose="00000300000000000000" pitchFamily="2" charset="0"/>
              </a:rPr>
              <a:t>Microsoft </a:t>
            </a:r>
            <a:r>
              <a:rPr lang="de-AT" sz="4900" dirty="0">
                <a:latin typeface="Nunito Sans ExtraLight" panose="00000300000000000000" pitchFamily="2" charset="0"/>
              </a:rPr>
              <a:t>Bildung: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4900" b="1" dirty="0">
                <a:latin typeface="Nunito Sans ExtraLight" panose="00000300000000000000" pitchFamily="2" charset="0"/>
              </a:rPr>
              <a:t>	Plastischer Reader/Immersive Reader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4900" dirty="0">
                <a:latin typeface="Nunito Sans ExtraLight" panose="00000300000000000000" pitchFamily="2" charset="0"/>
              </a:rPr>
              <a:t>	„Die Lesekompetenz aller Lernenden verbessern“ 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None/>
            </a:pPr>
            <a:endParaRPr lang="de-AT" sz="4900" dirty="0">
              <a:latin typeface="Nunito Sans ExtraLight" panose="00000300000000000000" pitchFamily="2" charset="0"/>
            </a:endParaRPr>
          </a:p>
          <a:p>
            <a:pPr marL="457200" lvl="1" indent="0">
              <a:buNone/>
            </a:pPr>
            <a:endParaRPr lang="de-AT" sz="4900" dirty="0">
              <a:latin typeface="Nunito Sans ExtraLight" panose="00000300000000000000" pitchFamily="2" charset="0"/>
            </a:endParaRPr>
          </a:p>
          <a:p>
            <a:pPr marL="457200" lvl="1" indent="0">
              <a:buNone/>
            </a:pPr>
            <a:endParaRPr lang="de-AT" sz="4900" dirty="0">
              <a:latin typeface="Nunito Sans ExtraLight" panose="00000300000000000000" pitchFamily="2" charset="0"/>
            </a:endParaRPr>
          </a:p>
          <a:p>
            <a:pPr marL="457200" lvl="1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de-AT" sz="4900" b="1" dirty="0">
                <a:latin typeface="Nunito Sans ExtraLight" panose="00000300000000000000" pitchFamily="2" charset="0"/>
              </a:rPr>
              <a:t>Funktionsweise: </a:t>
            </a:r>
            <a:r>
              <a:rPr lang="de-AT" sz="4900" dirty="0">
                <a:latin typeface="Nunito Sans ExtraLight" panose="00000300000000000000" pitchFamily="2" charset="0"/>
              </a:rPr>
              <a:t>Schriftgröße, Abstände, Farbe ändern, Textteile auswählen, Vorlesefunktion, funktioniert in </a:t>
            </a:r>
            <a:r>
              <a:rPr lang="de-AT" sz="4900" b="1" dirty="0">
                <a:latin typeface="Nunito Sans ExtraLight" panose="00000300000000000000" pitchFamily="2" charset="0"/>
              </a:rPr>
              <a:t>Windows </a:t>
            </a:r>
            <a:r>
              <a:rPr lang="de-AT" sz="4900" dirty="0">
                <a:latin typeface="Nunito Sans ExtraLight" panose="00000300000000000000" pitchFamily="2" charset="0"/>
              </a:rPr>
              <a:t>bei Browser Microsoft Edge (oben links Button             ), Microsoft Word (Ansicht: Lerntools), Microsoft OneNote (Lerntools), Microsoft Outlook, Microsoft Office Lens; diese Apps gibt es zum Teil auch für iOS und Android.</a:t>
            </a:r>
          </a:p>
          <a:p>
            <a:pPr marL="457200" lvl="1" indent="0" fontAlgn="base">
              <a:lnSpc>
                <a:spcPct val="160000"/>
              </a:lnSpc>
              <a:spcBef>
                <a:spcPts val="0"/>
              </a:spcBef>
              <a:buNone/>
            </a:pPr>
            <a:endParaRPr lang="de-AT" sz="2200" dirty="0">
              <a:latin typeface="Nunito Sans ExtraLight" panose="00000300000000000000" pitchFamily="2" charset="0"/>
            </a:endParaRPr>
          </a:p>
          <a:p>
            <a:pPr marL="457200" lvl="1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de-AT" sz="3700" dirty="0">
                <a:latin typeface="Nunito Sans ExtraLight" panose="00000300000000000000" pitchFamily="2" charset="0"/>
              </a:rPr>
              <a:t>Übersicht in welchen Anwendungen auf </a:t>
            </a:r>
            <a:r>
              <a:rPr lang="de-AT" sz="3700" dirty="0">
                <a:latin typeface="Nunito Sans ExtraLight" panose="00000300000000000000" pitchFamily="2" charset="0"/>
                <a:hlinkClick r:id="rId3"/>
              </a:rPr>
              <a:t>https://msp1151126154693.blob.core.windows.net/msdownloads/WinEDU_LearningTools_Features.pdf</a:t>
            </a:r>
            <a:endParaRPr lang="de-AT" sz="3700" dirty="0">
              <a:latin typeface="Nunito Sans ExtraLight" panose="00000300000000000000" pitchFamily="2" charset="0"/>
            </a:endParaRPr>
          </a:p>
          <a:p>
            <a:pPr marL="457200" lvl="1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de-AT" sz="3700" dirty="0">
                <a:latin typeface="Nunito Sans ExtraLight" panose="00000300000000000000" pitchFamily="2" charset="0"/>
              </a:rPr>
              <a:t>Quelle: </a:t>
            </a:r>
            <a:r>
              <a:rPr lang="de-AT" sz="3700" dirty="0">
                <a:latin typeface="Nunito Sans ExtraLight" panose="00000300000000000000" pitchFamily="2" charset="0"/>
                <a:hlinkClick r:id="rId4"/>
              </a:rPr>
              <a:t>https://www.microsoft.com/de-at/education/products/learning-tools</a:t>
            </a:r>
            <a:r>
              <a:rPr lang="de-AT" sz="3700" dirty="0">
                <a:latin typeface="Nunito Sans ExtraLight" panose="00000300000000000000" pitchFamily="2" charset="0"/>
              </a:rPr>
              <a:t>; 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endParaRPr lang="de-AT" sz="1300" dirty="0">
              <a:latin typeface="Nunito Sans ExtraLight" panose="000003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1BB5A3-71BF-4357-9AAF-28B995B27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256" y="5948170"/>
            <a:ext cx="1829088" cy="810710"/>
          </a:xfrm>
          <a:prstGeom prst="rect">
            <a:avLst/>
          </a:prstGeom>
        </p:spPr>
      </p:pic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C44A96-9865-4A95-BC23-6BECE5AC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Folie 8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FF66348-09B7-40F2-B110-B83405B04DEC}"/>
              </a:ext>
            </a:extLst>
          </p:cNvPr>
          <p:cNvSpPr/>
          <p:nvPr/>
        </p:nvSpPr>
        <p:spPr>
          <a:xfrm>
            <a:off x="619433" y="1317260"/>
            <a:ext cx="7895302" cy="479278"/>
          </a:xfrm>
          <a:prstGeom prst="roundRect">
            <a:avLst/>
          </a:prstGeom>
          <a:solidFill>
            <a:srgbClr val="BBC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 dirty="0">
                <a:solidFill>
                  <a:schemeClr val="bg2">
                    <a:lumMod val="25000"/>
                  </a:schemeClr>
                </a:solidFill>
                <a:latin typeface="Nunito Sans ExtraLight" panose="00000300000000000000" pitchFamily="2" charset="0"/>
              </a:rPr>
              <a:t>Windows</a:t>
            </a:r>
          </a:p>
        </p:txBody>
      </p:sp>
      <p:pic>
        <p:nvPicPr>
          <p:cNvPr id="8" name="Grafik 7" descr="Diese Grafik zeigt einen Beispieltext im Immersive Reader, bei dem verschiedene Wortarten (zB. Verben) unterschiedlich farblich markiert sind">
            <a:extLst>
              <a:ext uri="{FF2B5EF4-FFF2-40B4-BE49-F238E27FC236}">
                <a16:creationId xmlns:a16="http://schemas.microsoft.com/office/drawing/2014/main" id="{EFEC9865-73AD-4BD8-B597-981F34DFD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31" y="2324608"/>
            <a:ext cx="3946029" cy="2188191"/>
          </a:xfrm>
          <a:prstGeom prst="rect">
            <a:avLst/>
          </a:prstGeom>
        </p:spPr>
      </p:pic>
      <p:pic>
        <p:nvPicPr>
          <p:cNvPr id="9" name="Grafik 8" descr="Diese Grafik zeigt das Symbol für die Aktivierung des Immersive Reader bei Microsoft Edge: ein aufgeschlagenes Buch mit einem Lautsprecher davor.">
            <a:extLst>
              <a:ext uri="{FF2B5EF4-FFF2-40B4-BE49-F238E27FC236}">
                <a16:creationId xmlns:a16="http://schemas.microsoft.com/office/drawing/2014/main" id="{28362E51-4E33-475D-8C39-26CD4FB5F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496" y="4842388"/>
            <a:ext cx="571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Microsoft Office PowerPoint</Application>
  <PresentationFormat>Breitbild</PresentationFormat>
  <Paragraphs>218</Paragraphs>
  <Slides>25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Noto Sans Symbols</vt:lpstr>
      <vt:lpstr>Nunito Sans ExtraLight</vt:lpstr>
      <vt:lpstr>Calibri</vt:lpstr>
      <vt:lpstr>Nunito Sans Light</vt:lpstr>
      <vt:lpstr>Century Gothic</vt:lpstr>
      <vt:lpstr>Wingdings</vt:lpstr>
      <vt:lpstr>Office</vt:lpstr>
      <vt:lpstr>PowerPoint-Präsentation</vt:lpstr>
      <vt:lpstr>PowerPoint-Präsentation</vt:lpstr>
      <vt:lpstr>Digitale Schule: 8-Punkte-Plan</vt:lpstr>
      <vt:lpstr>8-Punkte-Plan: Digitale Endgeräte</vt:lpstr>
      <vt:lpstr>8-Punkte-Plan: Digitale Endgeräte</vt:lpstr>
      <vt:lpstr>8-Punkte-Plan:  Digitale Endgeräte</vt:lpstr>
      <vt:lpstr>PowerPoint-Präsentation</vt:lpstr>
      <vt:lpstr>Bedienungshilfen bei Betriebssystemen/Software</vt:lpstr>
      <vt:lpstr>Bedienungshilfen bei  Betriebssystemen der Geräteinitiative</vt:lpstr>
      <vt:lpstr>Bedienungshilfen in Betriebssystemen  der Geräteinitiative</vt:lpstr>
      <vt:lpstr>Bedienungshilfen in Betriebssystemen  der Geräteinitiative</vt:lpstr>
      <vt:lpstr>Bedienungshilfen bei  Betriebssystemen der Geräteinitiative</vt:lpstr>
      <vt:lpstr>Bedienungshilfen bei  Betriebssystemen der Geräteinitiative</vt:lpstr>
      <vt:lpstr>Bedienungshilfen in Betriebssystemen  der Geräteinitiative</vt:lpstr>
      <vt:lpstr>Digitale Endgeräte und  Digitale Grundbildung</vt:lpstr>
      <vt:lpstr>PowerPoint-Präsentation</vt:lpstr>
      <vt:lpstr>PowerPoint-Präsentation</vt:lpstr>
      <vt:lpstr>Zentrale fachliche Konzepte</vt:lpstr>
      <vt:lpstr>Orientierung: gesellschaftliche Aspekte von Medienwandel und Digitalisierung analysieren und reflektieren</vt:lpstr>
      <vt:lpstr>Information: mit Daten, Informationen und Informationssystemen verantwortungsvoll umgehen</vt:lpstr>
      <vt:lpstr>Kommunikation: Kommunizieren und Kooperieren unter Nutzunginformatischer, medialer Systeme</vt:lpstr>
      <vt:lpstr>Produktion: Inhalte digital erstellen und veröffentlichen, Algorithmen entwerfen und Programmieren</vt:lpstr>
      <vt:lpstr>Handeln: Angebote und Handlungsmöglichkeiten in einer von Digitalisierung geprägten Welt einschätzen und verantwortungsvoll nutzen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Maitz, Katharina Maria (katharina.maitz@uni-graz.at)</dc:creator>
  <cp:lastModifiedBy>Kinast, Heidemarie (heidi.kinast@uni-graz.at)</cp:lastModifiedBy>
  <cp:revision>37</cp:revision>
  <dcterms:modified xsi:type="dcterms:W3CDTF">2022-05-19T12:21:24Z</dcterms:modified>
</cp:coreProperties>
</file>