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03" r:id="rId1"/>
    <p:sldMasterId id="2147483650" r:id="rId2"/>
    <p:sldMasterId id="2147483652" r:id="rId3"/>
    <p:sldMasterId id="2147485083" r:id="rId4"/>
    <p:sldMasterId id="2147485085" r:id="rId5"/>
    <p:sldMasterId id="2147485089" r:id="rId6"/>
  </p:sldMasterIdLst>
  <p:notesMasterIdLst>
    <p:notesMasterId r:id="rId52"/>
  </p:notesMasterIdLst>
  <p:handoutMasterIdLst>
    <p:handoutMasterId r:id="rId53"/>
  </p:handoutMasterIdLst>
  <p:sldIdLst>
    <p:sldId id="444" r:id="rId7"/>
    <p:sldId id="445" r:id="rId8"/>
    <p:sldId id="535" r:id="rId9"/>
    <p:sldId id="489" r:id="rId10"/>
    <p:sldId id="537" r:id="rId11"/>
    <p:sldId id="491" r:id="rId12"/>
    <p:sldId id="492" r:id="rId13"/>
    <p:sldId id="497" r:id="rId14"/>
    <p:sldId id="493" r:id="rId15"/>
    <p:sldId id="495" r:id="rId16"/>
    <p:sldId id="496" r:id="rId17"/>
    <p:sldId id="538" r:id="rId18"/>
    <p:sldId id="540" r:id="rId19"/>
    <p:sldId id="455" r:id="rId20"/>
    <p:sldId id="499" r:id="rId21"/>
    <p:sldId id="501" r:id="rId22"/>
    <p:sldId id="500" r:id="rId23"/>
    <p:sldId id="502" r:id="rId24"/>
    <p:sldId id="503" r:id="rId25"/>
    <p:sldId id="504" r:id="rId26"/>
    <p:sldId id="505" r:id="rId27"/>
    <p:sldId id="539" r:id="rId28"/>
    <p:sldId id="506" r:id="rId29"/>
    <p:sldId id="507" r:id="rId30"/>
    <p:sldId id="508" r:id="rId31"/>
    <p:sldId id="509" r:id="rId32"/>
    <p:sldId id="510" r:id="rId33"/>
    <p:sldId id="511" r:id="rId34"/>
    <p:sldId id="513" r:id="rId35"/>
    <p:sldId id="512" r:id="rId36"/>
    <p:sldId id="514" r:id="rId37"/>
    <p:sldId id="515" r:id="rId38"/>
    <p:sldId id="516" r:id="rId39"/>
    <p:sldId id="519" r:id="rId40"/>
    <p:sldId id="520" r:id="rId41"/>
    <p:sldId id="521" r:id="rId42"/>
    <p:sldId id="522" r:id="rId43"/>
    <p:sldId id="517" r:id="rId44"/>
    <p:sldId id="518" r:id="rId45"/>
    <p:sldId id="523" r:id="rId46"/>
    <p:sldId id="524" r:id="rId47"/>
    <p:sldId id="525" r:id="rId48"/>
    <p:sldId id="526" r:id="rId49"/>
    <p:sldId id="527" r:id="rId50"/>
    <p:sldId id="528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6"/>
    <p:restoredTop sz="93514"/>
  </p:normalViewPr>
  <p:slideViewPr>
    <p:cSldViewPr snapToGrid="0">
      <p:cViewPr varScale="1">
        <p:scale>
          <a:sx n="148" d="100"/>
          <a:sy n="148" d="100"/>
        </p:scale>
        <p:origin x="235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4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ableStyles" Target="tableStyle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>
            <a:extLst>
              <a:ext uri="{FF2B5EF4-FFF2-40B4-BE49-F238E27FC236}">
                <a16:creationId xmlns:a16="http://schemas.microsoft.com/office/drawing/2014/main" id="{665DCF5D-3A1E-F54D-A3E3-F56122D706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763" name="Rectangle 3">
            <a:extLst>
              <a:ext uri="{FF2B5EF4-FFF2-40B4-BE49-F238E27FC236}">
                <a16:creationId xmlns:a16="http://schemas.microsoft.com/office/drawing/2014/main" id="{7040BF51-AB4B-8C48-8EE2-43FB16C5014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764" name="Rectangle 4">
            <a:extLst>
              <a:ext uri="{FF2B5EF4-FFF2-40B4-BE49-F238E27FC236}">
                <a16:creationId xmlns:a16="http://schemas.microsoft.com/office/drawing/2014/main" id="{554D9D2D-ABF7-7040-A010-FC208EED12B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765" name="Rectangle 5">
            <a:extLst>
              <a:ext uri="{FF2B5EF4-FFF2-40B4-BE49-F238E27FC236}">
                <a16:creationId xmlns:a16="http://schemas.microsoft.com/office/drawing/2014/main" id="{A9ACD76D-C643-8645-9C4C-08CDF19EA25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FB50652-9341-3240-A64D-E64B1A6393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D2778B11-EF37-5244-A179-8F02EB84A0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D9F0DB93-C8FF-B145-A9EF-A7A784DFFD0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FE9D5E69-9FEC-184C-B57F-DFA0373046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75245E25-6AC4-774E-8805-3F2CB709714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C5AB1E2E-DBCE-F443-BB75-7700B78A1E0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175288D1-FEDF-4947-8ACF-ABDDC3F72B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0341522-0F05-334F-88C1-EFFA20700C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discussing properties preferences might have – among which the most important are….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341522-0F05-334F-88C1-EFFA20700C1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07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Prefs</a:t>
            </a:r>
            <a:r>
              <a:rPr lang="en-US" dirty="0"/>
              <a:t> allow to compare diff. choices and identify those that are at least as good as…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341522-0F05-334F-88C1-EFFA20700C1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998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2CDD97E7-932B-F949-BC09-CD448B0C81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5545237A-1596-1A4B-AA90-6BD77F6135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Individuals like more of a (every) commodity better!</a:t>
            </a:r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249DDF5F-AD3F-8B40-856E-D09B60461D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5BC431-C09A-8A4E-BD70-9E76256971D5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341522-0F05-334F-88C1-EFFA20700C14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180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341522-0F05-334F-88C1-EFFA20700C14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585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way to represent preferences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341522-0F05-334F-88C1-EFFA20700C14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531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 strictly preferred to D (not because of strong monotonicity) because C is strictly above indifference curve containing D</a:t>
            </a:r>
          </a:p>
          <a:p>
            <a:r>
              <a:rPr lang="en-US" dirty="0"/>
              <a:t>C &gt; D = A &gt; B   transitivity:  C &gt; B but they are on same </a:t>
            </a:r>
            <a:r>
              <a:rPr lang="en-US" dirty="0" err="1"/>
              <a:t>indiff</a:t>
            </a:r>
            <a:r>
              <a:rPr lang="en-US" dirty="0"/>
              <a:t> curve -&gt; transitivity does not hold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341522-0F05-334F-88C1-EFFA20700C14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921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>
            <a:extLst>
              <a:ext uri="{FF2B5EF4-FFF2-40B4-BE49-F238E27FC236}">
                <a16:creationId xmlns:a16="http://schemas.microsoft.com/office/drawing/2014/main" id="{3C8B1E53-C484-684B-A15B-B81E46D072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>
            <a:extLst>
              <a:ext uri="{FF2B5EF4-FFF2-40B4-BE49-F238E27FC236}">
                <a16:creationId xmlns:a16="http://schemas.microsoft.com/office/drawing/2014/main" id="{05754403-347C-4D49-B47D-A13B255A08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Take care with Cobb Douglas. Expand a (x^d-1)/d … so that l’Hopital can be applied</a:t>
            </a:r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DE7DABC7-5A48-0D40-97C1-807D4D6F94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FACC775-8A17-0E4C-A5DF-D9BB15DD2FCB}" type="slidenum">
              <a:rPr lang="en-US" altLang="en-US" sz="1200" smtClean="0"/>
              <a:pPr/>
              <a:t>36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parallel indifference </a:t>
            </a:r>
            <a:r>
              <a:rPr lang="en-US"/>
              <a:t>curves along the x-axis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341522-0F05-334F-88C1-EFFA20700C14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21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>
            <a:extLst>
              <a:ext uri="{FF2B5EF4-FFF2-40B4-BE49-F238E27FC236}">
                <a16:creationId xmlns:a16="http://schemas.microsoft.com/office/drawing/2014/main" id="{BD92672A-3F2D-CB40-B8D2-4C53227197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>
            <a:extLst>
              <a:ext uri="{FF2B5EF4-FFF2-40B4-BE49-F238E27FC236}">
                <a16:creationId xmlns:a16="http://schemas.microsoft.com/office/drawing/2014/main" id="{F48F8F99-5FA8-BD4A-B27B-89EE8DD956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2775"/>
            <a:ext cx="9144000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46191C-34C1-094D-BE0F-CCD12A4FCF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0688" y="5621338"/>
            <a:ext cx="7800975" cy="8588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3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x-none" sz="1600"/>
              <a:t>PowerPoint Slides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x-none" sz="1600"/>
              <a:t>prepared by: Andreea CHIRITESCU, Eastern Illinois University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x-none" sz="1600"/>
              <a:t>Modified by: Ronald WENDNER, University of Graz, Austria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A547227-9833-E946-86A3-645DCBD557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9038"/>
            <a:ext cx="18637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Grp="1" noChangeAspect="1" noChangeArrowheads="1"/>
          </p:cNvSpPr>
          <p:nvPr>
            <p:ph type="subTitle" sz="quarter" idx="1"/>
          </p:nvPr>
        </p:nvSpPr>
        <p:spPr>
          <a:xfrm>
            <a:off x="0" y="1937981"/>
            <a:ext cx="9144000" cy="1978925"/>
          </a:xfrm>
        </p:spPr>
        <p:txBody>
          <a:bodyPr wrap="none" anchor="ctr"/>
          <a:lstStyle>
            <a:lvl1pPr marL="0" indent="0" algn="ctr">
              <a:buFontTx/>
              <a:buNone/>
              <a:defRPr sz="4800" b="1" spc="3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Chapter name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A5A22A3-872D-CC4A-9B8B-A0828142BD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83343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7FA693C-29A8-FE4C-87E2-4502150DB4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16938" y="6478588"/>
            <a:ext cx="627062" cy="3794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9823A-9427-E14B-B73E-CD93D86E3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5938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"/>
            <a:ext cx="8778240" cy="9619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8898740-4715-BF42-9D3C-0461DB989F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8A96D6C-1703-AE40-9A77-6BF3B032E7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18223-617A-8941-A687-BD59507505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7577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301" y="-106875"/>
            <a:ext cx="1888176" cy="463137"/>
          </a:xfrm>
          <a:prstGeom prst="rect">
            <a:avLst/>
          </a:prstGeom>
        </p:spPr>
        <p:txBody>
          <a:bodyPr/>
          <a:lstStyle>
            <a:lvl1pPr>
              <a:defRPr sz="25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44384" y="261943"/>
            <a:ext cx="8799616" cy="342749"/>
          </a:xfrm>
        </p:spPr>
        <p:txBody>
          <a:bodyPr/>
          <a:lstStyle>
            <a:lvl1pPr marL="0" indent="0">
              <a:spcBef>
                <a:spcPts val="0"/>
              </a:spcBef>
              <a:defRPr sz="2500">
                <a:solidFill>
                  <a:srgbClr val="FF99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07975" y="5498275"/>
            <a:ext cx="8550275" cy="973963"/>
          </a:xfrm>
        </p:spPr>
        <p:txBody>
          <a:bodyPr/>
          <a:lstStyle>
            <a:lvl1pPr marL="0" indent="0"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2511211-C8BA-E442-95B0-72BD1F2D8E3C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3D95B-85FE-E946-9283-3ADC89BC34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50BF998-C5DF-E843-BF44-223FEABFF1C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461417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301" y="-106875"/>
            <a:ext cx="1888176" cy="463137"/>
          </a:xfrm>
          <a:prstGeom prst="rect">
            <a:avLst/>
          </a:prstGeom>
        </p:spPr>
        <p:txBody>
          <a:bodyPr/>
          <a:lstStyle>
            <a:lvl1pPr>
              <a:defRPr sz="25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44384" y="261943"/>
            <a:ext cx="8799616" cy="342749"/>
          </a:xfrm>
        </p:spPr>
        <p:txBody>
          <a:bodyPr/>
          <a:lstStyle>
            <a:lvl1pPr marL="0" indent="0">
              <a:spcBef>
                <a:spcPts val="0"/>
              </a:spcBef>
              <a:defRPr sz="2500">
                <a:solidFill>
                  <a:srgbClr val="FF990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07975" y="5498275"/>
            <a:ext cx="8550275" cy="973963"/>
          </a:xfrm>
        </p:spPr>
        <p:txBody>
          <a:bodyPr/>
          <a:lstStyle>
            <a:lvl1pPr marL="0" indent="0"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8534C0CD-83C5-2C40-BCDB-BE65518587C5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45CCA-4674-0541-83FB-3562C11C5C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B90D609-E68C-BC41-A994-979F5579BD1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47780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010" y="-27710"/>
            <a:ext cx="7239990" cy="463137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32682" y="551542"/>
            <a:ext cx="8708118" cy="584925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99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FED97407-1A35-904E-BB0D-28CD5E8EE52E}"/>
              </a:ext>
            </a:extLst>
          </p:cNvPr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28ACE-DED1-8F4E-95E3-0F3C6872DC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85C77-DB7C-114D-8EA4-6E2A4B0CDD0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40182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678" y="23750"/>
            <a:ext cx="7208322" cy="712519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F9D0144-5387-274D-818C-115D963EF0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A997440-D067-6448-8AB9-464FCF906DF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318E9-BD94-2141-AF43-5712DED865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2491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>
            <a:extLst>
              <a:ext uri="{FF2B5EF4-FFF2-40B4-BE49-F238E27FC236}">
                <a16:creationId xmlns:a16="http://schemas.microsoft.com/office/drawing/2014/main" id="{0FD7AD3C-F535-A240-8D04-2FAC182362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75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48A0CFB0-CCBA-E04E-B96C-433FC62CF88D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28600" y="152400"/>
            <a:ext cx="86868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Name – text y content - blue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A683A0A2-D70E-AE49-B09E-8998BF51D3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820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7898" name="Rectangle 10">
            <a:extLst>
              <a:ext uri="{FF2B5EF4-FFF2-40B4-BE49-F238E27FC236}">
                <a16:creationId xmlns:a16="http://schemas.microsoft.com/office/drawing/2014/main" id="{E647C746-AAA6-5943-B78E-FBA15092F8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0275" y="6478588"/>
            <a:ext cx="59372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fld id="{19A0D4C4-C5BB-6848-9BFC-DAD96FF40D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E7D92-1D23-0E47-A53E-E0CE52E21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8412163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100"/>
            </a:lvl1pPr>
          </a:lstStyle>
          <a:p>
            <a:pPr>
              <a:defRPr/>
            </a:pPr>
            <a:r>
              <a:rPr lang="en-US" altLang="en-US"/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8" r:id="rId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">
            <a:extLst>
              <a:ext uri="{FF2B5EF4-FFF2-40B4-BE49-F238E27FC236}">
                <a16:creationId xmlns:a16="http://schemas.microsoft.com/office/drawing/2014/main" id="{7A154D98-AFD8-E949-ABB9-2E35ABAC5F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>
            <a:extLst>
              <a:ext uri="{FF2B5EF4-FFF2-40B4-BE49-F238E27FC236}">
                <a16:creationId xmlns:a16="http://schemas.microsoft.com/office/drawing/2014/main" id="{BC09612D-08FA-874F-89E2-C22335E58F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75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3">
            <a:extLst>
              <a:ext uri="{FF2B5EF4-FFF2-40B4-BE49-F238E27FC236}">
                <a16:creationId xmlns:a16="http://schemas.microsoft.com/office/drawing/2014/main" id="{D71D63F3-8963-9F4C-AFBB-E898720EE332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52400" y="77788"/>
            <a:ext cx="88296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Name – text–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25773-84DA-4347-A2EC-BC1EF07C1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85296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100"/>
            </a:lvl1pPr>
          </a:lstStyle>
          <a:p>
            <a:pPr>
              <a:defRPr/>
            </a:pPr>
            <a:r>
              <a:rPr lang="en-US" altLang="en-US"/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7898" name="Rectangle 10">
            <a:extLst>
              <a:ext uri="{FF2B5EF4-FFF2-40B4-BE49-F238E27FC236}">
                <a16:creationId xmlns:a16="http://schemas.microsoft.com/office/drawing/2014/main" id="{67CAD102-5413-4A40-8136-B74E155EF0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4725" y="6478588"/>
            <a:ext cx="54927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fld id="{FB368366-0B12-E347-B95E-78E133727A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3079" name="Group 38">
            <a:extLst>
              <a:ext uri="{FF2B5EF4-FFF2-40B4-BE49-F238E27FC236}">
                <a16:creationId xmlns:a16="http://schemas.microsoft.com/office/drawing/2014/main" id="{D27D8397-CBB5-3A43-AC42-2B252236192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688" y="1020763"/>
            <a:ext cx="9050337" cy="5427662"/>
            <a:chOff x="40342" y="860612"/>
            <a:chExt cx="9049870" cy="5640405"/>
          </a:xfrm>
        </p:grpSpPr>
        <p:grpSp>
          <p:nvGrpSpPr>
            <p:cNvPr id="3081" name="Group 30">
              <a:extLst>
                <a:ext uri="{FF2B5EF4-FFF2-40B4-BE49-F238E27FC236}">
                  <a16:creationId xmlns:a16="http://schemas.microsoft.com/office/drawing/2014/main" id="{0E378BD9-3A5D-D842-9D5A-C37D3BA78F8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5400000">
              <a:off x="-2598886" y="3499840"/>
              <a:ext cx="5640405" cy="361950"/>
              <a:chOff x="1" y="3985004"/>
              <a:chExt cx="9143999" cy="361950"/>
            </a:xfrm>
          </p:grpSpPr>
          <p:pic>
            <p:nvPicPr>
              <p:cNvPr id="3085" name="Picture 25" descr="C:\Documents and Settings\user\My Documents\Andreea\Nicholson_ Snyder\pic\blue head1.bmp">
                <a:extLst>
                  <a:ext uri="{FF2B5EF4-FFF2-40B4-BE49-F238E27FC236}">
                    <a16:creationId xmlns:a16="http://schemas.microsoft.com/office/drawing/2014/main" id="{99F4F7A9-4E8D-7144-82BD-88D5567CA27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0050" y="3985004"/>
                <a:ext cx="4933950" cy="36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6" name="Picture 26" descr="C:\Documents and Settings\user\My Documents\Andreea\Nicholson_ Snyder\pic\blue head.JPG">
                <a:extLst>
                  <a:ext uri="{FF2B5EF4-FFF2-40B4-BE49-F238E27FC236}">
                    <a16:creationId xmlns:a16="http://schemas.microsoft.com/office/drawing/2014/main" id="{3D7165A2-A962-CB44-81F0-B56C5A8C17A2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" y="3985004"/>
                <a:ext cx="4933950" cy="36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82" name="Group 33">
              <a:extLst>
                <a:ext uri="{FF2B5EF4-FFF2-40B4-BE49-F238E27FC236}">
                  <a16:creationId xmlns:a16="http://schemas.microsoft.com/office/drawing/2014/main" id="{A4C8B1B0-EFBB-5447-B3E9-A68AB7AB87B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5400000">
              <a:off x="6089034" y="3499840"/>
              <a:ext cx="5640405" cy="361950"/>
              <a:chOff x="1" y="3985004"/>
              <a:chExt cx="9143999" cy="361950"/>
            </a:xfrm>
          </p:grpSpPr>
          <p:pic>
            <p:nvPicPr>
              <p:cNvPr id="3083" name="Picture 25" descr="C:\Documents and Settings\user\My Documents\Andreea\Nicholson_ Snyder\pic\blue head1.bmp">
                <a:extLst>
                  <a:ext uri="{FF2B5EF4-FFF2-40B4-BE49-F238E27FC236}">
                    <a16:creationId xmlns:a16="http://schemas.microsoft.com/office/drawing/2014/main" id="{5350002F-149F-7646-BE42-571CD67BE01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0050" y="3985004"/>
                <a:ext cx="4933950" cy="36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4" name="Picture 26" descr="C:\Documents and Settings\user\My Documents\Andreea\Nicholson_ Snyder\pic\blue head.JPG">
                <a:extLst>
                  <a:ext uri="{FF2B5EF4-FFF2-40B4-BE49-F238E27FC236}">
                    <a16:creationId xmlns:a16="http://schemas.microsoft.com/office/drawing/2014/main" id="{FADD463F-2235-E44D-B051-AFCE29F84FD8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" y="3985004"/>
                <a:ext cx="4933950" cy="36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Rectangle 8">
            <a:extLst>
              <a:ext uri="{FF2B5EF4-FFF2-40B4-BE49-F238E27FC236}">
                <a16:creationId xmlns:a16="http://schemas.microsoft.com/office/drawing/2014/main" id="{DC6A07D8-E339-914C-BB80-B9E95B961F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7813" y="1335088"/>
            <a:ext cx="8588375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3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9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7">
            <a:extLst>
              <a:ext uri="{FF2B5EF4-FFF2-40B4-BE49-F238E27FC236}">
                <a16:creationId xmlns:a16="http://schemas.microsoft.com/office/drawing/2014/main" id="{799603DA-ACAA-4349-87FE-541B428C24B5}"/>
              </a:ext>
            </a:extLst>
          </p:cNvPr>
          <p:cNvGrpSpPr>
            <a:grpSpLocks/>
          </p:cNvGrpSpPr>
          <p:nvPr userDrawn="1"/>
        </p:nvGrpSpPr>
        <p:grpSpPr bwMode="auto">
          <a:xfrm rot="5400000">
            <a:off x="1652587" y="-869949"/>
            <a:ext cx="5838825" cy="8909050"/>
            <a:chOff x="40342" y="860612"/>
            <a:chExt cx="9049870" cy="5640405"/>
          </a:xfrm>
        </p:grpSpPr>
        <p:grpSp>
          <p:nvGrpSpPr>
            <p:cNvPr id="5129" name="Group 30">
              <a:extLst>
                <a:ext uri="{FF2B5EF4-FFF2-40B4-BE49-F238E27FC236}">
                  <a16:creationId xmlns:a16="http://schemas.microsoft.com/office/drawing/2014/main" id="{679A9E6C-1187-2849-9B81-51CFAB78698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5400000">
              <a:off x="-2598886" y="3499840"/>
              <a:ext cx="5640405" cy="361950"/>
              <a:chOff x="1" y="3985004"/>
              <a:chExt cx="9143999" cy="361950"/>
            </a:xfrm>
          </p:grpSpPr>
          <p:pic>
            <p:nvPicPr>
              <p:cNvPr id="5133" name="Picture 25" descr="C:\Documents and Settings\user\My Documents\Andreea\Nicholson_ Snyder\pic\blue head1.bmp">
                <a:extLst>
                  <a:ext uri="{FF2B5EF4-FFF2-40B4-BE49-F238E27FC236}">
                    <a16:creationId xmlns:a16="http://schemas.microsoft.com/office/drawing/2014/main" id="{344AF283-E327-F149-A506-5D699124D64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0050" y="3985004"/>
                <a:ext cx="4933950" cy="36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4" name="Picture 26" descr="C:\Documents and Settings\user\My Documents\Andreea\Nicholson_ Snyder\pic\blue head.JPG">
                <a:extLst>
                  <a:ext uri="{FF2B5EF4-FFF2-40B4-BE49-F238E27FC236}">
                    <a16:creationId xmlns:a16="http://schemas.microsoft.com/office/drawing/2014/main" id="{04BE4577-A837-654D-A178-D26D5D806A5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" y="3985004"/>
                <a:ext cx="4933950" cy="36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30" name="Group 33">
              <a:extLst>
                <a:ext uri="{FF2B5EF4-FFF2-40B4-BE49-F238E27FC236}">
                  <a16:creationId xmlns:a16="http://schemas.microsoft.com/office/drawing/2014/main" id="{10FE6114-F11A-C544-9BEA-BEF7956BA89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5400000">
              <a:off x="6089034" y="3499840"/>
              <a:ext cx="5640405" cy="361950"/>
              <a:chOff x="1" y="3985004"/>
              <a:chExt cx="9143999" cy="361950"/>
            </a:xfrm>
          </p:grpSpPr>
          <p:pic>
            <p:nvPicPr>
              <p:cNvPr id="5131" name="Picture 25" descr="C:\Documents and Settings\user\My Documents\Andreea\Nicholson_ Snyder\pic\blue head1.bmp">
                <a:extLst>
                  <a:ext uri="{FF2B5EF4-FFF2-40B4-BE49-F238E27FC236}">
                    <a16:creationId xmlns:a16="http://schemas.microsoft.com/office/drawing/2014/main" id="{80D7638A-B657-6540-99A2-96B795E3193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0050" y="3985004"/>
                <a:ext cx="4933950" cy="36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2" name="Picture 26" descr="C:\Documents and Settings\user\My Documents\Andreea\Nicholson_ Snyder\pic\blue head.JPG">
                <a:extLst>
                  <a:ext uri="{FF2B5EF4-FFF2-40B4-BE49-F238E27FC236}">
                    <a16:creationId xmlns:a16="http://schemas.microsoft.com/office/drawing/2014/main" id="{B5D1FF93-C201-C740-B1AA-1C90D5EC18A8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" y="3985004"/>
                <a:ext cx="4933950" cy="36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123" name="Picture 16">
            <a:extLst>
              <a:ext uri="{FF2B5EF4-FFF2-40B4-BE49-F238E27FC236}">
                <a16:creationId xmlns:a16="http://schemas.microsoft.com/office/drawing/2014/main" id="{E78808D3-A82E-2647-A705-0CC5B6B2F0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>
            <a:extLst>
              <a:ext uri="{FF2B5EF4-FFF2-40B4-BE49-F238E27FC236}">
                <a16:creationId xmlns:a16="http://schemas.microsoft.com/office/drawing/2014/main" id="{74462F0C-F5BE-CC49-B425-11CC2B5780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75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3">
            <a:extLst>
              <a:ext uri="{FF2B5EF4-FFF2-40B4-BE49-F238E27FC236}">
                <a16:creationId xmlns:a16="http://schemas.microsoft.com/office/drawing/2014/main" id="{F0F9339C-B10F-B544-B00A-27BC8D7C96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90813" y="2187575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Text</a:t>
            </a:r>
          </a:p>
        </p:txBody>
      </p:sp>
      <p:sp>
        <p:nvSpPr>
          <p:cNvPr id="185357" name="Rectangle 13">
            <a:extLst>
              <a:ext uri="{FF2B5EF4-FFF2-40B4-BE49-F238E27FC236}">
                <a16:creationId xmlns:a16="http://schemas.microsoft.com/office/drawing/2014/main" id="{34D535DA-63F5-574B-AF1A-06C8C4FB3AF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4725" y="6478588"/>
            <a:ext cx="54927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fld id="{05502C4F-96CF-EF4A-B1AE-C0332D01DD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9CCCE-7494-5244-B1E5-4A78898653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85423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100"/>
            </a:lvl1pPr>
          </a:lstStyle>
          <a:p>
            <a:pPr>
              <a:defRPr/>
            </a:pPr>
            <a:r>
              <a:rPr lang="en-US" altLang="en-US"/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5128" name="Picture 15">
            <a:extLst>
              <a:ext uri="{FF2B5EF4-FFF2-40B4-BE49-F238E27FC236}">
                <a16:creationId xmlns:a16="http://schemas.microsoft.com/office/drawing/2014/main" id="{67D43D9D-CDFF-5845-89FA-F6B32EF42D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0"/>
            <a:ext cx="8858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64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99"/>
          </a:solidFill>
          <a:latin typeface="Garamond" pitchFamily="18" charset="0"/>
          <a:ea typeface="ＭＳ Ｐゴシック" charset="0"/>
          <a:cs typeface="Angsana New" pitchFamily="18" charset="-34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99"/>
          </a:solidFill>
          <a:latin typeface="Garamond" pitchFamily="18" charset="0"/>
          <a:ea typeface="ＭＳ Ｐゴシック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99"/>
          </a:solidFill>
          <a:latin typeface="Garamond" pitchFamily="18" charset="0"/>
          <a:ea typeface="ＭＳ Ｐゴシック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99"/>
          </a:solidFill>
          <a:latin typeface="Garamond" pitchFamily="18" charset="0"/>
          <a:ea typeface="ＭＳ Ｐゴシック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99"/>
          </a:solidFill>
          <a:latin typeface="Garamond" pitchFamily="18" charset="0"/>
          <a:ea typeface="ＭＳ Ｐゴシック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7">
            <a:extLst>
              <a:ext uri="{FF2B5EF4-FFF2-40B4-BE49-F238E27FC236}">
                <a16:creationId xmlns:a16="http://schemas.microsoft.com/office/drawing/2014/main" id="{4E3F0AE9-FD82-FE4C-AD1F-19EF115D79B9}"/>
              </a:ext>
            </a:extLst>
          </p:cNvPr>
          <p:cNvGrpSpPr>
            <a:grpSpLocks/>
          </p:cNvGrpSpPr>
          <p:nvPr userDrawn="1"/>
        </p:nvGrpSpPr>
        <p:grpSpPr bwMode="auto">
          <a:xfrm rot="5400000">
            <a:off x="1652587" y="-869949"/>
            <a:ext cx="5838825" cy="8909050"/>
            <a:chOff x="40342" y="860612"/>
            <a:chExt cx="9049870" cy="5640405"/>
          </a:xfrm>
        </p:grpSpPr>
        <p:grpSp>
          <p:nvGrpSpPr>
            <p:cNvPr id="7177" name="Group 30">
              <a:extLst>
                <a:ext uri="{FF2B5EF4-FFF2-40B4-BE49-F238E27FC236}">
                  <a16:creationId xmlns:a16="http://schemas.microsoft.com/office/drawing/2014/main" id="{09B4F424-AE77-BF45-BC22-7043DD4F581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5400000">
              <a:off x="-2598886" y="3499840"/>
              <a:ext cx="5640405" cy="361950"/>
              <a:chOff x="1" y="3985004"/>
              <a:chExt cx="9143999" cy="361950"/>
            </a:xfrm>
          </p:grpSpPr>
          <p:pic>
            <p:nvPicPr>
              <p:cNvPr id="7181" name="Picture 25" descr="C:\Documents and Settings\user\My Documents\Andreea\Nicholson_ Snyder\pic\blue head1.bmp">
                <a:extLst>
                  <a:ext uri="{FF2B5EF4-FFF2-40B4-BE49-F238E27FC236}">
                    <a16:creationId xmlns:a16="http://schemas.microsoft.com/office/drawing/2014/main" id="{4D7E8991-1B45-044D-9144-5254E06D12FF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0050" y="3985004"/>
                <a:ext cx="4933950" cy="36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2" name="Picture 26" descr="C:\Documents and Settings\user\My Documents\Andreea\Nicholson_ Snyder\pic\blue head.JPG">
                <a:extLst>
                  <a:ext uri="{FF2B5EF4-FFF2-40B4-BE49-F238E27FC236}">
                    <a16:creationId xmlns:a16="http://schemas.microsoft.com/office/drawing/2014/main" id="{5CCD64AB-6A14-9947-A586-46BD591B1A1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" y="3985004"/>
                <a:ext cx="4933950" cy="36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78" name="Group 33">
              <a:extLst>
                <a:ext uri="{FF2B5EF4-FFF2-40B4-BE49-F238E27FC236}">
                  <a16:creationId xmlns:a16="http://schemas.microsoft.com/office/drawing/2014/main" id="{5DC8387F-3790-234A-8190-CDCF19531AE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5400000">
              <a:off x="6089034" y="3499840"/>
              <a:ext cx="5640405" cy="361950"/>
              <a:chOff x="1" y="3985004"/>
              <a:chExt cx="9143999" cy="361950"/>
            </a:xfrm>
          </p:grpSpPr>
          <p:pic>
            <p:nvPicPr>
              <p:cNvPr id="7179" name="Picture 25" descr="C:\Documents and Settings\user\My Documents\Andreea\Nicholson_ Snyder\pic\blue head1.bmp">
                <a:extLst>
                  <a:ext uri="{FF2B5EF4-FFF2-40B4-BE49-F238E27FC236}">
                    <a16:creationId xmlns:a16="http://schemas.microsoft.com/office/drawing/2014/main" id="{93D52980-5B7C-8F48-90A4-8A4BDC7923C2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0050" y="3985004"/>
                <a:ext cx="4933950" cy="36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0" name="Picture 26" descr="C:\Documents and Settings\user\My Documents\Andreea\Nicholson_ Snyder\pic\blue head.JPG">
                <a:extLst>
                  <a:ext uri="{FF2B5EF4-FFF2-40B4-BE49-F238E27FC236}">
                    <a16:creationId xmlns:a16="http://schemas.microsoft.com/office/drawing/2014/main" id="{F5CEC70E-B253-FF44-A823-5C90C0E1EA07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" y="3985004"/>
                <a:ext cx="4933950" cy="36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7171" name="Picture 16">
            <a:extLst>
              <a:ext uri="{FF2B5EF4-FFF2-40B4-BE49-F238E27FC236}">
                <a16:creationId xmlns:a16="http://schemas.microsoft.com/office/drawing/2014/main" id="{E1AF6EEC-CA71-8B4E-8E61-5ADB8EE2C2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>
            <a:extLst>
              <a:ext uri="{FF2B5EF4-FFF2-40B4-BE49-F238E27FC236}">
                <a16:creationId xmlns:a16="http://schemas.microsoft.com/office/drawing/2014/main" id="{B78AD110-9089-D441-B163-685D0DE1D6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75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3">
            <a:extLst>
              <a:ext uri="{FF2B5EF4-FFF2-40B4-BE49-F238E27FC236}">
                <a16:creationId xmlns:a16="http://schemas.microsoft.com/office/drawing/2014/main" id="{C01157DB-C472-944A-ACBA-68DFA8CBF1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90813" y="2187575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Text</a:t>
            </a:r>
          </a:p>
        </p:txBody>
      </p:sp>
      <p:sp>
        <p:nvSpPr>
          <p:cNvPr id="185357" name="Rectangle 13">
            <a:extLst>
              <a:ext uri="{FF2B5EF4-FFF2-40B4-BE49-F238E27FC236}">
                <a16:creationId xmlns:a16="http://schemas.microsoft.com/office/drawing/2014/main" id="{45B102C4-1EDE-264A-8A20-5F332E265E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4725" y="6478588"/>
            <a:ext cx="54927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fld id="{7E51C53F-9160-1D46-B897-62C199B761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E1628-823A-A440-AD6A-F609DDC6E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85423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100"/>
            </a:lvl1pPr>
          </a:lstStyle>
          <a:p>
            <a:pPr>
              <a:defRPr/>
            </a:pPr>
            <a:r>
              <a:rPr lang="en-US" altLang="en-US"/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7176" name="Picture 3">
            <a:extLst>
              <a:ext uri="{FF2B5EF4-FFF2-40B4-BE49-F238E27FC236}">
                <a16:creationId xmlns:a16="http://schemas.microsoft.com/office/drawing/2014/main" id="{B7A6DD7F-CA4E-294C-9E04-F1720AB8D1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0"/>
            <a:ext cx="9810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65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99"/>
          </a:solidFill>
          <a:latin typeface="Garamond" pitchFamily="18" charset="0"/>
          <a:ea typeface="ＭＳ Ｐゴシック" charset="0"/>
          <a:cs typeface="Angsana New" pitchFamily="18" charset="-34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99"/>
          </a:solidFill>
          <a:latin typeface="Garamond" pitchFamily="18" charset="0"/>
          <a:ea typeface="ＭＳ Ｐゴシック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99"/>
          </a:solidFill>
          <a:latin typeface="Garamond" pitchFamily="18" charset="0"/>
          <a:ea typeface="ＭＳ Ｐゴシック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99"/>
          </a:solidFill>
          <a:latin typeface="Garamond" pitchFamily="18" charset="0"/>
          <a:ea typeface="ＭＳ Ｐゴシック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99"/>
          </a:solidFill>
          <a:latin typeface="Garamond" pitchFamily="18" charset="0"/>
          <a:ea typeface="ＭＳ Ｐゴシック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2">
            <a:extLst>
              <a:ext uri="{FF2B5EF4-FFF2-40B4-BE49-F238E27FC236}">
                <a16:creationId xmlns:a16="http://schemas.microsoft.com/office/drawing/2014/main" id="{E5E62231-697A-4143-AB24-0B6136FE032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6810375"/>
            <a:chOff x="0" y="0"/>
            <a:chExt cx="9144000" cy="6810500"/>
          </a:xfrm>
        </p:grpSpPr>
        <p:pic>
          <p:nvPicPr>
            <p:cNvPr id="9224" name="Picture 11">
              <a:extLst>
                <a:ext uri="{FF2B5EF4-FFF2-40B4-BE49-F238E27FC236}">
                  <a16:creationId xmlns:a16="http://schemas.microsoft.com/office/drawing/2014/main" id="{68E1BBED-8657-2B42-BC59-4CC4A87EEFD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0175"/>
              <a:ext cx="180975" cy="641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11">
              <a:extLst>
                <a:ext uri="{FF2B5EF4-FFF2-40B4-BE49-F238E27FC236}">
                  <a16:creationId xmlns:a16="http://schemas.microsoft.com/office/drawing/2014/main" id="{C6AB70A9-DE20-694B-AD49-1BEE0FAF3CE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963025" y="400174"/>
              <a:ext cx="180975" cy="641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16">
              <a:extLst>
                <a:ext uri="{FF2B5EF4-FFF2-40B4-BE49-F238E27FC236}">
                  <a16:creationId xmlns:a16="http://schemas.microsoft.com/office/drawing/2014/main" id="{F3B1E864-9FA8-8D4A-A95C-8863C4EC1CE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19" name="Picture 6">
            <a:extLst>
              <a:ext uri="{FF2B5EF4-FFF2-40B4-BE49-F238E27FC236}">
                <a16:creationId xmlns:a16="http://schemas.microsoft.com/office/drawing/2014/main" id="{086AC5EE-EDBA-B045-A752-EB886468D1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75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7" name="Rectangle 13">
            <a:extLst>
              <a:ext uri="{FF2B5EF4-FFF2-40B4-BE49-F238E27FC236}">
                <a16:creationId xmlns:a16="http://schemas.microsoft.com/office/drawing/2014/main" id="{C688C72B-687A-F142-8B8D-AD899C4ED8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4725" y="6478588"/>
            <a:ext cx="54927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fld id="{F15377CC-489A-E94B-AEA7-02038BDE61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2A95B-023D-A04E-B9D2-2A1ED79F9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85423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100"/>
            </a:lvl1pPr>
          </a:lstStyle>
          <a:p>
            <a:pPr>
              <a:defRPr/>
            </a:pPr>
            <a:r>
              <a:rPr lang="en-US" altLang="en-US"/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9222" name="Picture 2">
            <a:extLst>
              <a:ext uri="{FF2B5EF4-FFF2-40B4-BE49-F238E27FC236}">
                <a16:creationId xmlns:a16="http://schemas.microsoft.com/office/drawing/2014/main" id="{1C5E66DF-9133-0D43-823E-B4DCECBAC7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1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484DEE2-E010-CF42-B397-4F92D49AE8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5425" y="487363"/>
            <a:ext cx="8693150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6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99"/>
          </a:solidFill>
          <a:latin typeface="Garamond" pitchFamily="18" charset="0"/>
          <a:ea typeface="ＭＳ Ｐゴシック" charset="0"/>
          <a:cs typeface="Angsana New" pitchFamily="18" charset="-34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99"/>
          </a:solidFill>
          <a:latin typeface="Garamond" pitchFamily="18" charset="0"/>
          <a:ea typeface="ＭＳ Ｐゴシック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99"/>
          </a:solidFill>
          <a:latin typeface="Garamond" pitchFamily="18" charset="0"/>
          <a:ea typeface="ＭＳ Ｐゴシック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99"/>
          </a:solidFill>
          <a:latin typeface="Garamond" pitchFamily="18" charset="0"/>
          <a:ea typeface="ＭＳ Ｐゴシック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0099"/>
          </a:solidFill>
          <a:latin typeface="Garamond" pitchFamily="18" charset="0"/>
          <a:ea typeface="ＭＳ Ｐゴシック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rgbClr val="00009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AAF187D5-420A-4D4B-9545-3B51C0870F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0"/>
            <a:ext cx="7170737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>
            <a:extLst>
              <a:ext uri="{FF2B5EF4-FFF2-40B4-BE49-F238E27FC236}">
                <a16:creationId xmlns:a16="http://schemas.microsoft.com/office/drawing/2014/main" id="{F7C0E873-0DD6-B74E-8FB5-FDE3FF2160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75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3">
            <a:extLst>
              <a:ext uri="{FF2B5EF4-FFF2-40B4-BE49-F238E27FC236}">
                <a16:creationId xmlns:a16="http://schemas.microsoft.com/office/drawing/2014/main" id="{879B2B6B-5CA2-054B-9144-73A13BC594C8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989138" y="77788"/>
            <a:ext cx="69929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Name – text–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26EB7-9B8B-D64B-BBB7-1555C9C38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85296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100"/>
            </a:lvl1pPr>
          </a:lstStyle>
          <a:p>
            <a:pPr>
              <a:defRPr/>
            </a:pPr>
            <a:r>
              <a:rPr lang="en-US" altLang="en-US"/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7898" name="Rectangle 10">
            <a:extLst>
              <a:ext uri="{FF2B5EF4-FFF2-40B4-BE49-F238E27FC236}">
                <a16:creationId xmlns:a16="http://schemas.microsoft.com/office/drawing/2014/main" id="{769A670B-1BC4-EC41-B989-E6F2D7F8DF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4725" y="6478588"/>
            <a:ext cx="54927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fld id="{EC6990BF-5FE8-7948-9430-1D581A3C72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041D6378-375A-9B48-9A2C-696D462BB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7813" y="812800"/>
            <a:ext cx="8588375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1272" name="Picture 2">
            <a:extLst>
              <a:ext uri="{FF2B5EF4-FFF2-40B4-BE49-F238E27FC236}">
                <a16:creationId xmlns:a16="http://schemas.microsoft.com/office/drawing/2014/main" id="{72F2B429-84A9-F844-AC66-23E0A101B0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3">
            <a:extLst>
              <a:ext uri="{FF2B5EF4-FFF2-40B4-BE49-F238E27FC236}">
                <a16:creationId xmlns:a16="http://schemas.microsoft.com/office/drawing/2014/main" id="{9648BE84-0E29-4341-8C70-43CF1AA954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5013"/>
            <a:ext cx="9144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67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009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file:////var/folders/gc/kjsbgf6x55n4cbsn7f_ddsy80000gn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8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3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6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0.emf"/><Relationship Id="rId3" Type="http://schemas.openxmlformats.org/officeDocument/2006/relationships/image" Target="../media/image21.png"/><Relationship Id="rId7" Type="http://schemas.openxmlformats.org/officeDocument/2006/relationships/image" Target="../media/image17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emf"/><Relationship Id="rId1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3677547-408A-1243-9DF3-00743EDF771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0" y="1938338"/>
            <a:ext cx="9144000" cy="197802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n-ea"/>
                <a:cs typeface="+mn-cs"/>
              </a:rPr>
              <a:t>Preferences and Utility</a:t>
            </a:r>
          </a:p>
        </p:txBody>
      </p:sp>
      <p:sp>
        <p:nvSpPr>
          <p:cNvPr id="15362" name="Footer Placeholder 2">
            <a:extLst>
              <a:ext uri="{FF2B5EF4-FFF2-40B4-BE49-F238E27FC236}">
                <a16:creationId xmlns:a16="http://schemas.microsoft.com/office/drawing/2014/main" id="{9F85FE23-20A0-034B-AF3C-1B0A72EEA7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100"/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5363" name="Slide Number Placeholder 4">
            <a:extLst>
              <a:ext uri="{FF2B5EF4-FFF2-40B4-BE49-F238E27FC236}">
                <a16:creationId xmlns:a16="http://schemas.microsoft.com/office/drawing/2014/main" id="{22C271A4-EC0A-6D45-83FB-F3C2665D69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528BE8-38CF-D749-8D98-7373BD125D1B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ED1B4F-61FA-E241-9868-D54015CAE0DC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9B429F-8B68-A447-A672-C1B5728A6535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B988DA-1113-6E45-8683-02A401E3DEB4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30B16096-B6AD-4E43-A6A6-AA26B3ADBE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0"/>
            <a:ext cx="8778875" cy="96202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Utility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A7AA823A-7ABC-3D4A-A4B4-CC5968CFD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988" y="962025"/>
            <a:ext cx="8588375" cy="553085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Utility from consumption of goods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No habits, status, cultural factors (in this class)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Individual may choose among many consumption goods: </a:t>
            </a:r>
            <a:r>
              <a:rPr lang="en-US" altLang="en-US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x</a:t>
            </a:r>
            <a:r>
              <a:rPr lang="en-US" altLang="en-US" baseline="-25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x</a:t>
            </a:r>
            <a:r>
              <a:rPr lang="en-US" altLang="en-US" baseline="-25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,…, </a:t>
            </a:r>
            <a:r>
              <a:rPr lang="en-US" altLang="en-US" i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x</a:t>
            </a:r>
            <a:r>
              <a:rPr lang="en-US" altLang="en-US" baseline="-250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n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ja-JP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utility = </a:t>
            </a:r>
            <a:r>
              <a:rPr lang="en-US" altLang="ja-JP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</a:t>
            </a:r>
            <a:r>
              <a:rPr lang="en-US" altLang="ja-JP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ja-JP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x</a:t>
            </a:r>
            <a:r>
              <a:rPr lang="en-US" altLang="ja-JP" baseline="-25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1</a:t>
            </a:r>
            <a:r>
              <a:rPr lang="en-US" altLang="ja-JP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ja-JP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x</a:t>
            </a:r>
            <a:r>
              <a:rPr lang="en-US" altLang="ja-JP" baseline="-25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ja-JP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,…, </a:t>
            </a:r>
            <a:r>
              <a:rPr lang="en-US" altLang="ja-JP" i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x</a:t>
            </a:r>
            <a:r>
              <a:rPr lang="en-US" altLang="ja-JP" baseline="-250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n</a:t>
            </a:r>
            <a:r>
              <a:rPr lang="en-US" altLang="ja-JP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)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In most cases in this class: individual chooses among two consumption goods: </a:t>
            </a:r>
            <a:r>
              <a:rPr lang="en-US" altLang="en-US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x, y</a:t>
            </a:r>
          </a:p>
          <a:p>
            <a:pPr lvl="1">
              <a:defRPr/>
            </a:pPr>
            <a:r>
              <a:rPr lang="en-US" altLang="ja-JP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utility = </a:t>
            </a:r>
            <a:r>
              <a:rPr lang="en-US" altLang="ja-JP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</a:t>
            </a:r>
            <a:r>
              <a:rPr lang="en-US" altLang="ja-JP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ja-JP" i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x,y</a:t>
            </a:r>
            <a:r>
              <a:rPr lang="en-US" altLang="ja-JP">
                <a:solidFill>
                  <a:srgbClr val="FF0000"/>
                </a:solidFill>
                <a:ea typeface="ＭＳ Ｐゴシック" panose="020B0600070205080204" pitchFamily="34" charset="-128"/>
              </a:rPr>
              <a:t>)</a:t>
            </a:r>
            <a:endParaRPr lang="en-US" altLang="ja-JP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lvl="1">
              <a:defRPr/>
            </a:pPr>
            <a:endParaRPr lang="en-US" altLang="ja-JP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lvl="1">
              <a:defRPr/>
            </a:pPr>
            <a:endParaRPr lang="en-US" altLang="en-US" sz="3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4579" name="Footer Placeholder 4">
            <a:extLst>
              <a:ext uri="{FF2B5EF4-FFF2-40B4-BE49-F238E27FC236}">
                <a16:creationId xmlns:a16="http://schemas.microsoft.com/office/drawing/2014/main" id="{1E1728E7-A2E7-0146-AA2E-F972FFCF2D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B6564734-54F0-D94A-8D41-0CB3617517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29E5CD-7AEC-4242-BC73-874DA9976A41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ACAC3C58-69FB-574D-802B-AF0B9B425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0"/>
            <a:ext cx="8778875" cy="96202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Utility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DAEDF999-B13A-3E4C-93AB-245552D783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Arguments of utility functions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U(c,l) = utility from consumption (c) and leisure/labor supply (l)</a:t>
            </a: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labor market models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U(c</a:t>
            </a:r>
            <a:r>
              <a:rPr lang="en-US" altLang="en-US" baseline="-25000">
                <a:ea typeface="ＭＳ Ｐゴシック" panose="020B0600070205080204" pitchFamily="34" charset="-128"/>
              </a:rPr>
              <a:t>1</a:t>
            </a:r>
            <a:r>
              <a:rPr lang="en-US" altLang="en-US">
                <a:ea typeface="ＭＳ Ｐゴシック" panose="020B0600070205080204" pitchFamily="34" charset="-128"/>
              </a:rPr>
              <a:t>,c</a:t>
            </a:r>
            <a:r>
              <a:rPr lang="en-US" altLang="en-US" baseline="-25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) = utility from consumption in (two) different periods</a:t>
            </a: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intertemporal (dynamic) models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D370FB7D-EACF-8141-8559-5557857E8E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B9265F-18E5-9E44-8265-DB7D632C8C2E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5604" name="Footer Placeholder 4">
            <a:extLst>
              <a:ext uri="{FF2B5EF4-FFF2-40B4-BE49-F238E27FC236}">
                <a16:creationId xmlns:a16="http://schemas.microsoft.com/office/drawing/2014/main" id="{6D5CBC0F-B6DC-4D48-B120-7DA5E3A63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4A708890-30EE-5A48-A38F-B8617B8BD7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0"/>
            <a:ext cx="8778875" cy="96202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Utility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01E27C6E-3F3A-C54A-9C47-13DD732774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Properties of preferences / utility functions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de-AT" altLang="en-US" dirty="0" err="1">
                <a:ea typeface="ＭＳ Ｐゴシック" panose="020B0600070205080204" pitchFamily="34" charset="-128"/>
              </a:rPr>
              <a:t>Monotonicity</a:t>
            </a:r>
            <a:r>
              <a:rPr lang="de-AT" altLang="en-US" dirty="0">
                <a:ea typeface="ＭＳ Ｐゴシック" panose="020B0600070205080204" pitchFamily="34" charset="-128"/>
              </a:rPr>
              <a:t> (</a:t>
            </a:r>
            <a:r>
              <a:rPr lang="de-AT" altLang="en-US" dirty="0" err="1">
                <a:ea typeface="ＭＳ Ｐゴシック" panose="020B0600070205080204" pitchFamily="34" charset="-128"/>
              </a:rPr>
              <a:t>desirability</a:t>
            </a:r>
            <a:r>
              <a:rPr lang="de-AT" altLang="en-US" dirty="0">
                <a:ea typeface="ＭＳ Ｐゴシック" panose="020B0600070205080204" pitchFamily="34" charset="-128"/>
              </a:rPr>
              <a:t>)</a:t>
            </a:r>
            <a:br>
              <a:rPr lang="de-AT" altLang="en-US" dirty="0">
                <a:ea typeface="ＭＳ Ｐゴシック" panose="020B0600070205080204" pitchFamily="34" charset="-128"/>
              </a:rPr>
            </a:br>
            <a:endParaRPr lang="en-US" altLang="ja-JP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ja-JP" dirty="0">
                <a:ea typeface="ＭＳ Ｐゴシック" panose="020B0600070205080204" pitchFamily="34" charset="-128"/>
              </a:rPr>
              <a:t>Substitutability (trade-offs)</a:t>
            </a:r>
            <a:br>
              <a:rPr lang="en-US" altLang="ja-JP" dirty="0">
                <a:ea typeface="ＭＳ Ｐゴシック" panose="020B0600070205080204" pitchFamily="34" charset="-128"/>
              </a:rPr>
            </a:br>
            <a:endParaRPr lang="en-US" altLang="ja-JP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Convexity (love of variety /</a:t>
            </a:r>
            <a:r>
              <a:rPr lang="en-US" altLang="en-US" dirty="0" err="1">
                <a:ea typeface="ＭＳ Ｐゴシック" panose="020B0600070205080204" pitchFamily="34" charset="-128"/>
              </a:rPr>
              <a:t>balancedness</a:t>
            </a:r>
            <a:r>
              <a:rPr lang="en-US" altLang="en-US" dirty="0">
                <a:ea typeface="ＭＳ Ｐゴシック" panose="020B0600070205080204" pitchFamily="34" charset="-128"/>
              </a:rPr>
              <a:t> in consumption)</a:t>
            </a: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26627" name="Slide Number Placeholder 5">
            <a:extLst>
              <a:ext uri="{FF2B5EF4-FFF2-40B4-BE49-F238E27FC236}">
                <a16:creationId xmlns:a16="http://schemas.microsoft.com/office/drawing/2014/main" id="{34DFFDED-E336-5240-A6DE-3B2F167B9D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A06A9A-BC68-584E-AEC9-87020F940255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6628" name="Footer Placeholder 4">
            <a:extLst>
              <a:ext uri="{FF2B5EF4-FFF2-40B4-BE49-F238E27FC236}">
                <a16:creationId xmlns:a16="http://schemas.microsoft.com/office/drawing/2014/main" id="{137153DF-0980-3847-938F-A05DE4E60D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50AC4958-C471-2344-A838-04D29EA7F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0"/>
            <a:ext cx="8778875" cy="96202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Utility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0" name="Content Placeholder 2">
                <a:extLst>
                  <a:ext uri="{FF2B5EF4-FFF2-40B4-BE49-F238E27FC236}">
                    <a16:creationId xmlns:a16="http://schemas.microsoft.com/office/drawing/2014/main" id="{A08C2FC7-7923-B442-A9EB-FE379642D625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Goods – neuters - </a:t>
                </a:r>
                <a:r>
                  <a:rPr lang="en-US" altLang="en-US" dirty="0" err="1">
                    <a:ea typeface="ＭＳ Ｐゴシック" panose="020B0600070205080204" pitchFamily="34" charset="-128"/>
                  </a:rPr>
                  <a:t>bads</a:t>
                </a:r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Monotonicity  (desirability)</a:t>
                </a:r>
                <a:br>
                  <a:rPr lang="en-US" altLang="en-US" dirty="0">
                    <a:ea typeface="ＭＳ Ｐゴシック" panose="020B0600070205080204" pitchFamily="34" charset="-128"/>
                  </a:rPr>
                </a:br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</a:rPr>
                  <a:t>More of any particular x </a:t>
                </a:r>
                <a:r>
                  <a:rPr lang="en-US" altLang="ja-JP" dirty="0">
                    <a:ea typeface="ＭＳ Ｐゴシック" panose="020B0600070205080204" pitchFamily="34" charset="-128"/>
                  </a:rPr>
                  <a:t>during some period is preferred to less (</a:t>
                </a:r>
                <a:r>
                  <a:rPr lang="en-US" altLang="ja-JP" dirty="0">
                    <a:solidFill>
                      <a:srgbClr val="FF0000"/>
                    </a:solidFill>
                    <a:ea typeface="ＭＳ Ｐゴシック" panose="020B0600070205080204" pitchFamily="34" charset="-128"/>
                  </a:rPr>
                  <a:t>very rough description</a:t>
                </a:r>
                <a:r>
                  <a:rPr lang="en-US" altLang="ja-JP" dirty="0">
                    <a:ea typeface="ＭＳ Ｐゴシック" panose="020B0600070205080204" pitchFamily="34" charset="-128"/>
                  </a:rPr>
                  <a:t>)</a:t>
                </a:r>
                <a:br>
                  <a:rPr lang="en-US" altLang="ja-JP" dirty="0">
                    <a:ea typeface="ＭＳ Ｐゴシック" panose="020B0600070205080204" pitchFamily="34" charset="-128"/>
                  </a:rPr>
                </a:br>
                <a:endParaRPr lang="en-US" altLang="ja-JP" dirty="0">
                  <a:ea typeface="ＭＳ Ｐゴシック" panose="020B0600070205080204" pitchFamily="34" charset="-128"/>
                </a:endParaRPr>
              </a:p>
              <a:p>
                <a:pPr lvl="1"/>
                <a:r>
                  <a:rPr lang="en-US" altLang="ja-JP" dirty="0">
                    <a:ea typeface="ＭＳ Ｐゴシック" panose="020B0600070205080204" pitchFamily="34" charset="-128"/>
                  </a:rPr>
                  <a:t>Consider two consumption </a:t>
                </a:r>
                <a:r>
                  <a:rPr lang="en-US" altLang="ja-JP" dirty="0">
                    <a:solidFill>
                      <a:srgbClr val="C00000"/>
                    </a:solidFill>
                    <a:ea typeface="ＭＳ Ｐゴシック" panose="020B0600070205080204" pitchFamily="34" charset="-128"/>
                  </a:rPr>
                  <a:t>vectors</a:t>
                </a:r>
                <a:r>
                  <a:rPr lang="en-US" altLang="ja-JP" dirty="0">
                    <a:ea typeface="ＭＳ Ｐゴシック" panose="020B0600070205080204" pitchFamily="34" charset="-128"/>
                  </a:rPr>
                  <a:t> x, x’ </a:t>
                </a:r>
                <a:br>
                  <a:rPr lang="en-US" altLang="ja-JP" dirty="0">
                    <a:ea typeface="ＭＳ Ｐゴシック" panose="020B0600070205080204" pitchFamily="34" charset="-128"/>
                  </a:rPr>
                </a:br>
                <a:endParaRPr lang="en-US" altLang="ja-JP" dirty="0">
                  <a:ea typeface="ＭＳ Ｐゴシック" panose="020B0600070205080204" pitchFamily="34" charset="-128"/>
                </a:endParaRPr>
              </a:p>
              <a:p>
                <a:pPr lvl="1"/>
                <a:r>
                  <a:rPr lang="en-US" altLang="en-US" dirty="0">
                    <a:solidFill>
                      <a:srgbClr val="FF0000"/>
                    </a:solidFill>
                    <a:ea typeface="ＭＳ Ｐゴシック" panose="020B0600070205080204" pitchFamily="34" charset="-128"/>
                  </a:rPr>
                  <a:t>Strong monotonicity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: for all </a:t>
                </a:r>
                <a:r>
                  <a:rPr lang="en-US" altLang="en-US" dirty="0" err="1">
                    <a:ea typeface="ＭＳ Ｐゴシック" panose="020B0600070205080204" pitchFamily="34" charset="-128"/>
                  </a:rPr>
                  <a:t>x,x</a:t>
                </a:r>
                <a:r>
                  <a:rPr lang="en-US" altLang="en-US" sz="1800" dirty="0">
                    <a:ea typeface="ＭＳ Ｐゴシック" panose="020B0600070205080204" pitchFamily="34" charset="-128"/>
                  </a:rPr>
                  <a:t>′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∈ X: x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x</a:t>
                </a:r>
                <a:r>
                  <a:rPr lang="en-US" altLang="en-US" sz="1800" dirty="0">
                    <a:ea typeface="ＭＳ Ｐゴシック" panose="020B0600070205080204" pitchFamily="34" charset="-128"/>
                  </a:rPr>
                  <a:t>′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and x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x</a:t>
                </a:r>
                <a:r>
                  <a:rPr lang="en-US" altLang="en-US" sz="1800" dirty="0">
                    <a:ea typeface="ＭＳ Ｐゴシック" panose="020B0600070205080204" pitchFamily="34" charset="-128"/>
                  </a:rPr>
                  <a:t>′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then </a:t>
                </a:r>
                <a:r>
                  <a:rPr lang="en-US" altLang="en-US" dirty="0" err="1">
                    <a:ea typeface="ＭＳ Ｐゴシック" panose="020B0600070205080204" pitchFamily="34" charset="-128"/>
                  </a:rPr>
                  <a:t>x≻x</a:t>
                </a:r>
                <a:r>
                  <a:rPr lang="en-US" altLang="en-US" sz="1800" dirty="0">
                    <a:ea typeface="ＭＳ Ｐゴシック" panose="020B0600070205080204" pitchFamily="34" charset="-128"/>
                  </a:rPr>
                  <a:t>′ </a:t>
                </a:r>
                <a:br>
                  <a:rPr lang="en-US" altLang="en-US" sz="1800" dirty="0">
                    <a:ea typeface="ＭＳ Ｐゴシック" panose="020B0600070205080204" pitchFamily="34" charset="-128"/>
                  </a:rPr>
                </a:br>
                <a:endParaRPr lang="en-US" altLang="en-US" sz="1800" dirty="0">
                  <a:ea typeface="ＭＳ Ｐゴシック" panose="020B0600070205080204" pitchFamily="34" charset="-128"/>
                </a:endParaRPr>
              </a:p>
              <a:p>
                <a:pPr lvl="1"/>
                <a:r>
                  <a:rPr lang="en-US" altLang="en-US" dirty="0">
                    <a:solidFill>
                      <a:srgbClr val="FF0000"/>
                    </a:solidFill>
                    <a:ea typeface="ＭＳ Ｐゴシック" panose="020B0600070205080204" pitchFamily="34" charset="-128"/>
                  </a:rPr>
                  <a:t>Monotonicity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: for all </a:t>
                </a:r>
                <a:r>
                  <a:rPr lang="en-US" altLang="en-US" dirty="0" err="1">
                    <a:ea typeface="ＭＳ Ｐゴシック" panose="020B0600070205080204" pitchFamily="34" charset="-128"/>
                  </a:rPr>
                  <a:t>x,x</a:t>
                </a:r>
                <a:r>
                  <a:rPr lang="en-US" altLang="en-US" sz="1800" dirty="0">
                    <a:ea typeface="ＭＳ Ｐゴシック" panose="020B0600070205080204" pitchFamily="34" charset="-128"/>
                  </a:rPr>
                  <a:t>′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∈ X: </a:t>
                </a:r>
                <a:r>
                  <a:rPr lang="en-US" altLang="en-US" dirty="0" err="1">
                    <a:ea typeface="ＭＳ Ｐゴシック" panose="020B0600070205080204" pitchFamily="34" charset="-128"/>
                  </a:rPr>
                  <a:t>x≫x</a:t>
                </a:r>
                <a:r>
                  <a:rPr lang="en-US" altLang="en-US" sz="1800" dirty="0">
                    <a:ea typeface="ＭＳ Ｐゴシック" panose="020B0600070205080204" pitchFamily="34" charset="-128"/>
                  </a:rPr>
                  <a:t>′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then </a:t>
                </a:r>
                <a:r>
                  <a:rPr lang="en-US" altLang="en-US" dirty="0" err="1">
                    <a:ea typeface="ＭＳ Ｐゴシック" panose="020B0600070205080204" pitchFamily="34" charset="-128"/>
                  </a:rPr>
                  <a:t>x≻x</a:t>
                </a:r>
                <a:r>
                  <a:rPr lang="en-US" altLang="en-US" sz="1800" dirty="0">
                    <a:ea typeface="ＭＳ Ｐゴシック" panose="020B0600070205080204" pitchFamily="34" charset="-128"/>
                  </a:rPr>
                  <a:t>′</a:t>
                </a:r>
                <a:br>
                  <a:rPr lang="en-US" altLang="en-US" sz="1800" dirty="0">
                    <a:ea typeface="ＭＳ Ｐゴシック" panose="020B0600070205080204" pitchFamily="34" charset="-128"/>
                  </a:rPr>
                </a:br>
                <a:endParaRPr lang="en-US" altLang="en-US" sz="1800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7650" name="Content Placeholder 2">
                <a:extLst>
                  <a:ext uri="{FF2B5EF4-FFF2-40B4-BE49-F238E27FC236}">
                    <a16:creationId xmlns:a16="http://schemas.microsoft.com/office/drawing/2014/main" id="{A08C2FC7-7923-B442-A9EB-FE379642D6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82" t="-1238" r="-295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1" name="Slide Number Placeholder 5">
            <a:extLst>
              <a:ext uri="{FF2B5EF4-FFF2-40B4-BE49-F238E27FC236}">
                <a16:creationId xmlns:a16="http://schemas.microsoft.com/office/drawing/2014/main" id="{20FD50DC-9BC3-654F-9A53-1DA833868D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912872-E939-ED4A-A83C-7BD324A7734E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7652" name="Footer Placeholder 4">
            <a:extLst>
              <a:ext uri="{FF2B5EF4-FFF2-40B4-BE49-F238E27FC236}">
                <a16:creationId xmlns:a16="http://schemas.microsoft.com/office/drawing/2014/main" id="{3D6F526D-D703-784D-8F43-416AF4A641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34B28FEE-7E06-8F45-A080-9DBB8AAE10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76425" y="-106363"/>
            <a:ext cx="1887538" cy="461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  <a:cs typeface="Angsana New" panose="02020603050405020304" pitchFamily="18" charset="-34"/>
              </a:rPr>
              <a:t>3.1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7E2BEDC9-F103-E347-BBEA-3D64E3DF5C6E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>
          <a:xfrm>
            <a:off x="344488" y="261938"/>
            <a:ext cx="8799512" cy="3429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Strong Monotonicity: More of a Good Is Preferred to Less</a:t>
            </a:r>
          </a:p>
        </p:txBody>
      </p:sp>
      <p:sp>
        <p:nvSpPr>
          <p:cNvPr id="28676" name="Footer Placeholder 26">
            <a:extLst>
              <a:ext uri="{FF2B5EF4-FFF2-40B4-BE49-F238E27FC236}">
                <a16:creationId xmlns:a16="http://schemas.microsoft.com/office/drawing/2014/main" id="{B0938F60-8CC1-6640-BAA2-F2C9D0DDDE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8677" name="Slide Number Placeholder 27">
            <a:extLst>
              <a:ext uri="{FF2B5EF4-FFF2-40B4-BE49-F238E27FC236}">
                <a16:creationId xmlns:a16="http://schemas.microsoft.com/office/drawing/2014/main" id="{F654A6A1-BB88-4B4E-9C51-AD031F1E8B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089504D-F743-AD4B-BE38-056E5685C323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pic>
        <p:nvPicPr>
          <p:cNvPr id="45058" name="Picture 2">
            <a:extLst>
              <a:ext uri="{FF2B5EF4-FFF2-40B4-BE49-F238E27FC236}">
                <a16:creationId xmlns:a16="http://schemas.microsoft.com/office/drawing/2014/main" id="{F91133A8-4566-3E42-A687-1ED924367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981076"/>
            <a:ext cx="5608637" cy="54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64C888F2-4939-C748-81FF-851FCC221A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0"/>
            <a:ext cx="8778875" cy="96202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Trades and Substitution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B255768E-4499-2340-995F-963D690BF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Indifference curve</a:t>
            </a:r>
            <a:br>
              <a:rPr lang="en-US" dirty="0"/>
            </a:br>
            <a:endParaRPr lang="en-US" dirty="0"/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Shows a set of consumption bundles about which the individual is indifferent</a:t>
            </a:r>
            <a:br>
              <a:rPr lang="en-US" dirty="0"/>
            </a:br>
            <a:endParaRPr lang="en-US" dirty="0"/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All consumption bundles that the individual ranks equally</a:t>
            </a:r>
            <a:br>
              <a:rPr lang="en-US" dirty="0"/>
            </a:br>
            <a:r>
              <a:rPr lang="en-US" dirty="0"/>
              <a:t> 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The bundles all provide the same level of utility</a:t>
            </a:r>
          </a:p>
          <a:p>
            <a:pPr lvl="1">
              <a:buFont typeface="Arial" charset="0"/>
              <a:buChar char="–"/>
              <a:defRPr/>
            </a:pPr>
            <a:endParaRPr lang="en-US" dirty="0"/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Query. Consider  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dirty="0"/>
              <a:t>   Calculate the formula for an indifference curve y(x).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9699" name="Footer Placeholder 4">
            <a:extLst>
              <a:ext uri="{FF2B5EF4-FFF2-40B4-BE49-F238E27FC236}">
                <a16:creationId xmlns:a16="http://schemas.microsoft.com/office/drawing/2014/main" id="{70E5F00B-A830-A749-8E0A-9AABF0B214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9700" name="Slide Number Placeholder 5">
            <a:extLst>
              <a:ext uri="{FF2B5EF4-FFF2-40B4-BE49-F238E27FC236}">
                <a16:creationId xmlns:a16="http://schemas.microsoft.com/office/drawing/2014/main" id="{075592A1-89AF-644B-9AF0-2C38CD7DA5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EF5FE9-463D-AB4C-84CC-C3A8DA10D09A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graphicFrame>
        <p:nvGraphicFramePr>
          <p:cNvPr id="29701" name="Objekt 1">
            <a:extLst>
              <a:ext uri="{FF2B5EF4-FFF2-40B4-BE49-F238E27FC236}">
                <a16:creationId xmlns:a16="http://schemas.microsoft.com/office/drawing/2014/main" id="{96A8BE83-F610-4942-AE72-5E9CC6E5FA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36938" y="5129213"/>
          <a:ext cx="17414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8" name="Equation" r:id="rId3" imgW="711200" imgH="171450" progId="Equation.DSMT4">
                  <p:embed/>
                </p:oleObj>
              </mc:Choice>
              <mc:Fallback>
                <p:oleObj name="Equation" r:id="rId3" imgW="711200" imgH="171450" progId="Equation.DSMT4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938" y="5129213"/>
                        <a:ext cx="1741487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B30994BD-9F3E-9342-8544-B4CE04B2D9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0"/>
            <a:ext cx="8778875" cy="96202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Substitution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FD7E719B-EB17-FC41-B9D4-42AFB87837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Marginal rate of substitution, MRS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The negative of the slope of an indifference curve (U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</a:rPr>
              <a:t>) at some point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Marginal rate of substitution at that point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MRS changes as </a:t>
            </a:r>
            <a:r>
              <a:rPr lang="en-US" altLang="en-US" i="1" dirty="0">
                <a:ea typeface="ＭＳ Ｐゴシック" panose="020B0600070205080204" pitchFamily="34" charset="-128"/>
              </a:rPr>
              <a:t>x</a:t>
            </a:r>
            <a:r>
              <a:rPr lang="en-US" altLang="en-US" dirty="0">
                <a:ea typeface="ＭＳ Ｐゴシック" panose="020B0600070205080204" pitchFamily="34" charset="-128"/>
              </a:rPr>
              <a:t> and </a:t>
            </a:r>
            <a:r>
              <a:rPr lang="en-US" altLang="en-US" i="1" dirty="0">
                <a:ea typeface="ＭＳ Ｐゴシック" panose="020B0600070205080204" pitchFamily="34" charset="-128"/>
              </a:rPr>
              <a:t>y</a:t>
            </a:r>
            <a:r>
              <a:rPr lang="en-US" altLang="en-US" dirty="0">
                <a:ea typeface="ＭＳ Ｐゴシック" panose="020B0600070205080204" pitchFamily="34" charset="-128"/>
              </a:rPr>
              <a:t> change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Reflects the individual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s willingness to trade </a:t>
            </a:r>
            <a:r>
              <a:rPr lang="en-US" altLang="ja-JP" i="1" dirty="0">
                <a:ea typeface="ＭＳ Ｐゴシック" panose="020B0600070205080204" pitchFamily="34" charset="-128"/>
              </a:rPr>
              <a:t>y</a:t>
            </a:r>
            <a:r>
              <a:rPr lang="en-US" altLang="ja-JP" dirty="0">
                <a:ea typeface="ＭＳ Ｐゴシック" panose="020B0600070205080204" pitchFamily="34" charset="-128"/>
              </a:rPr>
              <a:t> for </a:t>
            </a:r>
            <a:r>
              <a:rPr lang="en-US" altLang="ja-JP" i="1" dirty="0">
                <a:ea typeface="ＭＳ Ｐゴシック" panose="020B0600070205080204" pitchFamily="34" charset="-128"/>
              </a:rPr>
              <a:t>x</a:t>
            </a:r>
          </a:p>
          <a:p>
            <a:pPr lvl="2"/>
            <a:endParaRPr lang="en-US" altLang="ja-JP" i="1" dirty="0">
              <a:ea typeface="ＭＳ Ｐゴシック" panose="020B0600070205080204" pitchFamily="34" charset="-128"/>
            </a:endParaRPr>
          </a:p>
          <a:p>
            <a:pPr lvl="2"/>
            <a:endParaRPr lang="en-US" altLang="ja-JP" i="1" dirty="0">
              <a:ea typeface="ＭＳ Ｐゴシック" panose="020B0600070205080204" pitchFamily="34" charset="-128"/>
            </a:endParaRPr>
          </a:p>
          <a:p>
            <a:pPr lvl="2"/>
            <a:endParaRPr lang="en-US" altLang="ja-JP" i="1" dirty="0">
              <a:ea typeface="ＭＳ Ｐゴシック" panose="020B0600070205080204" pitchFamily="34" charset="-128"/>
            </a:endParaRPr>
          </a:p>
          <a:p>
            <a:pPr lvl="2"/>
            <a:endParaRPr lang="en-US" altLang="ja-JP" i="1" dirty="0">
              <a:ea typeface="ＭＳ Ｐゴシック" panose="020B0600070205080204" pitchFamily="34" charset="-128"/>
            </a:endParaRPr>
          </a:p>
        </p:txBody>
      </p:sp>
      <p:sp>
        <p:nvSpPr>
          <p:cNvPr id="30723" name="Footer Placeholder 4">
            <a:extLst>
              <a:ext uri="{FF2B5EF4-FFF2-40B4-BE49-F238E27FC236}">
                <a16:creationId xmlns:a16="http://schemas.microsoft.com/office/drawing/2014/main" id="{9F77D63A-6C7B-E746-BB0C-9F26C8F096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0724" name="Slide Number Placeholder 5">
            <a:extLst>
              <a:ext uri="{FF2B5EF4-FFF2-40B4-BE49-F238E27FC236}">
                <a16:creationId xmlns:a16="http://schemas.microsoft.com/office/drawing/2014/main" id="{C8C37626-3F9F-5149-A635-DC34733EBE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BBEE72-DC90-6E4B-9628-B1B2F5FB76B5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graphicFrame>
        <p:nvGraphicFramePr>
          <p:cNvPr id="46082" name="Object 2">
            <a:extLst>
              <a:ext uri="{FF2B5EF4-FFF2-40B4-BE49-F238E27FC236}">
                <a16:creationId xmlns:a16="http://schemas.microsoft.com/office/drawing/2014/main" id="{59A277AD-FB53-5D4C-8D5F-5D93EA945B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06713" y="4810125"/>
          <a:ext cx="3140075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2" name="Equation" r:id="rId4" imgW="12579350" imgH="5410200" progId="Equation.DSMT4">
                  <p:embed/>
                </p:oleObj>
              </mc:Choice>
              <mc:Fallback>
                <p:oleObj name="Equation" r:id="rId4" imgW="12579350" imgH="5410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6713" y="4810125"/>
                        <a:ext cx="3140075" cy="135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B4F8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512908E7-1FBF-9142-ADE3-768025FE01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76425" y="-106363"/>
            <a:ext cx="1887538" cy="461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  <a:cs typeface="Angsana New" panose="02020603050405020304" pitchFamily="18" charset="-34"/>
              </a:rPr>
              <a:t>3.2</a:t>
            </a:r>
          </a:p>
        </p:txBody>
      </p:sp>
      <p:sp>
        <p:nvSpPr>
          <p:cNvPr id="31746" name="Text Placeholder 2">
            <a:extLst>
              <a:ext uri="{FF2B5EF4-FFF2-40B4-BE49-F238E27FC236}">
                <a16:creationId xmlns:a16="http://schemas.microsoft.com/office/drawing/2014/main" id="{0ED99067-AB8D-A241-9236-74B546EF1051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>
          <a:xfrm>
            <a:off x="344488" y="261938"/>
            <a:ext cx="8799512" cy="3429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A Single Indifference Curve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4BF69-EAC8-6F4A-8AFA-891DBEB466A9}"/>
              </a:ext>
            </a:extLst>
          </p:cNvPr>
          <p:cNvSpPr>
            <a:spLocks noGrp="1" noChangeArrowheads="1"/>
          </p:cNvSpPr>
          <p:nvPr>
            <p:ph type="body" sz="quarter" idx="15"/>
          </p:nvPr>
        </p:nvSpPr>
        <p:spPr>
          <a:xfrm>
            <a:off x="307975" y="4606925"/>
            <a:ext cx="8550275" cy="17589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The curve U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</a:rPr>
              <a:t> represents those combinations of x and y from which the individual derives the same utility. The slope of this curve represents the rate at which the individual is willing to trade x for y while remaining equally well off. This slope (or, more properly, the negative of the slope) is termed </a:t>
            </a:r>
            <a:r>
              <a:rPr lang="en-US" altLang="en-US" u="sng" dirty="0">
                <a:ea typeface="ＭＳ Ｐゴシック" panose="020B0600070205080204" pitchFamily="34" charset="-128"/>
              </a:rPr>
              <a:t>the marginal rate of substitution</a:t>
            </a:r>
            <a:r>
              <a:rPr lang="en-US" altLang="en-US" dirty="0">
                <a:ea typeface="ＭＳ Ｐゴシック" panose="020B0600070205080204" pitchFamily="34" charset="-128"/>
              </a:rPr>
              <a:t>. In the figure, the indifference curve is drawn on the assumption of a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diminishing marginal rate of substitution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31748" name="Slide Number Placeholder 4">
            <a:extLst>
              <a:ext uri="{FF2B5EF4-FFF2-40B4-BE49-F238E27FC236}">
                <a16:creationId xmlns:a16="http://schemas.microsoft.com/office/drawing/2014/main" id="{C5AAA045-251A-0F4F-ABEC-D8AFCE1647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C306CA-E78B-E545-B300-EFE250F0447E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1749" name="Footer Placeholder 5">
            <a:extLst>
              <a:ext uri="{FF2B5EF4-FFF2-40B4-BE49-F238E27FC236}">
                <a16:creationId xmlns:a16="http://schemas.microsoft.com/office/drawing/2014/main" id="{9F2ECFCC-8CC8-DC45-A19B-F07B0A488CB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grpSp>
        <p:nvGrpSpPr>
          <p:cNvPr id="21" name="Group 26">
            <a:extLst>
              <a:ext uri="{FF2B5EF4-FFF2-40B4-BE49-F238E27FC236}">
                <a16:creationId xmlns:a16="http://schemas.microsoft.com/office/drawing/2014/main" id="{97A16F4F-6FC2-8549-AAFA-DB04162F3268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971550"/>
            <a:ext cx="5962650" cy="3338513"/>
            <a:chOff x="1200813" y="972288"/>
            <a:chExt cx="5962650" cy="3338512"/>
          </a:xfrm>
        </p:grpSpPr>
        <p:grpSp>
          <p:nvGrpSpPr>
            <p:cNvPr id="31764" name="Group 24">
              <a:extLst>
                <a:ext uri="{FF2B5EF4-FFF2-40B4-BE49-F238E27FC236}">
                  <a16:creationId xmlns:a16="http://schemas.microsoft.com/office/drawing/2014/main" id="{6FDD1B06-B070-BE4C-9C5A-D6F0FA9FFC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3325" y="3944088"/>
              <a:ext cx="4910138" cy="366712"/>
              <a:chOff x="2253325" y="3944088"/>
              <a:chExt cx="4910138" cy="366712"/>
            </a:xfrm>
          </p:grpSpPr>
          <p:sp>
            <p:nvSpPr>
              <p:cNvPr id="31768" name="Line 5">
                <a:extLst>
                  <a:ext uri="{FF2B5EF4-FFF2-40B4-BE49-F238E27FC236}">
                    <a16:creationId xmlns:a16="http://schemas.microsoft.com/office/drawing/2014/main" id="{907946EA-9545-284E-BDFD-50CBC6C71D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325" y="4158400"/>
                <a:ext cx="3276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769" name="Text Box 6">
                <a:extLst>
                  <a:ext uri="{FF2B5EF4-FFF2-40B4-BE49-F238E27FC236}">
                    <a16:creationId xmlns:a16="http://schemas.microsoft.com/office/drawing/2014/main" id="{E198E163-6276-A84F-BB2E-8322F0C474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96613" y="3944088"/>
                <a:ext cx="146685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1800"/>
                  <a:t>Quantity of x</a:t>
                </a:r>
              </a:p>
            </p:txBody>
          </p:sp>
        </p:grpSp>
        <p:grpSp>
          <p:nvGrpSpPr>
            <p:cNvPr id="31765" name="Group 25">
              <a:extLst>
                <a:ext uri="{FF2B5EF4-FFF2-40B4-BE49-F238E27FC236}">
                  <a16:creationId xmlns:a16="http://schemas.microsoft.com/office/drawing/2014/main" id="{90937D99-B641-824D-9CD2-E618EF329D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813" y="972288"/>
              <a:ext cx="1466850" cy="3186112"/>
              <a:chOff x="1200813" y="972288"/>
              <a:chExt cx="1466850" cy="3186112"/>
            </a:xfrm>
          </p:grpSpPr>
          <p:sp>
            <p:nvSpPr>
              <p:cNvPr id="31766" name="Line 4">
                <a:extLst>
                  <a:ext uri="{FF2B5EF4-FFF2-40B4-BE49-F238E27FC236}">
                    <a16:creationId xmlns:a16="http://schemas.microsoft.com/office/drawing/2014/main" id="{5017D22A-F773-0F48-B5DC-2879EE1690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325" y="1339000"/>
                <a:ext cx="0" cy="2819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767" name="Text Box 7">
                <a:extLst>
                  <a:ext uri="{FF2B5EF4-FFF2-40B4-BE49-F238E27FC236}">
                    <a16:creationId xmlns:a16="http://schemas.microsoft.com/office/drawing/2014/main" id="{F6C93E6A-BF83-F748-948D-F7F663BDC1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0813" y="972288"/>
                <a:ext cx="146685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1800"/>
                  <a:t>Quantity of y</a:t>
                </a:r>
              </a:p>
            </p:txBody>
          </p:sp>
        </p:grpSp>
      </p:grpSp>
      <p:grpSp>
        <p:nvGrpSpPr>
          <p:cNvPr id="24" name="Group 21">
            <a:extLst>
              <a:ext uri="{FF2B5EF4-FFF2-40B4-BE49-F238E27FC236}">
                <a16:creationId xmlns:a16="http://schemas.microsoft.com/office/drawing/2014/main" id="{1587C669-87B7-564E-921C-672E2CD11CE8}"/>
              </a:ext>
            </a:extLst>
          </p:cNvPr>
          <p:cNvGrpSpPr>
            <a:grpSpLocks/>
          </p:cNvGrpSpPr>
          <p:nvPr/>
        </p:nvGrpSpPr>
        <p:grpSpPr bwMode="auto">
          <a:xfrm>
            <a:off x="1719263" y="2755900"/>
            <a:ext cx="1752600" cy="1766888"/>
            <a:chOff x="1719925" y="2756638"/>
            <a:chExt cx="1752600" cy="1766887"/>
          </a:xfrm>
        </p:grpSpPr>
        <p:sp>
          <p:nvSpPr>
            <p:cNvPr id="31760" name="Text Box 8">
              <a:extLst>
                <a:ext uri="{FF2B5EF4-FFF2-40B4-BE49-F238E27FC236}">
                  <a16:creationId xmlns:a16="http://schemas.microsoft.com/office/drawing/2014/main" id="{9E8132C2-A1CA-CC4B-871E-AC50A1E74A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9125" y="4218725"/>
              <a:ext cx="533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400" b="1"/>
                <a:t>x</a:t>
              </a:r>
              <a:r>
                <a:rPr lang="en-US" altLang="en-US" sz="1400" b="1" baseline="-25000"/>
                <a:t>1</a:t>
              </a:r>
              <a:endParaRPr lang="en-US" altLang="en-US" sz="1400" b="1"/>
            </a:p>
          </p:txBody>
        </p:sp>
        <p:sp>
          <p:nvSpPr>
            <p:cNvPr id="31761" name="Text Box 9">
              <a:extLst>
                <a:ext uri="{FF2B5EF4-FFF2-40B4-BE49-F238E27FC236}">
                  <a16:creationId xmlns:a16="http://schemas.microsoft.com/office/drawing/2014/main" id="{797D810D-3111-3646-82C0-E74394F1C0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9925" y="2756638"/>
              <a:ext cx="533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400" b="1"/>
                <a:t>y</a:t>
              </a:r>
              <a:r>
                <a:rPr lang="en-US" altLang="en-US" sz="1400" b="1" baseline="-25000"/>
                <a:t>1</a:t>
              </a:r>
              <a:endParaRPr lang="en-US" altLang="en-US" sz="1400" b="1"/>
            </a:p>
          </p:txBody>
        </p:sp>
        <p:sp>
          <p:nvSpPr>
            <p:cNvPr id="31762" name="Line 10">
              <a:extLst>
                <a:ext uri="{FF2B5EF4-FFF2-40B4-BE49-F238E27FC236}">
                  <a16:creationId xmlns:a16="http://schemas.microsoft.com/office/drawing/2014/main" id="{39B1921B-39B1-F347-A3AA-8F895321A5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7725" y="2939200"/>
              <a:ext cx="0" cy="12192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763" name="Line 11">
              <a:extLst>
                <a:ext uri="{FF2B5EF4-FFF2-40B4-BE49-F238E27FC236}">
                  <a16:creationId xmlns:a16="http://schemas.microsoft.com/office/drawing/2014/main" id="{3D237126-64E5-D643-A485-B80395D594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3325" y="2939200"/>
              <a:ext cx="9144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5" name="Group 22">
            <a:extLst>
              <a:ext uri="{FF2B5EF4-FFF2-40B4-BE49-F238E27FC236}">
                <a16:creationId xmlns:a16="http://schemas.microsoft.com/office/drawing/2014/main" id="{A3CC01DE-6F06-ED47-B773-B90696C13ABF}"/>
              </a:ext>
            </a:extLst>
          </p:cNvPr>
          <p:cNvGrpSpPr>
            <a:grpSpLocks/>
          </p:cNvGrpSpPr>
          <p:nvPr/>
        </p:nvGrpSpPr>
        <p:grpSpPr bwMode="auto">
          <a:xfrm>
            <a:off x="1719263" y="3289300"/>
            <a:ext cx="2667000" cy="1235075"/>
            <a:chOff x="1719925" y="3290038"/>
            <a:chExt cx="2667000" cy="1235075"/>
          </a:xfrm>
        </p:grpSpPr>
        <p:sp>
          <p:nvSpPr>
            <p:cNvPr id="31756" name="Line 28">
              <a:extLst>
                <a:ext uri="{FF2B5EF4-FFF2-40B4-BE49-F238E27FC236}">
                  <a16:creationId xmlns:a16="http://schemas.microsoft.com/office/drawing/2014/main" id="{D0944831-99A3-D24D-AFDA-06D6092DC7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3325" y="3396400"/>
              <a:ext cx="19050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757" name="Line 29">
              <a:extLst>
                <a:ext uri="{FF2B5EF4-FFF2-40B4-BE49-F238E27FC236}">
                  <a16:creationId xmlns:a16="http://schemas.microsoft.com/office/drawing/2014/main" id="{E1CAA56F-4706-654B-8178-47792BEF8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2125" y="3396400"/>
              <a:ext cx="0" cy="7620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758" name="Text Box 30">
              <a:extLst>
                <a:ext uri="{FF2B5EF4-FFF2-40B4-BE49-F238E27FC236}">
                  <a16:creationId xmlns:a16="http://schemas.microsoft.com/office/drawing/2014/main" id="{1112F2D6-9184-B341-8B04-5A7CC80D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9925" y="3290038"/>
              <a:ext cx="533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400" b="1"/>
                <a:t>y</a:t>
              </a:r>
              <a:r>
                <a:rPr lang="en-US" altLang="en-US" sz="1400" b="1" baseline="-25000"/>
                <a:t>2</a:t>
              </a:r>
              <a:endParaRPr lang="en-US" altLang="en-US" sz="1400" b="1"/>
            </a:p>
          </p:txBody>
        </p:sp>
        <p:sp>
          <p:nvSpPr>
            <p:cNvPr id="31759" name="Text Box 31">
              <a:extLst>
                <a:ext uri="{FF2B5EF4-FFF2-40B4-BE49-F238E27FC236}">
                  <a16:creationId xmlns:a16="http://schemas.microsoft.com/office/drawing/2014/main" id="{434DB6EF-CCDA-D84C-8170-8B8D4D96D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3525" y="4220313"/>
              <a:ext cx="533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400" b="1"/>
                <a:t>x</a:t>
              </a:r>
              <a:r>
                <a:rPr lang="en-US" altLang="en-US" sz="1400" b="1" baseline="-25000"/>
                <a:t>2</a:t>
              </a:r>
              <a:endParaRPr lang="en-US" altLang="en-US" sz="1400" b="1"/>
            </a:p>
          </p:txBody>
        </p:sp>
      </p:grpSp>
      <p:grpSp>
        <p:nvGrpSpPr>
          <p:cNvPr id="26" name="Group 23">
            <a:extLst>
              <a:ext uri="{FF2B5EF4-FFF2-40B4-BE49-F238E27FC236}">
                <a16:creationId xmlns:a16="http://schemas.microsoft.com/office/drawing/2014/main" id="{64C10976-8607-B444-AE0C-8E761ABBF031}"/>
              </a:ext>
            </a:extLst>
          </p:cNvPr>
          <p:cNvGrpSpPr>
            <a:grpSpLocks/>
          </p:cNvGrpSpPr>
          <p:nvPr/>
        </p:nvGrpSpPr>
        <p:grpSpPr bwMode="auto">
          <a:xfrm>
            <a:off x="2605088" y="1504950"/>
            <a:ext cx="2847975" cy="2181225"/>
            <a:chOff x="2605750" y="1505688"/>
            <a:chExt cx="2847975" cy="2181225"/>
          </a:xfrm>
        </p:grpSpPr>
        <p:sp>
          <p:nvSpPr>
            <p:cNvPr id="31754" name="Freeform 27">
              <a:extLst>
                <a:ext uri="{FF2B5EF4-FFF2-40B4-BE49-F238E27FC236}">
                  <a16:creationId xmlns:a16="http://schemas.microsoft.com/office/drawing/2014/main" id="{E5224F86-128E-5046-8791-1DF7E1C8E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750" y="1505688"/>
              <a:ext cx="2362200" cy="2000250"/>
            </a:xfrm>
            <a:custGeom>
              <a:avLst/>
              <a:gdLst>
                <a:gd name="T0" fmla="*/ 0 w 1488"/>
                <a:gd name="T1" fmla="*/ 0 h 1248"/>
                <a:gd name="T2" fmla="*/ 2147483646 w 1488"/>
                <a:gd name="T3" fmla="*/ 2147483646 h 1248"/>
                <a:gd name="T4" fmla="*/ 2147483646 w 1488"/>
                <a:gd name="T5" fmla="*/ 2147483646 h 1248"/>
                <a:gd name="T6" fmla="*/ 0 60000 65536"/>
                <a:gd name="T7" fmla="*/ 0 60000 65536"/>
                <a:gd name="T8" fmla="*/ 0 60000 65536"/>
                <a:gd name="T9" fmla="*/ 0 w 1488"/>
                <a:gd name="T10" fmla="*/ 0 h 1248"/>
                <a:gd name="T11" fmla="*/ 1488 w 1488"/>
                <a:gd name="T12" fmla="*/ 1248 h 1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1248">
                  <a:moveTo>
                    <a:pt x="0" y="0"/>
                  </a:moveTo>
                  <a:cubicBezTo>
                    <a:pt x="92" y="376"/>
                    <a:pt x="184" y="752"/>
                    <a:pt x="432" y="960"/>
                  </a:cubicBezTo>
                  <a:cubicBezTo>
                    <a:pt x="680" y="1168"/>
                    <a:pt x="1084" y="1208"/>
                    <a:pt x="1488" y="1248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755" name="Text Box 32">
              <a:extLst>
                <a:ext uri="{FF2B5EF4-FFF2-40B4-BE49-F238E27FC236}">
                  <a16:creationId xmlns:a16="http://schemas.microsoft.com/office/drawing/2014/main" id="{065BCF9A-AD40-E84F-B4E3-4BB8F73F2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0325" y="3350363"/>
              <a:ext cx="533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600" b="1">
                  <a:solidFill>
                    <a:srgbClr val="000099"/>
                  </a:solidFill>
                </a:rPr>
                <a:t>U</a:t>
              </a:r>
              <a:r>
                <a:rPr lang="en-US" altLang="en-US" sz="1600" b="1" baseline="-25000">
                  <a:solidFill>
                    <a:srgbClr val="000099"/>
                  </a:solidFill>
                </a:rPr>
                <a:t>1</a:t>
              </a:r>
              <a:endParaRPr lang="en-US" altLang="en-US" sz="1600" b="1">
                <a:solidFill>
                  <a:srgbClr val="00009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1D3F7AF0-BB16-9D4D-A7FE-2F812C7C09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0"/>
            <a:ext cx="8778875" cy="96202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Trades and Substitution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D0D09601-B994-3C4E-A6D8-70E3D58094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Indifference curve map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Several indifference curves (based on same </a:t>
            </a:r>
            <a:r>
              <a:rPr lang="en-US" altLang="en-US" i="1" dirty="0">
                <a:ea typeface="ＭＳ Ｐゴシック" panose="020B0600070205080204" pitchFamily="34" charset="-128"/>
              </a:rPr>
              <a:t>u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Level of utility represented by these curves increases as we move in a northeast direction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Strong monotonicity: more of a good is preferred to less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2771" name="Footer Placeholder 4">
            <a:extLst>
              <a:ext uri="{FF2B5EF4-FFF2-40B4-BE49-F238E27FC236}">
                <a16:creationId xmlns:a16="http://schemas.microsoft.com/office/drawing/2014/main" id="{F46F3B9A-DB1D-AA4B-A423-CA78A8F175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2772" name="Slide Number Placeholder 5">
            <a:extLst>
              <a:ext uri="{FF2B5EF4-FFF2-40B4-BE49-F238E27FC236}">
                <a16:creationId xmlns:a16="http://schemas.microsoft.com/office/drawing/2014/main" id="{456CA489-782C-194E-8155-3B53605C2F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A9A56E-E0BA-6B47-AFA0-8CD346E75F65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20D6A1DF-E077-A34F-A9F2-49A8E777AF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76425" y="-106363"/>
            <a:ext cx="1887538" cy="461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  <a:cs typeface="Angsana New" panose="02020603050405020304" pitchFamily="18" charset="-34"/>
              </a:rPr>
              <a:t>3.3</a:t>
            </a:r>
          </a:p>
        </p:txBody>
      </p:sp>
      <p:sp>
        <p:nvSpPr>
          <p:cNvPr id="33794" name="Text Placeholder 2">
            <a:extLst>
              <a:ext uri="{FF2B5EF4-FFF2-40B4-BE49-F238E27FC236}">
                <a16:creationId xmlns:a16="http://schemas.microsoft.com/office/drawing/2014/main" id="{C39BBB72-9272-C047-A7DD-8AF2F449F183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>
          <a:xfrm>
            <a:off x="344488" y="261938"/>
            <a:ext cx="8799512" cy="3429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There Are Infinitely Many Indifference Curves in the x–y Plane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14993-0DCF-5045-97E7-4380BD835AD5}"/>
              </a:ext>
            </a:extLst>
          </p:cNvPr>
          <p:cNvSpPr>
            <a:spLocks noGrp="1" noChangeArrowheads="1"/>
          </p:cNvSpPr>
          <p:nvPr>
            <p:ph type="body" sz="quarter" idx="15"/>
          </p:nvPr>
        </p:nvSpPr>
        <p:spPr>
          <a:xfrm>
            <a:off x="307975" y="4975225"/>
            <a:ext cx="8550275" cy="1497013"/>
          </a:xfrm>
        </p:spPr>
        <p:txBody>
          <a:bodyPr/>
          <a:lstStyle/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Query:</a:t>
            </a:r>
            <a:r>
              <a:rPr lang="en-US" altLang="en-US" dirty="0">
                <a:ea typeface="ＭＳ Ｐゴシック" panose="020B0600070205080204" pitchFamily="34" charset="-128"/>
              </a:rPr>
              <a:t> How about a situation in which one commodity is a good and one is a bad/a neuter?</a:t>
            </a:r>
          </a:p>
        </p:txBody>
      </p:sp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6591AF12-3AB0-204E-B278-6CFB0CA73B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6CB3213-4A3F-234C-815E-3420B81D9580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3797" name="Footer Placeholder 5">
            <a:extLst>
              <a:ext uri="{FF2B5EF4-FFF2-40B4-BE49-F238E27FC236}">
                <a16:creationId xmlns:a16="http://schemas.microsoft.com/office/drawing/2014/main" id="{F43E889C-DE19-064F-BE8A-057BD2AB05C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grpSp>
        <p:nvGrpSpPr>
          <p:cNvPr id="12" name="Group 21">
            <a:extLst>
              <a:ext uri="{FF2B5EF4-FFF2-40B4-BE49-F238E27FC236}">
                <a16:creationId xmlns:a16="http://schemas.microsoft.com/office/drawing/2014/main" id="{BDFABCF1-97D3-0A4A-B1C6-EC7BDA14C9D1}"/>
              </a:ext>
            </a:extLst>
          </p:cNvPr>
          <p:cNvGrpSpPr>
            <a:grpSpLocks/>
          </p:cNvGrpSpPr>
          <p:nvPr/>
        </p:nvGrpSpPr>
        <p:grpSpPr bwMode="auto">
          <a:xfrm>
            <a:off x="987425" y="1339850"/>
            <a:ext cx="5962650" cy="3338513"/>
            <a:chOff x="987076" y="1340366"/>
            <a:chExt cx="5962650" cy="3338512"/>
          </a:xfrm>
        </p:grpSpPr>
        <p:sp>
          <p:nvSpPr>
            <p:cNvPr id="33810" name="Line 4">
              <a:extLst>
                <a:ext uri="{FF2B5EF4-FFF2-40B4-BE49-F238E27FC236}">
                  <a16:creationId xmlns:a16="http://schemas.microsoft.com/office/drawing/2014/main" id="{B3084715-C7FD-A442-8D1C-FACC40C042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9588" y="1707078"/>
              <a:ext cx="0" cy="2819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811" name="Line 5">
              <a:extLst>
                <a:ext uri="{FF2B5EF4-FFF2-40B4-BE49-F238E27FC236}">
                  <a16:creationId xmlns:a16="http://schemas.microsoft.com/office/drawing/2014/main" id="{577FF104-8752-4547-A430-097F757240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9588" y="4526478"/>
              <a:ext cx="3276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812" name="Text Box 6">
              <a:extLst>
                <a:ext uri="{FF2B5EF4-FFF2-40B4-BE49-F238E27FC236}">
                  <a16:creationId xmlns:a16="http://schemas.microsoft.com/office/drawing/2014/main" id="{515CD17C-4EBD-3845-8858-00DD505E64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2876" y="4312166"/>
              <a:ext cx="14668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/>
                <a:t>Quantity of x</a:t>
              </a:r>
            </a:p>
          </p:txBody>
        </p:sp>
        <p:sp>
          <p:nvSpPr>
            <p:cNvPr id="33813" name="Text Box 7">
              <a:extLst>
                <a:ext uri="{FF2B5EF4-FFF2-40B4-BE49-F238E27FC236}">
                  <a16:creationId xmlns:a16="http://schemas.microsoft.com/office/drawing/2014/main" id="{7A402BF4-D3CD-2B48-A5A4-EEA980760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076" y="1340366"/>
              <a:ext cx="14668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/>
                <a:t>Quantity of y</a:t>
              </a:r>
            </a:p>
          </p:txBody>
        </p:sp>
      </p:grpSp>
      <p:sp>
        <p:nvSpPr>
          <p:cNvPr id="11" name="Text Box 30">
            <a:extLst>
              <a:ext uri="{FF2B5EF4-FFF2-40B4-BE49-F238E27FC236}">
                <a16:creationId xmlns:a16="http://schemas.microsoft.com/office/drawing/2014/main" id="{6F4392F5-78E4-3348-B2F7-5B2C42286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788" y="1722438"/>
            <a:ext cx="2232025" cy="534987"/>
          </a:xfrm>
          <a:prstGeom prst="rect">
            <a:avLst/>
          </a:prstGeom>
          <a:noFill/>
          <a:ln w="15875">
            <a:solidFill>
              <a:srgbClr val="7B33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i="1">
                <a:solidFill>
                  <a:srgbClr val="FF0000"/>
                </a:solidFill>
              </a:rPr>
              <a:t>U</a:t>
            </a:r>
            <a:r>
              <a:rPr lang="en-US" altLang="en-US" sz="2800" baseline="-25000">
                <a:solidFill>
                  <a:srgbClr val="FF0000"/>
                </a:solidFill>
              </a:rPr>
              <a:t>1</a:t>
            </a:r>
            <a:r>
              <a:rPr lang="en-US" altLang="en-US" sz="2800">
                <a:solidFill>
                  <a:srgbClr val="FF0000"/>
                </a:solidFill>
              </a:rPr>
              <a:t> &lt; </a:t>
            </a:r>
            <a:r>
              <a:rPr lang="en-US" altLang="en-US" sz="2800" i="1">
                <a:solidFill>
                  <a:srgbClr val="FF0000"/>
                </a:solidFill>
              </a:rPr>
              <a:t>U</a:t>
            </a:r>
            <a:r>
              <a:rPr lang="en-US" altLang="en-US" sz="2800" baseline="-25000">
                <a:solidFill>
                  <a:srgbClr val="FF0000"/>
                </a:solidFill>
              </a:rPr>
              <a:t>2</a:t>
            </a:r>
            <a:r>
              <a:rPr lang="en-US" altLang="en-US" sz="2800">
                <a:solidFill>
                  <a:srgbClr val="FF0000"/>
                </a:solidFill>
              </a:rPr>
              <a:t> &lt; </a:t>
            </a:r>
            <a:r>
              <a:rPr lang="en-US" altLang="en-US" sz="2800" i="1">
                <a:solidFill>
                  <a:srgbClr val="FF0000"/>
                </a:solidFill>
              </a:rPr>
              <a:t>U</a:t>
            </a:r>
            <a:r>
              <a:rPr lang="en-US" altLang="en-US" sz="2800" baseline="-25000">
                <a:solidFill>
                  <a:srgbClr val="FF0000"/>
                </a:solidFill>
              </a:rPr>
              <a:t>3</a:t>
            </a:r>
            <a:endParaRPr lang="en-US" altLang="en-US" sz="2800">
              <a:solidFill>
                <a:srgbClr val="FF0000"/>
              </a:solidFill>
            </a:endParaRPr>
          </a:p>
        </p:txBody>
      </p:sp>
      <p:grpSp>
        <p:nvGrpSpPr>
          <p:cNvPr id="19" name="Group 36">
            <a:extLst>
              <a:ext uri="{FF2B5EF4-FFF2-40B4-BE49-F238E27FC236}">
                <a16:creationId xmlns:a16="http://schemas.microsoft.com/office/drawing/2014/main" id="{D0B5172A-44EC-5648-BAC0-39F5DE6A9BD1}"/>
              </a:ext>
            </a:extLst>
          </p:cNvPr>
          <p:cNvGrpSpPr>
            <a:grpSpLocks/>
          </p:cNvGrpSpPr>
          <p:nvPr/>
        </p:nvGrpSpPr>
        <p:grpSpPr bwMode="auto">
          <a:xfrm>
            <a:off x="2116138" y="1463675"/>
            <a:ext cx="4078287" cy="2933700"/>
            <a:chOff x="1056" y="2016"/>
            <a:chExt cx="2569" cy="1848"/>
          </a:xfrm>
        </p:grpSpPr>
        <p:sp>
          <p:nvSpPr>
            <p:cNvPr id="33801" name="Freeform 12">
              <a:extLst>
                <a:ext uri="{FF2B5EF4-FFF2-40B4-BE49-F238E27FC236}">
                  <a16:creationId xmlns:a16="http://schemas.microsoft.com/office/drawing/2014/main" id="{BADAD9A5-B4B7-D04F-9ABE-66A493AA0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2256"/>
              <a:ext cx="1488" cy="1248"/>
            </a:xfrm>
            <a:custGeom>
              <a:avLst/>
              <a:gdLst>
                <a:gd name="T0" fmla="*/ 0 w 1488"/>
                <a:gd name="T1" fmla="*/ 0 h 1248"/>
                <a:gd name="T2" fmla="*/ 432 w 1488"/>
                <a:gd name="T3" fmla="*/ 960 h 1248"/>
                <a:gd name="T4" fmla="*/ 1488 w 1488"/>
                <a:gd name="T5" fmla="*/ 1248 h 1248"/>
                <a:gd name="T6" fmla="*/ 0 60000 65536"/>
                <a:gd name="T7" fmla="*/ 0 60000 65536"/>
                <a:gd name="T8" fmla="*/ 0 60000 65536"/>
                <a:gd name="T9" fmla="*/ 0 w 1488"/>
                <a:gd name="T10" fmla="*/ 0 h 1248"/>
                <a:gd name="T11" fmla="*/ 1488 w 1488"/>
                <a:gd name="T12" fmla="*/ 1248 h 1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1248">
                  <a:moveTo>
                    <a:pt x="0" y="0"/>
                  </a:moveTo>
                  <a:cubicBezTo>
                    <a:pt x="92" y="376"/>
                    <a:pt x="184" y="752"/>
                    <a:pt x="432" y="960"/>
                  </a:cubicBezTo>
                  <a:cubicBezTo>
                    <a:pt x="680" y="1168"/>
                    <a:pt x="1084" y="1208"/>
                    <a:pt x="1488" y="1248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802" name="Text Box 17">
              <a:extLst>
                <a:ext uri="{FF2B5EF4-FFF2-40B4-BE49-F238E27FC236}">
                  <a16:creationId xmlns:a16="http://schemas.microsoft.com/office/drawing/2014/main" id="{745C9551-289A-A44A-BA92-147B400AFD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631"/>
              <a:ext cx="33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>
                  <a:solidFill>
                    <a:srgbClr val="000099"/>
                  </a:solidFill>
                </a:rPr>
                <a:t>U</a:t>
              </a:r>
              <a:r>
                <a:rPr lang="en-US" altLang="en-US" sz="1800" baseline="-25000">
                  <a:solidFill>
                    <a:srgbClr val="000099"/>
                  </a:solidFill>
                </a:rPr>
                <a:t>1</a:t>
              </a:r>
              <a:endParaRPr lang="en-US" altLang="en-US" sz="1800">
                <a:solidFill>
                  <a:srgbClr val="000099"/>
                </a:solidFill>
              </a:endParaRPr>
            </a:p>
          </p:txBody>
        </p:sp>
        <p:sp>
          <p:nvSpPr>
            <p:cNvPr id="33803" name="Freeform 24">
              <a:extLst>
                <a:ext uri="{FF2B5EF4-FFF2-40B4-BE49-F238E27FC236}">
                  <a16:creationId xmlns:a16="http://schemas.microsoft.com/office/drawing/2014/main" id="{ED925655-AB41-6740-B154-154F60E5E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544"/>
              <a:ext cx="1488" cy="1248"/>
            </a:xfrm>
            <a:custGeom>
              <a:avLst/>
              <a:gdLst>
                <a:gd name="T0" fmla="*/ 0 w 1488"/>
                <a:gd name="T1" fmla="*/ 0 h 1248"/>
                <a:gd name="T2" fmla="*/ 432 w 1488"/>
                <a:gd name="T3" fmla="*/ 960 h 1248"/>
                <a:gd name="T4" fmla="*/ 1488 w 1488"/>
                <a:gd name="T5" fmla="*/ 1248 h 1248"/>
                <a:gd name="T6" fmla="*/ 0 60000 65536"/>
                <a:gd name="T7" fmla="*/ 0 60000 65536"/>
                <a:gd name="T8" fmla="*/ 0 60000 65536"/>
                <a:gd name="T9" fmla="*/ 0 w 1488"/>
                <a:gd name="T10" fmla="*/ 0 h 1248"/>
                <a:gd name="T11" fmla="*/ 1488 w 1488"/>
                <a:gd name="T12" fmla="*/ 1248 h 1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1248">
                  <a:moveTo>
                    <a:pt x="0" y="0"/>
                  </a:moveTo>
                  <a:cubicBezTo>
                    <a:pt x="92" y="376"/>
                    <a:pt x="184" y="752"/>
                    <a:pt x="432" y="960"/>
                  </a:cubicBezTo>
                  <a:cubicBezTo>
                    <a:pt x="680" y="1168"/>
                    <a:pt x="1084" y="1208"/>
                    <a:pt x="1488" y="1248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804" name="Freeform 25">
              <a:extLst>
                <a:ext uri="{FF2B5EF4-FFF2-40B4-BE49-F238E27FC236}">
                  <a16:creationId xmlns:a16="http://schemas.microsoft.com/office/drawing/2014/main" id="{A6258E0E-AC3A-B54E-A00F-6EED44D94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016"/>
              <a:ext cx="1488" cy="1248"/>
            </a:xfrm>
            <a:custGeom>
              <a:avLst/>
              <a:gdLst>
                <a:gd name="T0" fmla="*/ 0 w 1488"/>
                <a:gd name="T1" fmla="*/ 0 h 1248"/>
                <a:gd name="T2" fmla="*/ 432 w 1488"/>
                <a:gd name="T3" fmla="*/ 960 h 1248"/>
                <a:gd name="T4" fmla="*/ 1488 w 1488"/>
                <a:gd name="T5" fmla="*/ 1248 h 1248"/>
                <a:gd name="T6" fmla="*/ 0 60000 65536"/>
                <a:gd name="T7" fmla="*/ 0 60000 65536"/>
                <a:gd name="T8" fmla="*/ 0 60000 65536"/>
                <a:gd name="T9" fmla="*/ 0 w 1488"/>
                <a:gd name="T10" fmla="*/ 0 h 1248"/>
                <a:gd name="T11" fmla="*/ 1488 w 1488"/>
                <a:gd name="T12" fmla="*/ 1248 h 1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1248">
                  <a:moveTo>
                    <a:pt x="0" y="0"/>
                  </a:moveTo>
                  <a:cubicBezTo>
                    <a:pt x="92" y="376"/>
                    <a:pt x="184" y="752"/>
                    <a:pt x="432" y="960"/>
                  </a:cubicBezTo>
                  <a:cubicBezTo>
                    <a:pt x="680" y="1168"/>
                    <a:pt x="1084" y="1208"/>
                    <a:pt x="1488" y="1248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805" name="Text Box 26">
              <a:extLst>
                <a:ext uri="{FF2B5EF4-FFF2-40B4-BE49-F238E27FC236}">
                  <a16:creationId xmlns:a16="http://schemas.microsoft.com/office/drawing/2014/main" id="{A098323A-35D7-134C-A9C3-39CC154436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343"/>
              <a:ext cx="33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>
                  <a:solidFill>
                    <a:srgbClr val="000099"/>
                  </a:solidFill>
                </a:rPr>
                <a:t>U</a:t>
              </a:r>
              <a:r>
                <a:rPr lang="en-US" altLang="en-US" sz="1800" baseline="-25000">
                  <a:solidFill>
                    <a:srgbClr val="000099"/>
                  </a:solidFill>
                </a:rPr>
                <a:t>2</a:t>
              </a:r>
              <a:endParaRPr lang="en-US" altLang="en-US" sz="1800">
                <a:solidFill>
                  <a:srgbClr val="000099"/>
                </a:solidFill>
              </a:endParaRPr>
            </a:p>
          </p:txBody>
        </p:sp>
        <p:sp>
          <p:nvSpPr>
            <p:cNvPr id="33806" name="Text Box 27">
              <a:extLst>
                <a:ext uri="{FF2B5EF4-FFF2-40B4-BE49-F238E27FC236}">
                  <a16:creationId xmlns:a16="http://schemas.microsoft.com/office/drawing/2014/main" id="{0667599E-16DD-6446-BF28-ADB609AE6E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151"/>
              <a:ext cx="33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>
                  <a:solidFill>
                    <a:srgbClr val="000099"/>
                  </a:solidFill>
                </a:rPr>
                <a:t>U</a:t>
              </a:r>
              <a:r>
                <a:rPr lang="en-US" altLang="en-US" sz="1800" baseline="-25000">
                  <a:solidFill>
                    <a:srgbClr val="000099"/>
                  </a:solidFill>
                </a:rPr>
                <a:t>3</a:t>
              </a:r>
              <a:endParaRPr lang="en-US" altLang="en-US" sz="1800">
                <a:solidFill>
                  <a:srgbClr val="000099"/>
                </a:solidFill>
              </a:endParaRPr>
            </a:p>
          </p:txBody>
        </p:sp>
        <p:grpSp>
          <p:nvGrpSpPr>
            <p:cNvPr id="33807" name="Group 35">
              <a:extLst>
                <a:ext uri="{FF2B5EF4-FFF2-40B4-BE49-F238E27FC236}">
                  <a16:creationId xmlns:a16="http://schemas.microsoft.com/office/drawing/2014/main" id="{BC064DEC-8FEE-A34A-AD7B-0A231D6D29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2256"/>
              <a:ext cx="1561" cy="624"/>
              <a:chOff x="2064" y="2256"/>
              <a:chExt cx="1561" cy="624"/>
            </a:xfrm>
          </p:grpSpPr>
          <p:sp>
            <p:nvSpPr>
              <p:cNvPr id="33808" name="Line 32">
                <a:extLst>
                  <a:ext uri="{FF2B5EF4-FFF2-40B4-BE49-F238E27FC236}">
                    <a16:creationId xmlns:a16="http://schemas.microsoft.com/office/drawing/2014/main" id="{8B06BC8C-2971-5945-BEFC-E6E94BB3AA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4" y="2256"/>
                <a:ext cx="624" cy="624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809" name="Text Box 33">
                <a:extLst>
                  <a:ext uri="{FF2B5EF4-FFF2-40B4-BE49-F238E27FC236}">
                    <a16:creationId xmlns:a16="http://schemas.microsoft.com/office/drawing/2014/main" id="{2DE450A0-8BE3-2A47-9B5D-49D23D95AF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44"/>
                <a:ext cx="115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1800">
                    <a:solidFill>
                      <a:srgbClr val="000099"/>
                    </a:solidFill>
                  </a:rPr>
                  <a:t>Increasing utility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8D71A949-3FF1-6A4B-810E-6097C86D58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0"/>
            <a:ext cx="8778875" cy="96202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Plan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8E6544BE-DA89-FF4A-BCE0-F27BBFA7E6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563" y="1279525"/>
            <a:ext cx="8588375" cy="5003800"/>
          </a:xfrm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Primary properties of preferences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Completeness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Transitivity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Continuity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spcAft>
                <a:spcPts val="6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Utility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Indifference maps and substitution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Specific utility functions</a:t>
            </a:r>
          </a:p>
        </p:txBody>
      </p:sp>
      <p:sp>
        <p:nvSpPr>
          <p:cNvPr id="16387" name="Footer Placeholder 4">
            <a:extLst>
              <a:ext uri="{FF2B5EF4-FFF2-40B4-BE49-F238E27FC236}">
                <a16:creationId xmlns:a16="http://schemas.microsoft.com/office/drawing/2014/main" id="{6EC8511A-49E2-8144-8699-F9F10DDB8C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6388" name="Slide Number Placeholder 5">
            <a:extLst>
              <a:ext uri="{FF2B5EF4-FFF2-40B4-BE49-F238E27FC236}">
                <a16:creationId xmlns:a16="http://schemas.microsoft.com/office/drawing/2014/main" id="{2F9A220F-67AE-324E-A2E4-338807F54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79CADF-8BFA-E34A-B012-F0E7D74AEEE7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FE85F85C-A42B-F74E-9871-9A42A5701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0"/>
            <a:ext cx="8778875" cy="96202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Trades and Substitution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A0484489-0E0E-E645-A8E5-F240FA3BA1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Indifference curves and transitivity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Indifference curves cannot intersect 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4819" name="Footer Placeholder 4">
            <a:extLst>
              <a:ext uri="{FF2B5EF4-FFF2-40B4-BE49-F238E27FC236}">
                <a16:creationId xmlns:a16="http://schemas.microsoft.com/office/drawing/2014/main" id="{BE593090-EB46-D241-833F-60DCDD121B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4820" name="Slide Number Placeholder 5">
            <a:extLst>
              <a:ext uri="{FF2B5EF4-FFF2-40B4-BE49-F238E27FC236}">
                <a16:creationId xmlns:a16="http://schemas.microsoft.com/office/drawing/2014/main" id="{84CE4995-B3F8-324C-B3C4-3A8980BAD8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C9E6BE-6740-0745-A263-F72252312E05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8D6B7C59-54AF-2649-AE58-E02B6097714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76425" y="-106363"/>
            <a:ext cx="1887538" cy="461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  <a:cs typeface="Angsana New" panose="02020603050405020304" pitchFamily="18" charset="-34"/>
              </a:rPr>
              <a:t>3.4</a:t>
            </a:r>
          </a:p>
        </p:txBody>
      </p:sp>
      <p:sp>
        <p:nvSpPr>
          <p:cNvPr id="35842" name="Text Placeholder 2">
            <a:extLst>
              <a:ext uri="{FF2B5EF4-FFF2-40B4-BE49-F238E27FC236}">
                <a16:creationId xmlns:a16="http://schemas.microsoft.com/office/drawing/2014/main" id="{E8140CF3-A601-6743-B928-BA9AF1958FC4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>
          <a:xfrm>
            <a:off x="344488" y="261938"/>
            <a:ext cx="8799512" cy="3429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Intersecting Indifference Curves Imply Inconsistent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Monotone Preferences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9B2CC1-8ECE-F94B-BD1B-68D409C44A4E}"/>
              </a:ext>
            </a:extLst>
          </p:cNvPr>
          <p:cNvSpPr>
            <a:spLocks noGrp="1" noChangeArrowheads="1"/>
          </p:cNvSpPr>
          <p:nvPr>
            <p:ph type="body" sz="quarter" idx="15"/>
          </p:nvPr>
        </p:nvSpPr>
        <p:spPr>
          <a:xfrm>
            <a:off x="307975" y="5267325"/>
            <a:ext cx="8550275" cy="120491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Combinations A and D lie on the same indifference curve and therefore are equally desirable. But the axiom of transitivity can be used to show that A is preferred to D. Hence intersecting indifference curves are not consistent with rational preferences.</a:t>
            </a:r>
            <a:endParaRPr lang="en-US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5844" name="Slide Number Placeholder 4">
            <a:extLst>
              <a:ext uri="{FF2B5EF4-FFF2-40B4-BE49-F238E27FC236}">
                <a16:creationId xmlns:a16="http://schemas.microsoft.com/office/drawing/2014/main" id="{329CA438-05F0-3C4B-ACEA-0A6DF6308C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876BBEA-9F6C-8247-A1FD-AA7CA15C7F9D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35845" name="Footer Placeholder 5">
            <a:extLst>
              <a:ext uri="{FF2B5EF4-FFF2-40B4-BE49-F238E27FC236}">
                <a16:creationId xmlns:a16="http://schemas.microsoft.com/office/drawing/2014/main" id="{911D6DA8-B2A9-AE4D-B460-BDFD8E7397A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grpSp>
        <p:nvGrpSpPr>
          <p:cNvPr id="7" name="Group 33">
            <a:extLst>
              <a:ext uri="{FF2B5EF4-FFF2-40B4-BE49-F238E27FC236}">
                <a16:creationId xmlns:a16="http://schemas.microsoft.com/office/drawing/2014/main" id="{8DCFAE6F-5516-AB4D-ADEC-F64A1027C5B0}"/>
              </a:ext>
            </a:extLst>
          </p:cNvPr>
          <p:cNvGrpSpPr>
            <a:grpSpLocks/>
          </p:cNvGrpSpPr>
          <p:nvPr/>
        </p:nvGrpSpPr>
        <p:grpSpPr bwMode="auto">
          <a:xfrm>
            <a:off x="1435100" y="1328738"/>
            <a:ext cx="5962650" cy="3338512"/>
            <a:chOff x="1434792" y="1329023"/>
            <a:chExt cx="5962650" cy="3338512"/>
          </a:xfrm>
        </p:grpSpPr>
        <p:grpSp>
          <p:nvGrpSpPr>
            <p:cNvPr id="35868" name="Group 6">
              <a:extLst>
                <a:ext uri="{FF2B5EF4-FFF2-40B4-BE49-F238E27FC236}">
                  <a16:creationId xmlns:a16="http://schemas.microsoft.com/office/drawing/2014/main" id="{E66C976F-05D5-2B4A-9ED3-C3950D13CB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7304" y="4300823"/>
              <a:ext cx="4910138" cy="366712"/>
              <a:chOff x="1600200" y="6034088"/>
              <a:chExt cx="4910138" cy="366712"/>
            </a:xfrm>
          </p:grpSpPr>
          <p:sp>
            <p:nvSpPr>
              <p:cNvPr id="35872" name="Line 5">
                <a:extLst>
                  <a:ext uri="{FF2B5EF4-FFF2-40B4-BE49-F238E27FC236}">
                    <a16:creationId xmlns:a16="http://schemas.microsoft.com/office/drawing/2014/main" id="{BD7D77E0-062C-A54A-8291-6A4E5E6575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0200" y="6248400"/>
                <a:ext cx="3276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873" name="Text Box 6">
                <a:extLst>
                  <a:ext uri="{FF2B5EF4-FFF2-40B4-BE49-F238E27FC236}">
                    <a16:creationId xmlns:a16="http://schemas.microsoft.com/office/drawing/2014/main" id="{82BD8109-436F-2B4B-AC2C-B07F9611F0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43488" y="6034088"/>
                <a:ext cx="146685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1800"/>
                  <a:t>Quantity of x</a:t>
                </a:r>
              </a:p>
            </p:txBody>
          </p:sp>
        </p:grpSp>
        <p:grpSp>
          <p:nvGrpSpPr>
            <p:cNvPr id="35869" name="Group 9">
              <a:extLst>
                <a:ext uri="{FF2B5EF4-FFF2-40B4-BE49-F238E27FC236}">
                  <a16:creationId xmlns:a16="http://schemas.microsoft.com/office/drawing/2014/main" id="{7AE6BF6F-6651-074F-8BD6-988AED62C1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4792" y="1329023"/>
              <a:ext cx="1466850" cy="3186112"/>
              <a:chOff x="547688" y="3062288"/>
              <a:chExt cx="1466850" cy="3186112"/>
            </a:xfrm>
          </p:grpSpPr>
          <p:sp>
            <p:nvSpPr>
              <p:cNvPr id="35870" name="Line 4">
                <a:extLst>
                  <a:ext uri="{FF2B5EF4-FFF2-40B4-BE49-F238E27FC236}">
                    <a16:creationId xmlns:a16="http://schemas.microsoft.com/office/drawing/2014/main" id="{3E433AE0-DEF2-8D49-B071-3AB17C7A89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0200" y="3429000"/>
                <a:ext cx="0" cy="2819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871" name="Text Box 7">
                <a:extLst>
                  <a:ext uri="{FF2B5EF4-FFF2-40B4-BE49-F238E27FC236}">
                    <a16:creationId xmlns:a16="http://schemas.microsoft.com/office/drawing/2014/main" id="{9FF023BE-4509-FC4D-8E08-F8AA403D20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7688" y="3062288"/>
                <a:ext cx="146685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1800"/>
                  <a:t>Quantity of y</a:t>
                </a:r>
              </a:p>
            </p:txBody>
          </p:sp>
        </p:grpSp>
      </p:grpSp>
      <p:grpSp>
        <p:nvGrpSpPr>
          <p:cNvPr id="16" name="Group 12">
            <a:extLst>
              <a:ext uri="{FF2B5EF4-FFF2-40B4-BE49-F238E27FC236}">
                <a16:creationId xmlns:a16="http://schemas.microsoft.com/office/drawing/2014/main" id="{A1AD2ECC-5DD0-F748-8DE2-5E2674FD34DC}"/>
              </a:ext>
            </a:extLst>
          </p:cNvPr>
          <p:cNvGrpSpPr>
            <a:grpSpLocks/>
          </p:cNvGrpSpPr>
          <p:nvPr/>
        </p:nvGrpSpPr>
        <p:grpSpPr bwMode="auto">
          <a:xfrm>
            <a:off x="3021013" y="2000250"/>
            <a:ext cx="3352800" cy="2195513"/>
            <a:chOff x="2133600" y="3733800"/>
            <a:chExt cx="3352800" cy="2195513"/>
          </a:xfrm>
        </p:grpSpPr>
        <p:sp>
          <p:nvSpPr>
            <p:cNvPr id="35866" name="Freeform 27">
              <a:extLst>
                <a:ext uri="{FF2B5EF4-FFF2-40B4-BE49-F238E27FC236}">
                  <a16:creationId xmlns:a16="http://schemas.microsoft.com/office/drawing/2014/main" id="{0245ADBC-2913-384E-B920-5B2105C1F7BD}"/>
                </a:ext>
              </a:extLst>
            </p:cNvPr>
            <p:cNvSpPr>
              <a:spLocks/>
            </p:cNvSpPr>
            <p:nvPr/>
          </p:nvSpPr>
          <p:spPr bwMode="auto">
            <a:xfrm rot="668480">
              <a:off x="2133600" y="3733800"/>
              <a:ext cx="3048000" cy="1828800"/>
            </a:xfrm>
            <a:custGeom>
              <a:avLst/>
              <a:gdLst>
                <a:gd name="T0" fmla="*/ 0 w 1488"/>
                <a:gd name="T1" fmla="*/ 0 h 1248"/>
                <a:gd name="T2" fmla="*/ 2147483646 w 1488"/>
                <a:gd name="T3" fmla="*/ 2147483646 h 1248"/>
                <a:gd name="T4" fmla="*/ 2147483646 w 1488"/>
                <a:gd name="T5" fmla="*/ 2147483646 h 1248"/>
                <a:gd name="T6" fmla="*/ 0 60000 65536"/>
                <a:gd name="T7" fmla="*/ 0 60000 65536"/>
                <a:gd name="T8" fmla="*/ 0 60000 65536"/>
                <a:gd name="T9" fmla="*/ 0 w 1488"/>
                <a:gd name="T10" fmla="*/ 0 h 1248"/>
                <a:gd name="T11" fmla="*/ 1488 w 1488"/>
                <a:gd name="T12" fmla="*/ 1248 h 1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1248">
                  <a:moveTo>
                    <a:pt x="0" y="0"/>
                  </a:moveTo>
                  <a:cubicBezTo>
                    <a:pt x="92" y="376"/>
                    <a:pt x="184" y="752"/>
                    <a:pt x="432" y="960"/>
                  </a:cubicBezTo>
                  <a:cubicBezTo>
                    <a:pt x="680" y="1168"/>
                    <a:pt x="1084" y="1208"/>
                    <a:pt x="1488" y="1248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867" name="Text Box 9">
              <a:extLst>
                <a:ext uri="{FF2B5EF4-FFF2-40B4-BE49-F238E27FC236}">
                  <a16:creationId xmlns:a16="http://schemas.microsoft.com/office/drawing/2014/main" id="{05792975-E640-414F-952B-A0B78C08B3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5592763"/>
              <a:ext cx="533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600" b="1">
                  <a:solidFill>
                    <a:srgbClr val="000099"/>
                  </a:solidFill>
                </a:rPr>
                <a:t>U</a:t>
              </a:r>
              <a:r>
                <a:rPr lang="en-US" altLang="en-US" sz="1600" b="1" baseline="-25000">
                  <a:solidFill>
                    <a:srgbClr val="000099"/>
                  </a:solidFill>
                </a:rPr>
                <a:t>2</a:t>
              </a:r>
              <a:endParaRPr lang="en-US" altLang="en-US" sz="1600" b="1">
                <a:solidFill>
                  <a:srgbClr val="000099"/>
                </a:solidFill>
              </a:endParaRPr>
            </a:p>
          </p:txBody>
        </p:sp>
      </p:grpSp>
      <p:grpSp>
        <p:nvGrpSpPr>
          <p:cNvPr id="19" name="Group 15">
            <a:extLst>
              <a:ext uri="{FF2B5EF4-FFF2-40B4-BE49-F238E27FC236}">
                <a16:creationId xmlns:a16="http://schemas.microsoft.com/office/drawing/2014/main" id="{CCD05522-347F-A64E-95D1-96312DA30A61}"/>
              </a:ext>
            </a:extLst>
          </p:cNvPr>
          <p:cNvGrpSpPr>
            <a:grpSpLocks/>
          </p:cNvGrpSpPr>
          <p:nvPr/>
        </p:nvGrpSpPr>
        <p:grpSpPr bwMode="auto">
          <a:xfrm>
            <a:off x="2868613" y="1924050"/>
            <a:ext cx="3505200" cy="1828800"/>
            <a:chOff x="1981200" y="3657600"/>
            <a:chExt cx="3505200" cy="1828800"/>
          </a:xfrm>
        </p:grpSpPr>
        <p:sp>
          <p:nvSpPr>
            <p:cNvPr id="35864" name="Freeform 8">
              <a:extLst>
                <a:ext uri="{FF2B5EF4-FFF2-40B4-BE49-F238E27FC236}">
                  <a16:creationId xmlns:a16="http://schemas.microsoft.com/office/drawing/2014/main" id="{D767EBA8-F2F0-CE4A-8EB5-23522AFB2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200" y="3657600"/>
              <a:ext cx="3048000" cy="1828800"/>
            </a:xfrm>
            <a:custGeom>
              <a:avLst/>
              <a:gdLst>
                <a:gd name="T0" fmla="*/ 0 w 1488"/>
                <a:gd name="T1" fmla="*/ 0 h 1248"/>
                <a:gd name="T2" fmla="*/ 2147483646 w 1488"/>
                <a:gd name="T3" fmla="*/ 2147483646 h 1248"/>
                <a:gd name="T4" fmla="*/ 2147483646 w 1488"/>
                <a:gd name="T5" fmla="*/ 2147483646 h 1248"/>
                <a:gd name="T6" fmla="*/ 0 60000 65536"/>
                <a:gd name="T7" fmla="*/ 0 60000 65536"/>
                <a:gd name="T8" fmla="*/ 0 60000 65536"/>
                <a:gd name="T9" fmla="*/ 0 w 1488"/>
                <a:gd name="T10" fmla="*/ 0 h 1248"/>
                <a:gd name="T11" fmla="*/ 1488 w 1488"/>
                <a:gd name="T12" fmla="*/ 1248 h 1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1248">
                  <a:moveTo>
                    <a:pt x="0" y="0"/>
                  </a:moveTo>
                  <a:cubicBezTo>
                    <a:pt x="92" y="376"/>
                    <a:pt x="184" y="752"/>
                    <a:pt x="432" y="960"/>
                  </a:cubicBezTo>
                  <a:cubicBezTo>
                    <a:pt x="680" y="1168"/>
                    <a:pt x="1084" y="1208"/>
                    <a:pt x="1488" y="1248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865" name="Text Box 12">
              <a:extLst>
                <a:ext uri="{FF2B5EF4-FFF2-40B4-BE49-F238E27FC236}">
                  <a16:creationId xmlns:a16="http://schemas.microsoft.com/office/drawing/2014/main" id="{B9046B4B-55E7-144F-A978-866D426F41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5135563"/>
              <a:ext cx="533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600" b="1">
                  <a:solidFill>
                    <a:srgbClr val="000099"/>
                  </a:solidFill>
                </a:rPr>
                <a:t>U</a:t>
              </a:r>
              <a:r>
                <a:rPr lang="en-US" altLang="en-US" sz="1600" b="1" baseline="-25000">
                  <a:solidFill>
                    <a:srgbClr val="000099"/>
                  </a:solidFill>
                </a:rPr>
                <a:t>1</a:t>
              </a:r>
              <a:endParaRPr lang="en-US" altLang="en-US" sz="1600" b="1">
                <a:solidFill>
                  <a:srgbClr val="000099"/>
                </a:solidFill>
              </a:endParaRPr>
            </a:p>
          </p:txBody>
        </p:sp>
      </p:grpSp>
      <p:grpSp>
        <p:nvGrpSpPr>
          <p:cNvPr id="22" name="Group 18">
            <a:extLst>
              <a:ext uri="{FF2B5EF4-FFF2-40B4-BE49-F238E27FC236}">
                <a16:creationId xmlns:a16="http://schemas.microsoft.com/office/drawing/2014/main" id="{7706BD6D-4C77-B64E-A817-A2ACBBB51506}"/>
              </a:ext>
            </a:extLst>
          </p:cNvPr>
          <p:cNvGrpSpPr>
            <a:grpSpLocks/>
          </p:cNvGrpSpPr>
          <p:nvPr/>
        </p:nvGrpSpPr>
        <p:grpSpPr bwMode="auto">
          <a:xfrm>
            <a:off x="4545013" y="3752850"/>
            <a:ext cx="338137" cy="422275"/>
            <a:chOff x="3657600" y="5486400"/>
            <a:chExt cx="338554" cy="422615"/>
          </a:xfrm>
        </p:grpSpPr>
        <p:sp>
          <p:nvSpPr>
            <p:cNvPr id="35862" name="Oval 20">
              <a:extLst>
                <a:ext uri="{FF2B5EF4-FFF2-40B4-BE49-F238E27FC236}">
                  <a16:creationId xmlns:a16="http://schemas.microsoft.com/office/drawing/2014/main" id="{BA2E1D78-28FB-C949-BB23-DF2CCE324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486400"/>
              <a:ext cx="76200" cy="762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de-DE" altLang="en-US"/>
            </a:p>
          </p:txBody>
        </p:sp>
        <p:sp>
          <p:nvSpPr>
            <p:cNvPr id="35863" name="Text Box 23">
              <a:extLst>
                <a:ext uri="{FF2B5EF4-FFF2-40B4-BE49-F238E27FC236}">
                  <a16:creationId xmlns:a16="http://schemas.microsoft.com/office/drawing/2014/main" id="{E85FFD7F-75E6-8047-A0DC-BB29277B4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7600" y="5539683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/>
                <a:t>B</a:t>
              </a: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3BE92BDE-FE77-3641-A448-851886E6E0AC}"/>
              </a:ext>
            </a:extLst>
          </p:cNvPr>
          <p:cNvGrpSpPr>
            <a:grpSpLocks/>
          </p:cNvGrpSpPr>
          <p:nvPr/>
        </p:nvGrpSpPr>
        <p:grpSpPr bwMode="auto">
          <a:xfrm>
            <a:off x="4945063" y="3246438"/>
            <a:ext cx="338137" cy="457200"/>
            <a:chOff x="3962400" y="4951691"/>
            <a:chExt cx="338554" cy="458509"/>
          </a:xfrm>
        </p:grpSpPr>
        <p:sp>
          <p:nvSpPr>
            <p:cNvPr id="35860" name="Oval 21">
              <a:extLst>
                <a:ext uri="{FF2B5EF4-FFF2-40B4-BE49-F238E27FC236}">
                  <a16:creationId xmlns:a16="http://schemas.microsoft.com/office/drawing/2014/main" id="{92BC40C7-55FE-1943-A749-36EF2DF18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5334000"/>
              <a:ext cx="76200" cy="762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de-DE" altLang="en-US"/>
            </a:p>
          </p:txBody>
        </p:sp>
        <p:sp>
          <p:nvSpPr>
            <p:cNvPr id="35861" name="Text Box 24">
              <a:extLst>
                <a:ext uri="{FF2B5EF4-FFF2-40B4-BE49-F238E27FC236}">
                  <a16:creationId xmlns:a16="http://schemas.microsoft.com/office/drawing/2014/main" id="{40E5CE11-FA8E-8346-A04A-AA0A71D2C5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2400" y="4951691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/>
                <a:t>A</a:t>
              </a:r>
            </a:p>
          </p:txBody>
        </p:sp>
      </p:grpSp>
      <p:grpSp>
        <p:nvGrpSpPr>
          <p:cNvPr id="28" name="Group 24">
            <a:extLst>
              <a:ext uri="{FF2B5EF4-FFF2-40B4-BE49-F238E27FC236}">
                <a16:creationId xmlns:a16="http://schemas.microsoft.com/office/drawing/2014/main" id="{05F332B4-9467-7B4D-B3DC-0B3A74A6BD62}"/>
              </a:ext>
            </a:extLst>
          </p:cNvPr>
          <p:cNvGrpSpPr>
            <a:grpSpLocks/>
          </p:cNvGrpSpPr>
          <p:nvPr/>
        </p:nvGrpSpPr>
        <p:grpSpPr bwMode="auto">
          <a:xfrm>
            <a:off x="4087813" y="3141663"/>
            <a:ext cx="338137" cy="382587"/>
            <a:chOff x="3200400" y="4875491"/>
            <a:chExt cx="338554" cy="382309"/>
          </a:xfrm>
        </p:grpSpPr>
        <p:sp>
          <p:nvSpPr>
            <p:cNvPr id="35858" name="Oval 22">
              <a:extLst>
                <a:ext uri="{FF2B5EF4-FFF2-40B4-BE49-F238E27FC236}">
                  <a16:creationId xmlns:a16="http://schemas.microsoft.com/office/drawing/2014/main" id="{F575DC39-7B01-D043-9A1B-8B96EA2B5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5181600"/>
              <a:ext cx="76200" cy="762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de-DE" altLang="en-US"/>
            </a:p>
          </p:txBody>
        </p:sp>
        <p:sp>
          <p:nvSpPr>
            <p:cNvPr id="35859" name="Text Box 25">
              <a:extLst>
                <a:ext uri="{FF2B5EF4-FFF2-40B4-BE49-F238E27FC236}">
                  <a16:creationId xmlns:a16="http://schemas.microsoft.com/office/drawing/2014/main" id="{39B732D1-7686-3A42-ACBB-2657ABEB15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4875491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/>
                <a:t>E</a:t>
              </a:r>
            </a:p>
          </p:txBody>
        </p:sp>
      </p:grpSp>
      <p:grpSp>
        <p:nvGrpSpPr>
          <p:cNvPr id="31" name="Group 27">
            <a:extLst>
              <a:ext uri="{FF2B5EF4-FFF2-40B4-BE49-F238E27FC236}">
                <a16:creationId xmlns:a16="http://schemas.microsoft.com/office/drawing/2014/main" id="{EEB179A1-0E23-DF4F-9358-FD618B7BA7DC}"/>
              </a:ext>
            </a:extLst>
          </p:cNvPr>
          <p:cNvGrpSpPr>
            <a:grpSpLocks/>
          </p:cNvGrpSpPr>
          <p:nvPr/>
        </p:nvGrpSpPr>
        <p:grpSpPr bwMode="auto">
          <a:xfrm>
            <a:off x="2936875" y="2705100"/>
            <a:ext cx="350838" cy="422275"/>
            <a:chOff x="3657600" y="5486400"/>
            <a:chExt cx="351378" cy="422615"/>
          </a:xfrm>
        </p:grpSpPr>
        <p:sp>
          <p:nvSpPr>
            <p:cNvPr id="35856" name="Oval 20">
              <a:extLst>
                <a:ext uri="{FF2B5EF4-FFF2-40B4-BE49-F238E27FC236}">
                  <a16:creationId xmlns:a16="http://schemas.microsoft.com/office/drawing/2014/main" id="{5B5FDAC3-145B-9449-88A9-6950A081A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486400"/>
              <a:ext cx="76200" cy="762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de-DE" altLang="en-US"/>
            </a:p>
          </p:txBody>
        </p:sp>
        <p:sp>
          <p:nvSpPr>
            <p:cNvPr id="35857" name="Text Box 23">
              <a:extLst>
                <a:ext uri="{FF2B5EF4-FFF2-40B4-BE49-F238E27FC236}">
                  <a16:creationId xmlns:a16="http://schemas.microsoft.com/office/drawing/2014/main" id="{C4606247-21A1-AE4A-95AA-7B070B725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7600" y="5539683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/>
                <a:t>D</a:t>
              </a:r>
            </a:p>
          </p:txBody>
        </p:sp>
      </p:grpSp>
      <p:grpSp>
        <p:nvGrpSpPr>
          <p:cNvPr id="34" name="Group 30">
            <a:extLst>
              <a:ext uri="{FF2B5EF4-FFF2-40B4-BE49-F238E27FC236}">
                <a16:creationId xmlns:a16="http://schemas.microsoft.com/office/drawing/2014/main" id="{76573C0A-71E5-984F-A540-E45F7BC083AF}"/>
              </a:ext>
            </a:extLst>
          </p:cNvPr>
          <p:cNvGrpSpPr>
            <a:grpSpLocks/>
          </p:cNvGrpSpPr>
          <p:nvPr/>
        </p:nvGrpSpPr>
        <p:grpSpPr bwMode="auto">
          <a:xfrm>
            <a:off x="3351213" y="2128838"/>
            <a:ext cx="350837" cy="458787"/>
            <a:chOff x="3962400" y="4951691"/>
            <a:chExt cx="351378" cy="458509"/>
          </a:xfrm>
        </p:grpSpPr>
        <p:sp>
          <p:nvSpPr>
            <p:cNvPr id="35854" name="Oval 21">
              <a:extLst>
                <a:ext uri="{FF2B5EF4-FFF2-40B4-BE49-F238E27FC236}">
                  <a16:creationId xmlns:a16="http://schemas.microsoft.com/office/drawing/2014/main" id="{B97E8298-03BB-CF41-9140-3F081CB06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5334000"/>
              <a:ext cx="76200" cy="762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de-DE" altLang="en-US"/>
            </a:p>
          </p:txBody>
        </p:sp>
        <p:sp>
          <p:nvSpPr>
            <p:cNvPr id="35855" name="Text Box 24">
              <a:extLst>
                <a:ext uri="{FF2B5EF4-FFF2-40B4-BE49-F238E27FC236}">
                  <a16:creationId xmlns:a16="http://schemas.microsoft.com/office/drawing/2014/main" id="{E8665356-8FF3-3341-B95B-9D83108C7F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2400" y="4951691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/>
                <a:t>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360255AD-00F0-D04A-9404-61C7D888C4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0"/>
            <a:ext cx="8778875" cy="96202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Trades and Substitution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E1B00B65-B533-1040-ABF2-F99EB81C9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Convexity of indifference curves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Diminishing (or constant) MRS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At least as good-sets are convex sets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Preferences convex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defRPr/>
            </a:pPr>
            <a:r>
              <a:rPr lang="en-US" altLang="en-US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Query. </a:t>
            </a:r>
            <a:r>
              <a:rPr lang="en-US" altLang="en-US" dirty="0">
                <a:ea typeface="ＭＳ Ｐゴシック" panose="020B0600070205080204" pitchFamily="34" charset="-128"/>
              </a:rPr>
              <a:t>What are convex sets?</a:t>
            </a:r>
          </a:p>
        </p:txBody>
      </p:sp>
      <p:sp>
        <p:nvSpPr>
          <p:cNvPr id="36867" name="Footer Placeholder 4">
            <a:extLst>
              <a:ext uri="{FF2B5EF4-FFF2-40B4-BE49-F238E27FC236}">
                <a16:creationId xmlns:a16="http://schemas.microsoft.com/office/drawing/2014/main" id="{F82A2900-25E9-AB40-B323-BD45F50F50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6868" name="Slide Number Placeholder 5">
            <a:extLst>
              <a:ext uri="{FF2B5EF4-FFF2-40B4-BE49-F238E27FC236}">
                <a16:creationId xmlns:a16="http://schemas.microsoft.com/office/drawing/2014/main" id="{02EAF620-CCB1-984E-8D2E-97CA3574F0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562FAE-FA17-9845-AB36-78BD658258F2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081240E8-C8F1-ED42-8758-37101B230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1050925"/>
            <a:ext cx="7388225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itle 1">
            <a:extLst>
              <a:ext uri="{FF2B5EF4-FFF2-40B4-BE49-F238E27FC236}">
                <a16:creationId xmlns:a16="http://schemas.microsoft.com/office/drawing/2014/main" id="{B0AFE472-77EE-0A4B-8379-EA6502FB6C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76425" y="-106363"/>
            <a:ext cx="1887538" cy="461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  <a:cs typeface="Angsana New" panose="02020603050405020304" pitchFamily="18" charset="-34"/>
              </a:rPr>
              <a:t>3.5</a:t>
            </a:r>
          </a:p>
        </p:txBody>
      </p:sp>
      <p:sp>
        <p:nvSpPr>
          <p:cNvPr id="37891" name="Text Placeholder 2">
            <a:extLst>
              <a:ext uri="{FF2B5EF4-FFF2-40B4-BE49-F238E27FC236}">
                <a16:creationId xmlns:a16="http://schemas.microsoft.com/office/drawing/2014/main" id="{99864FD3-4FBE-D74A-B4D0-7634AF75D8FA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>
          <a:xfrm>
            <a:off x="344488" y="261938"/>
            <a:ext cx="8799512" cy="3429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The Notion of Convexity as an Alternative Definition of a Diminishing MRS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E1136-2E32-164F-89D1-B046E5F6FCED}"/>
              </a:ext>
            </a:extLst>
          </p:cNvPr>
          <p:cNvSpPr>
            <a:spLocks noGrp="1" noChangeArrowheads="1"/>
          </p:cNvSpPr>
          <p:nvPr>
            <p:ph type="body" sz="quarter" idx="15"/>
          </p:nvPr>
        </p:nvSpPr>
        <p:spPr>
          <a:xfrm>
            <a:off x="307975" y="5568950"/>
            <a:ext cx="8550275" cy="9032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In (a) the indifference curve is convex (any line joining two points above U</a:t>
            </a:r>
            <a:r>
              <a:rPr lang="en-US" altLang="en-US" baseline="-25000">
                <a:ea typeface="ＭＳ Ｐゴシック" panose="020B0600070205080204" pitchFamily="34" charset="-128"/>
              </a:rPr>
              <a:t>1</a:t>
            </a:r>
            <a:r>
              <a:rPr lang="en-US" altLang="en-US">
                <a:ea typeface="ＭＳ Ｐゴシック" panose="020B0600070205080204" pitchFamily="34" charset="-128"/>
              </a:rPr>
              <a:t> is also above U</a:t>
            </a:r>
            <a:r>
              <a:rPr lang="en-US" altLang="en-US" baseline="-25000">
                <a:ea typeface="ＭＳ Ｐゴシック" panose="020B0600070205080204" pitchFamily="34" charset="-128"/>
              </a:rPr>
              <a:t>1</a:t>
            </a:r>
            <a:r>
              <a:rPr lang="en-US" altLang="en-US">
                <a:ea typeface="ＭＳ Ｐゴシック" panose="020B0600070205080204" pitchFamily="34" charset="-128"/>
              </a:rPr>
              <a:t>). In (b) this is not the case, and the curve shown here does not everywhere have a diminishing MRS.</a:t>
            </a:r>
          </a:p>
        </p:txBody>
      </p:sp>
      <p:sp>
        <p:nvSpPr>
          <p:cNvPr id="37893" name="Slide Number Placeholder 4">
            <a:extLst>
              <a:ext uri="{FF2B5EF4-FFF2-40B4-BE49-F238E27FC236}">
                <a16:creationId xmlns:a16="http://schemas.microsoft.com/office/drawing/2014/main" id="{5028080E-BC79-5C4D-8652-D5AA57B6DCA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26106E2-FFF0-C742-85A0-13D9D8A16573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37894" name="Footer Placeholder 5">
            <a:extLst>
              <a:ext uri="{FF2B5EF4-FFF2-40B4-BE49-F238E27FC236}">
                <a16:creationId xmlns:a16="http://schemas.microsoft.com/office/drawing/2014/main" id="{559F8969-9EC1-6E47-A495-05E92B0DD16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1CA759B2-E291-8549-BC11-CE609977C6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0"/>
            <a:ext cx="8778875" cy="96202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Trades and Substitution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5C00702A-2AEE-AA41-9AD9-CEA635ABC6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Strict convexity and balance in consumption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Individuals prefer some balance in their consumption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ja-JP" altLang="en-US">
                <a:ea typeface="ＭＳ Ｐゴシック" panose="020B0600070205080204" pitchFamily="34" charset="-128"/>
              </a:rPr>
              <a:t>‘‘</a:t>
            </a:r>
            <a:r>
              <a:rPr lang="en-US" altLang="ja-JP" dirty="0">
                <a:ea typeface="ＭＳ Ｐゴシック" panose="020B0600070205080204" pitchFamily="34" charset="-128"/>
              </a:rPr>
              <a:t>Well-balanced</a:t>
            </a:r>
            <a:r>
              <a:rPr lang="ja-JP" altLang="en-US">
                <a:ea typeface="ＭＳ Ｐゴシック" panose="020B0600070205080204" pitchFamily="34" charset="-128"/>
              </a:rPr>
              <a:t>’’</a:t>
            </a:r>
            <a:r>
              <a:rPr lang="en-US" altLang="ja-JP" dirty="0">
                <a:ea typeface="ＭＳ Ｐゴシック" panose="020B0600070205080204" pitchFamily="34" charset="-128"/>
              </a:rPr>
              <a:t> bundles of commodities are preferred to bundles that are heavily weighted toward one commodity</a:t>
            </a:r>
            <a:br>
              <a:rPr lang="en-US" altLang="ja-JP" dirty="0">
                <a:ea typeface="ＭＳ Ｐゴシック" panose="020B0600070205080204" pitchFamily="34" charset="-128"/>
              </a:rPr>
            </a:br>
            <a:br>
              <a:rPr lang="en-US" altLang="ja-JP" dirty="0">
                <a:ea typeface="ＭＳ Ｐゴシック" panose="020B0600070205080204" pitchFamily="34" charset="-128"/>
              </a:rPr>
            </a:br>
            <a:endParaRPr lang="en-US" altLang="ja-JP" dirty="0">
              <a:ea typeface="ＭＳ Ｐゴシック" panose="020B0600070205080204" pitchFamily="34" charset="-128"/>
            </a:endParaRPr>
          </a:p>
        </p:txBody>
      </p:sp>
      <p:sp>
        <p:nvSpPr>
          <p:cNvPr id="38915" name="Footer Placeholder 4">
            <a:extLst>
              <a:ext uri="{FF2B5EF4-FFF2-40B4-BE49-F238E27FC236}">
                <a16:creationId xmlns:a16="http://schemas.microsoft.com/office/drawing/2014/main" id="{BAF350DB-A543-9E44-BBDC-DFC97422ED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8916" name="Slide Number Placeholder 5">
            <a:extLst>
              <a:ext uri="{FF2B5EF4-FFF2-40B4-BE49-F238E27FC236}">
                <a16:creationId xmlns:a16="http://schemas.microsoft.com/office/drawing/2014/main" id="{2191258C-263F-7C4A-BE19-A8883EC2C0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A5C8C8-CE60-834C-81C3-0D5C0E3ECF79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6FB006B2-F31B-3D40-9D81-54AF8BA10F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76425" y="-106363"/>
            <a:ext cx="1887538" cy="461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  <a:cs typeface="Angsana New" panose="02020603050405020304" pitchFamily="18" charset="-34"/>
              </a:rPr>
              <a:t>3.6</a:t>
            </a:r>
          </a:p>
        </p:txBody>
      </p:sp>
      <p:sp>
        <p:nvSpPr>
          <p:cNvPr id="39938" name="Text Placeholder 2">
            <a:extLst>
              <a:ext uri="{FF2B5EF4-FFF2-40B4-BE49-F238E27FC236}">
                <a16:creationId xmlns:a16="http://schemas.microsoft.com/office/drawing/2014/main" id="{95D0EE4A-9E1E-4848-A592-66D9261E508C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>
          <a:xfrm>
            <a:off x="344488" y="261938"/>
            <a:ext cx="8799512" cy="3429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Balanced Bundles of Goods Are Preferred to Extreme Bundles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75063-91DF-A642-92C7-ED76E4B5BC50}"/>
              </a:ext>
            </a:extLst>
          </p:cNvPr>
          <p:cNvSpPr>
            <a:spLocks noGrp="1" noChangeArrowheads="1"/>
          </p:cNvSpPr>
          <p:nvPr>
            <p:ph type="body" sz="quarter" idx="15"/>
          </p:nvPr>
        </p:nvSpPr>
        <p:spPr>
          <a:xfrm>
            <a:off x="307975" y="5295900"/>
            <a:ext cx="8550275" cy="117633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If indifference curves are convex (if they obey the assumption of a diminishing MRS), then the line joining any two points that are indifferent will contain points preferred to either of the initial combinations. Intuitively, balanced bundles are preferred to unbalanced ones.</a:t>
            </a:r>
          </a:p>
        </p:txBody>
      </p:sp>
      <p:sp>
        <p:nvSpPr>
          <p:cNvPr id="39940" name="Slide Number Placeholder 4">
            <a:extLst>
              <a:ext uri="{FF2B5EF4-FFF2-40B4-BE49-F238E27FC236}">
                <a16:creationId xmlns:a16="http://schemas.microsoft.com/office/drawing/2014/main" id="{8E7B3A30-52B2-F949-8CC3-C7CDF86BA1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F873605-5809-DF49-914E-FDBFA32A7DDC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39941" name="Footer Placeholder 5">
            <a:extLst>
              <a:ext uri="{FF2B5EF4-FFF2-40B4-BE49-F238E27FC236}">
                <a16:creationId xmlns:a16="http://schemas.microsoft.com/office/drawing/2014/main" id="{64EAEA81-757C-7F4C-B873-3050522FBCA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49154" name="Picture 2">
            <a:extLst>
              <a:ext uri="{FF2B5EF4-FFF2-40B4-BE49-F238E27FC236}">
                <a16:creationId xmlns:a16="http://schemas.microsoft.com/office/drawing/2014/main" id="{0283AAD3-05AD-7A44-A8D7-71314D04F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925513"/>
            <a:ext cx="54578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6DB3A5E7-F63B-1D4B-8972-BB2399117C7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03413" y="-26988"/>
            <a:ext cx="7240587" cy="461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  <a:cs typeface="Angsana New" panose="02020603050405020304" pitchFamily="18" charset="-34"/>
              </a:rPr>
              <a:t>3.1 	Utility and the MRS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611E8A84-B063-0F45-98E5-2F9352C65A7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33363" y="550863"/>
            <a:ext cx="8707437" cy="5849937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person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ranking of hamburgers (y) and soft drinks (x)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Utility = SQRT(x·y)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An indifference curve for this function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Identify that set of combinations of x and y for which utility has the same value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Utility = 10, so 100=x·y, therefore  y=100/x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MRS = -dy/dx(along U</a:t>
            </a:r>
            <a:r>
              <a:rPr lang="en-US" altLang="en-US" baseline="-25000">
                <a:ea typeface="ＭＳ Ｐゴシック" panose="020B0600070205080204" pitchFamily="34" charset="-128"/>
              </a:rPr>
              <a:t>1</a:t>
            </a:r>
            <a:r>
              <a:rPr lang="en-US" altLang="en-US">
                <a:ea typeface="ＭＳ Ｐゴシック" panose="020B0600070205080204" pitchFamily="34" charset="-128"/>
              </a:rPr>
              <a:t>)=100/x</a:t>
            </a:r>
            <a:r>
              <a:rPr lang="en-US" altLang="en-US" baseline="30000">
                <a:ea typeface="ＭＳ Ｐゴシック" panose="020B0600070205080204" pitchFamily="34" charset="-128"/>
              </a:rPr>
              <a:t>2</a:t>
            </a:r>
          </a:p>
          <a:p>
            <a:pPr lvl="1">
              <a:lnSpc>
                <a:spcPct val="14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As </a:t>
            </a:r>
            <a:r>
              <a:rPr lang="en-US" altLang="en-US" i="1">
                <a:ea typeface="ＭＳ Ｐゴシック" panose="020B0600070205080204" pitchFamily="34" charset="-128"/>
              </a:rPr>
              <a:t>x</a:t>
            </a:r>
            <a:r>
              <a:rPr lang="en-US" altLang="en-US">
                <a:ea typeface="ＭＳ Ｐゴシック" panose="020B0600070205080204" pitchFamily="34" charset="-128"/>
              </a:rPr>
              <a:t> rises, </a:t>
            </a:r>
            <a:r>
              <a:rPr lang="en-US" altLang="en-US" i="1">
                <a:ea typeface="ＭＳ Ｐゴシック" panose="020B0600070205080204" pitchFamily="34" charset="-128"/>
              </a:rPr>
              <a:t>MRS</a:t>
            </a:r>
            <a:r>
              <a:rPr lang="en-US" altLang="en-US">
                <a:ea typeface="ＭＳ Ｐゴシック" panose="020B0600070205080204" pitchFamily="34" charset="-128"/>
              </a:rPr>
              <a:t> falls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When </a:t>
            </a:r>
            <a:r>
              <a:rPr lang="en-US" altLang="en-US" i="1">
                <a:ea typeface="ＭＳ Ｐゴシック" panose="020B0600070205080204" pitchFamily="34" charset="-128"/>
              </a:rPr>
              <a:t>x</a:t>
            </a:r>
            <a:r>
              <a:rPr lang="en-US" altLang="en-US">
                <a:ea typeface="ＭＳ Ｐゴシック" panose="020B0600070205080204" pitchFamily="34" charset="-128"/>
              </a:rPr>
              <a:t> = 5, </a:t>
            </a:r>
            <a:r>
              <a:rPr lang="en-US" altLang="en-US" i="1">
                <a:ea typeface="ＭＳ Ｐゴシック" panose="020B0600070205080204" pitchFamily="34" charset="-128"/>
              </a:rPr>
              <a:t>MRS</a:t>
            </a:r>
            <a:r>
              <a:rPr lang="en-US" altLang="en-US">
                <a:ea typeface="ＭＳ Ｐゴシック" panose="020B0600070205080204" pitchFamily="34" charset="-128"/>
              </a:rPr>
              <a:t> = 4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When </a:t>
            </a:r>
            <a:r>
              <a:rPr lang="en-US" altLang="en-US" i="1">
                <a:ea typeface="ＭＳ Ｐゴシック" panose="020B0600070205080204" pitchFamily="34" charset="-128"/>
              </a:rPr>
              <a:t>x</a:t>
            </a:r>
            <a:r>
              <a:rPr lang="en-US" altLang="en-US">
                <a:ea typeface="ＭＳ Ｐゴシック" panose="020B0600070205080204" pitchFamily="34" charset="-128"/>
              </a:rPr>
              <a:t> = 20, </a:t>
            </a:r>
            <a:r>
              <a:rPr lang="en-US" altLang="en-US" i="1">
                <a:ea typeface="ＭＳ Ｐゴシック" panose="020B0600070205080204" pitchFamily="34" charset="-128"/>
              </a:rPr>
              <a:t>MRS</a:t>
            </a:r>
            <a:r>
              <a:rPr lang="en-US" altLang="en-US">
                <a:ea typeface="ＭＳ Ｐゴシック" panose="020B0600070205080204" pitchFamily="34" charset="-128"/>
              </a:rPr>
              <a:t> = 0.25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27752898-A14D-734E-B0D0-0E26C63793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23FFE8-652C-184F-B99E-11A5C3D4F97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0964" name="Footer Placeholder 4">
            <a:extLst>
              <a:ext uri="{FF2B5EF4-FFF2-40B4-BE49-F238E27FC236}">
                <a16:creationId xmlns:a16="http://schemas.microsoft.com/office/drawing/2014/main" id="{8747C044-F178-A34C-A8DC-66A770FA9BC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>
            <a:extLst>
              <a:ext uri="{FF2B5EF4-FFF2-40B4-BE49-F238E27FC236}">
                <a16:creationId xmlns:a16="http://schemas.microsoft.com/office/drawing/2014/main" id="{2512842B-323B-5243-AD58-A1EF13292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749300"/>
            <a:ext cx="6276975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itle 1">
            <a:extLst>
              <a:ext uri="{FF2B5EF4-FFF2-40B4-BE49-F238E27FC236}">
                <a16:creationId xmlns:a16="http://schemas.microsoft.com/office/drawing/2014/main" id="{380D1361-2C1A-444E-981D-BA7FC26BE0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76425" y="-106363"/>
            <a:ext cx="1887538" cy="461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  <a:cs typeface="Angsana New" panose="02020603050405020304" pitchFamily="18" charset="-34"/>
              </a:rPr>
              <a:t>3.7</a:t>
            </a:r>
          </a:p>
        </p:txBody>
      </p:sp>
      <p:sp>
        <p:nvSpPr>
          <p:cNvPr id="41987" name="Text Placeholder 2">
            <a:extLst>
              <a:ext uri="{FF2B5EF4-FFF2-40B4-BE49-F238E27FC236}">
                <a16:creationId xmlns:a16="http://schemas.microsoft.com/office/drawing/2014/main" id="{92AF7E02-823C-4441-8BF6-DC87CEE06F9D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>
          <a:xfrm>
            <a:off x="344488" y="261938"/>
            <a:ext cx="8799512" cy="3429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Indifference Curve for Utility=SQRT(x·y)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BEA9AF-A0B7-DD4F-BE27-6A02D4CD4F99}"/>
              </a:ext>
            </a:extLst>
          </p:cNvPr>
          <p:cNvSpPr>
            <a:spLocks noGrp="1" noChangeArrowheads="1"/>
          </p:cNvSpPr>
          <p:nvPr>
            <p:ph type="body" sz="quarter" idx="15"/>
          </p:nvPr>
        </p:nvSpPr>
        <p:spPr>
          <a:xfrm>
            <a:off x="5732463" y="1624013"/>
            <a:ext cx="3221037" cy="34671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This indifference curve illustrates the function 10 = U = SQRT(x·y) . At point A (5, 20), the MRS is 4, implying that this person is willing to trade 4y for an additional x. At point B (20, 5), however, the MRS is 0.25, implying a greatly reduced willingness to trade.</a:t>
            </a:r>
          </a:p>
        </p:txBody>
      </p:sp>
      <p:sp>
        <p:nvSpPr>
          <p:cNvPr id="41989" name="Slide Number Placeholder 4">
            <a:extLst>
              <a:ext uri="{FF2B5EF4-FFF2-40B4-BE49-F238E27FC236}">
                <a16:creationId xmlns:a16="http://schemas.microsoft.com/office/drawing/2014/main" id="{5D0386E0-57B9-A741-AA30-147EA20628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E6865FF-F2EE-364D-9F5B-B20655A124A8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41990" name="Footer Placeholder 5">
            <a:extLst>
              <a:ext uri="{FF2B5EF4-FFF2-40B4-BE49-F238E27FC236}">
                <a16:creationId xmlns:a16="http://schemas.microsoft.com/office/drawing/2014/main" id="{D54329EA-F47C-C248-9F96-E44E7F4D546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0AFF52DB-39E0-334B-AF40-34FF2FAC5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0"/>
            <a:ext cx="8778875" cy="962025"/>
          </a:xfrm>
        </p:spPr>
        <p:txBody>
          <a:bodyPr/>
          <a:lstStyle/>
          <a:p>
            <a:r>
              <a:rPr lang="en-US" altLang="en-US" sz="3900">
                <a:ea typeface="ＭＳ Ｐゴシック" panose="020B0600070205080204" pitchFamily="34" charset="-128"/>
              </a:rPr>
              <a:t>The Mathematics of Indifference Curves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0" name="Content Placeholder 2">
                <a:extLst>
                  <a:ext uri="{FF2B5EF4-FFF2-40B4-BE49-F238E27FC236}">
                    <a16:creationId xmlns:a16="http://schemas.microsoft.com/office/drawing/2014/main" id="{B6380C6E-D023-F744-A72F-2A36ED1EB831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An individual consumes x and y</a:t>
                </a: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</a:rPr>
                  <a:t>Utility = </a:t>
                </a:r>
                <a14:m>
                  <m:oMath xmlns:m="http://schemas.openxmlformats.org/officeDocument/2006/math">
                    <m:r>
                      <a:rPr lang="de-AT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𝑈</m:t>
                    </m:r>
                    <m:d>
                      <m:dPr>
                        <m:ctrlPr>
                          <a:rPr lang="de-AT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de-AT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𝑥</m:t>
                        </m:r>
                        <m:r>
                          <a:rPr lang="de-AT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,</m:t>
                        </m:r>
                        <m:r>
                          <a:rPr lang="de-AT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𝑦</m:t>
                        </m:r>
                      </m:e>
                    </m:d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</a:rPr>
                  <a:t>Specific level of utility,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accPr>
                      <m:e>
                        <m:r>
                          <a:rPr lang="de-AT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de-AT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𝑈</m:t>
                    </m:r>
                    <m:d>
                      <m:dPr>
                        <m:ctrlPr>
                          <a:rPr lang="de-AT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de-AT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𝑥</m:t>
                        </m:r>
                        <m:r>
                          <a:rPr lang="de-AT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,</m:t>
                        </m:r>
                        <m:r>
                          <a:rPr lang="de-AT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𝑦</m:t>
                        </m:r>
                      </m:e>
                    </m:d>
                    <m:r>
                      <a:rPr lang="de-AT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acc>
                      <m:accPr>
                        <m:chr m:val="̅"/>
                        <m:ctrlPr>
                          <a:rPr lang="de-AT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accPr>
                      <m:e>
                        <m:r>
                          <a:rPr lang="de-AT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𝑢</m:t>
                        </m:r>
                      </m:e>
                    </m:acc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</a:rPr>
                  <a:t>Trade-offs: the rate at which y can be traded for x</a:t>
                </a:r>
              </a:p>
              <a:p>
                <a:pPr lvl="2"/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lvl="2"/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lvl="2"/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lvl="2"/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lvl="2"/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lvl="2"/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lvl="2"/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lvl="2"/>
                <a:r>
                  <a:rPr lang="en-US" altLang="en-US" dirty="0">
                    <a:solidFill>
                      <a:srgbClr val="FFC000"/>
                    </a:solidFill>
                    <a:ea typeface="ＭＳ Ｐゴシック" panose="020B0600070205080204" pitchFamily="34" charset="-128"/>
                  </a:rPr>
                  <a:t>Query.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 By totally differentiating </a:t>
                </a:r>
                <a14:m>
                  <m:oMath xmlns:m="http://schemas.openxmlformats.org/officeDocument/2006/math">
                    <m:r>
                      <a:rPr lang="de-AT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𝑈</m:t>
                    </m:r>
                    <m:d>
                      <m:dPr>
                        <m:ctrlPr>
                          <a:rPr lang="de-AT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de-AT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𝑥</m:t>
                        </m:r>
                        <m:r>
                          <a:rPr lang="de-AT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,</m:t>
                        </m:r>
                        <m:r>
                          <a:rPr lang="de-AT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𝑦</m:t>
                        </m:r>
                      </m:e>
                    </m:d>
                    <m:r>
                      <a:rPr lang="de-AT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acc>
                      <m:accPr>
                        <m:chr m:val="̅"/>
                        <m:ctrlPr>
                          <a:rPr lang="de-AT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accPr>
                      <m:e>
                        <m:r>
                          <a:rPr lang="de-AT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, verify that the above is true.</a:t>
                </a:r>
              </a:p>
            </p:txBody>
          </p:sp>
        </mc:Choice>
        <mc:Fallback xmlns="">
          <p:sp>
            <p:nvSpPr>
              <p:cNvPr id="43010" name="Content Placeholder 2">
                <a:extLst>
                  <a:ext uri="{FF2B5EF4-FFF2-40B4-BE49-F238E27FC236}">
                    <a16:creationId xmlns:a16="http://schemas.microsoft.com/office/drawing/2014/main" id="{B6380C6E-D023-F744-A72F-2A36ED1EB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1" t="-1489" r="-1036" b="-1489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444D439F-B282-F64A-95B8-269144447A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7F1764-52F5-6646-9262-9EE604F7B20E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2" name="Footer Placeholder 4">
            <a:extLst>
              <a:ext uri="{FF2B5EF4-FFF2-40B4-BE49-F238E27FC236}">
                <a16:creationId xmlns:a16="http://schemas.microsoft.com/office/drawing/2014/main" id="{B09BDE07-9950-9A43-B453-595324B73C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00292CA2-51E6-5443-877D-7E172BEC33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9288" y="4043363"/>
          <a:ext cx="4451350" cy="130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2" name="Equation" r:id="rId4" imgW="17995900" imgH="5264150" progId="Equation.DSMT4">
                  <p:embed/>
                </p:oleObj>
              </mc:Choice>
              <mc:Fallback>
                <p:oleObj name="Equation" r:id="rId4" imgW="17995900" imgH="526415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4043363"/>
                        <a:ext cx="4451350" cy="130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DF803B26-A465-A74F-B8BF-0EEC01F686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0"/>
            <a:ext cx="8778875" cy="962025"/>
          </a:xfrm>
        </p:spPr>
        <p:txBody>
          <a:bodyPr/>
          <a:lstStyle/>
          <a:p>
            <a:r>
              <a:rPr lang="en-US" altLang="en-US" sz="3900">
                <a:ea typeface="ＭＳ Ｐゴシック" panose="020B0600070205080204" pitchFamily="34" charset="-128"/>
              </a:rPr>
              <a:t>The Mathematics of Indifference Curves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50B6B450-5A7B-664D-80DE-B842D572AD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Diminishing </a:t>
            </a:r>
            <a:r>
              <a:rPr lang="en-US" altLang="en-US" i="1" dirty="0">
                <a:ea typeface="ＭＳ Ｐゴシック" panose="020B0600070205080204" pitchFamily="34" charset="-128"/>
              </a:rPr>
              <a:t>MRS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Convex indifference curves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Convex upper level sets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Requires that the utility function be quasi-concave</a:t>
            </a:r>
          </a:p>
          <a:p>
            <a:pPr marL="914400" lvl="2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914400" lvl="2" indent="0">
              <a:buNone/>
            </a:pPr>
            <a:r>
              <a:rPr lang="en-US" altLang="en-US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Query.</a:t>
            </a:r>
            <a:r>
              <a:rPr lang="en-US" altLang="en-US" dirty="0">
                <a:ea typeface="ＭＳ Ｐゴシック" panose="020B0600070205080204" pitchFamily="34" charset="-128"/>
              </a:rPr>
              <a:t> Discuss the case of a constant MRS</a:t>
            </a:r>
          </a:p>
          <a:p>
            <a:pPr marL="4572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2CBB9759-F796-4B40-89A6-B1D4E7656F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D42A89-B608-B34A-9D23-94F270FCCCE7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4036" name="Footer Placeholder 4">
            <a:extLst>
              <a:ext uri="{FF2B5EF4-FFF2-40B4-BE49-F238E27FC236}">
                <a16:creationId xmlns:a16="http://schemas.microsoft.com/office/drawing/2014/main" id="{89E51AB2-8011-9A43-8A01-49C60E3B6B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B8CAAD85-2820-6045-8BBD-89535F27C0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0"/>
            <a:ext cx="8778875" cy="96202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Axioms of Rational Choice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0" name="Content Placeholder 2">
                <a:extLst>
                  <a:ext uri="{FF2B5EF4-FFF2-40B4-BE49-F238E27FC236}">
                    <a16:creationId xmlns:a16="http://schemas.microsoft.com/office/drawing/2014/main" id="{059CA35D-DD2C-C744-9CC1-9CE0A5B041AA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77812" y="962025"/>
                <a:ext cx="8588375" cy="535564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Properties of preferences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 (“at least as good as”)</a:t>
                </a:r>
              </a:p>
              <a:p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Completeness</a:t>
                </a: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</a:rPr>
                  <a:t>If A and B are any two situations, an individual can always specify exactly one of these possibilities:</a:t>
                </a:r>
                <a:br>
                  <a:rPr lang="en-US" altLang="en-US" dirty="0">
                    <a:ea typeface="ＭＳ Ｐゴシック" panose="020B0600070205080204" pitchFamily="34" charset="-128"/>
                  </a:rPr>
                </a:br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lvl="2"/>
                <a:r>
                  <a:rPr lang="en-US" altLang="en-US" dirty="0">
                    <a:ea typeface="ＭＳ Ｐゴシック" panose="020B0600070205080204" pitchFamily="34" charset="-128"/>
                  </a:rPr>
                  <a:t>A is preferred to B: </a:t>
                </a:r>
                <a14:m>
                  <m:oMath xmlns:m="http://schemas.openxmlformats.org/officeDocument/2006/math">
                    <m:r>
                      <a:rPr lang="de-AT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𝐴</m:t>
                    </m:r>
                    <m:r>
                      <a:rPr lang="de-AT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  <m:r>
                      <a:rPr lang="de-AT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lvl="2"/>
                <a:r>
                  <a:rPr lang="en-US" altLang="en-US" dirty="0">
                    <a:ea typeface="ＭＳ Ｐゴシック" panose="020B0600070205080204" pitchFamily="34" charset="-128"/>
                  </a:rPr>
                  <a:t>B is preferred to A: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AT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de-AT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  <m:r>
                      <a:rPr lang="de-AT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lvl="2"/>
                <a:r>
                  <a:rPr lang="en-US" altLang="en-US" dirty="0">
                    <a:ea typeface="ＭＳ Ｐゴシック" panose="020B0600070205080204" pitchFamily="34" charset="-128"/>
                  </a:rPr>
                  <a:t>A and B are equally attractive (indifference): </a:t>
                </a:r>
              </a:p>
              <a:p>
                <a:pPr lvl="2"/>
                <a:r>
                  <a:rPr lang="en-US" altLang="en-US" b="0" dirty="0">
                    <a:ea typeface="ＭＳ Ｐゴシック" panose="020B0600070205080204" pitchFamily="34" charset="-128"/>
                  </a:rPr>
                  <a:t>   </a:t>
                </a:r>
                <a14:m>
                  <m:oMath xmlns:m="http://schemas.openxmlformats.org/officeDocument/2006/math">
                    <m:r>
                      <a:rPr lang="de-AT" altLang="en-US" b="0" i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de-AT" altLang="en-US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𝐴</m:t>
                    </m:r>
                    <m:r>
                      <a:rPr lang="de-AT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  <m:r>
                      <a:rPr lang="de-AT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de-AT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)∧(</m:t>
                    </m:r>
                    <m:r>
                      <a:rPr lang="de-AT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de-AT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  <m:r>
                      <a:rPr lang="de-AT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de-AT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de-AT" altLang="en-US" dirty="0"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de-AT" altLang="en-US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de-AT" altLang="en-US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𝐴</m:t>
                    </m:r>
                    <m:r>
                      <a:rPr lang="de-AT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de-AT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de-AT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altLang="en-US" dirty="0">
                    <a:ea typeface="ＭＳ Ｐゴシック" panose="020B0600070205080204" pitchFamily="34" charset="-128"/>
                  </a:rPr>
                </a:br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</a:rPr>
                  <a:t>Query: Criticize completeness </a:t>
                </a: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</a:rPr>
                  <a:t>Query: What does it mean if </a:t>
                </a:r>
                <a14:m>
                  <m:oMath xmlns:m="http://schemas.openxmlformats.org/officeDocument/2006/math">
                    <m:r>
                      <a:rPr lang="de-AT" altLang="en-US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de-AT" altLang="en-US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𝐴</m:t>
                    </m:r>
                    <m:r>
                      <a:rPr lang="de-AT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  <m:r>
                      <a:rPr lang="de-AT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de-AT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)∧¬(</m:t>
                    </m:r>
                    <m:r>
                      <a:rPr lang="de-AT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de-AT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≿</m:t>
                    </m:r>
                    <m:r>
                      <a:rPr lang="de-AT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de-AT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 ?</a:t>
                </a:r>
                <a:br>
                  <a:rPr lang="en-US" altLang="en-US" dirty="0">
                    <a:ea typeface="ＭＳ Ｐゴシック" panose="020B0600070205080204" pitchFamily="34" charset="-128"/>
                  </a:rPr>
                </a:br>
                <a:br>
                  <a:rPr lang="en-US" altLang="en-US" dirty="0">
                    <a:ea typeface="ＭＳ Ｐゴシック" panose="020B0600070205080204" pitchFamily="34" charset="-128"/>
                  </a:rPr>
                </a:br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lvl="2"/>
                <a:endParaRPr lang="en-US" altLang="en-US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7410" name="Content Placeholder 2">
                <a:extLst>
                  <a:ext uri="{FF2B5EF4-FFF2-40B4-BE49-F238E27FC236}">
                    <a16:creationId xmlns:a16="http://schemas.microsoft.com/office/drawing/2014/main" id="{059CA35D-DD2C-C744-9CC1-9CE0A5B041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812" y="962025"/>
                <a:ext cx="8588375" cy="5355648"/>
              </a:xfrm>
              <a:blipFill>
                <a:blip r:embed="rId3"/>
                <a:stretch>
                  <a:fillRect l="-1329" t="-1185" b="-2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1" name="Footer Placeholder 4">
            <a:extLst>
              <a:ext uri="{FF2B5EF4-FFF2-40B4-BE49-F238E27FC236}">
                <a16:creationId xmlns:a16="http://schemas.microsoft.com/office/drawing/2014/main" id="{F971982D-7881-F747-AD48-5F01B3084D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6352CA91-72F8-B84E-B726-AF8F259DC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13D867-7AC8-844B-858F-6EB0D07C3F9D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7F517C53-B922-CD41-842E-93F45954EF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03413" y="-26988"/>
            <a:ext cx="7240587" cy="461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  <a:cs typeface="Angsana New" panose="02020603050405020304" pitchFamily="18" charset="-34"/>
              </a:rPr>
              <a:t>3.2   Showing Convexity of Indifference Curves</a:t>
            </a:r>
          </a:p>
        </p:txBody>
      </p:sp>
      <p:sp>
        <p:nvSpPr>
          <p:cNvPr id="45058" name="Slide Number Placeholder 3">
            <a:extLst>
              <a:ext uri="{FF2B5EF4-FFF2-40B4-BE49-F238E27FC236}">
                <a16:creationId xmlns:a16="http://schemas.microsoft.com/office/drawing/2014/main" id="{71101EAA-3193-8943-97C2-6FF15C3AC86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5F3865-F74C-5D4C-9F9C-C156A7E4FD15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5059" name="Footer Placeholder 4">
            <a:extLst>
              <a:ext uri="{FF2B5EF4-FFF2-40B4-BE49-F238E27FC236}">
                <a16:creationId xmlns:a16="http://schemas.microsoft.com/office/drawing/2014/main" id="{195711BA-BB6D-B545-A4B9-5BCBD023DB4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B2F18C9D-1A0C-DF4A-88A8-C5E9D12FD9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675" y="609600"/>
          <a:ext cx="850265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8" name="Equation" r:id="rId3" imgW="33204150" imgH="10680700" progId="Equation.DSMT4">
                  <p:embed/>
                </p:oleObj>
              </mc:Choice>
              <mc:Fallback>
                <p:oleObj name="Equation" r:id="rId3" imgW="33204150" imgH="10680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609600"/>
                        <a:ext cx="8502650" cy="273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934C872A-ECE0-8E49-9468-6680F2A5055A}"/>
              </a:ext>
            </a:extLst>
          </p:cNvPr>
          <p:cNvSpPr txBox="1">
            <a:spLocks/>
          </p:cNvSpPr>
          <p:nvPr/>
        </p:nvSpPr>
        <p:spPr bwMode="auto">
          <a:xfrm>
            <a:off x="385763" y="3684588"/>
            <a:ext cx="8362950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cs typeface="Arial" panose="020B0604020202020204" pitchFamily="34" charset="0"/>
              </a:rPr>
              <a:t>MRS is diminishing as x increases and y decreases</a:t>
            </a:r>
            <a:br>
              <a:rPr lang="en-US" altLang="en-US">
                <a:cs typeface="Arial" panose="020B0604020202020204" pitchFamily="34" charset="0"/>
              </a:rPr>
            </a:br>
            <a:endParaRPr lang="en-US" altLang="en-US">
              <a:cs typeface="Arial" panose="020B0604020202020204" pitchFamily="34" charset="0"/>
            </a:endParaRPr>
          </a:p>
          <a:p>
            <a:r>
              <a:rPr lang="en-US" altLang="en-US">
                <a:cs typeface="Arial" panose="020B0604020202020204" pitchFamily="34" charset="0"/>
              </a:rPr>
              <a:t>Therefore, the indifference curves are convex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C4202AD9-D7F8-3B43-8ABA-A44AE65B63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03413" y="-26988"/>
            <a:ext cx="7240587" cy="461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  <a:cs typeface="Angsana New" panose="02020603050405020304" pitchFamily="18" charset="-34"/>
              </a:rPr>
              <a:t>3.2   Showing Convexity of Indifference Curves</a:t>
            </a:r>
          </a:p>
        </p:txBody>
      </p:sp>
      <p:sp>
        <p:nvSpPr>
          <p:cNvPr id="46082" name="Slide Number Placeholder 3">
            <a:extLst>
              <a:ext uri="{FF2B5EF4-FFF2-40B4-BE49-F238E27FC236}">
                <a16:creationId xmlns:a16="http://schemas.microsoft.com/office/drawing/2014/main" id="{95994A59-6ABA-924A-84DB-D527D2FDC7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5948D6-58AE-3B42-BADC-F1209B69D43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6083" name="Footer Placeholder 4">
            <a:extLst>
              <a:ext uri="{FF2B5EF4-FFF2-40B4-BE49-F238E27FC236}">
                <a16:creationId xmlns:a16="http://schemas.microsoft.com/office/drawing/2014/main" id="{6882A84A-5F9D-4243-B19A-0C0B1FBEE79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68D0B1C9-AB1A-9440-912C-94F2B678FE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3550" y="576263"/>
          <a:ext cx="4232275" cy="187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2" name="Equation" r:id="rId3" imgW="16529050" imgH="7315200" progId="Equation.DSMT4">
                  <p:embed/>
                </p:oleObj>
              </mc:Choice>
              <mc:Fallback>
                <p:oleObj name="Equation" r:id="rId3" imgW="16529050" imgH="7315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576263"/>
                        <a:ext cx="4232275" cy="187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9DC90CA6-DDEB-E44D-A61E-D0CD37924B21}"/>
              </a:ext>
            </a:extLst>
          </p:cNvPr>
          <p:cNvSpPr txBox="1">
            <a:spLocks/>
          </p:cNvSpPr>
          <p:nvPr/>
        </p:nvSpPr>
        <p:spPr bwMode="auto">
          <a:xfrm>
            <a:off x="385763" y="2484438"/>
            <a:ext cx="8362950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  <a:p>
            <a:r>
              <a:rPr lang="en-US" altLang="en-US"/>
              <a:t>MRS is diminishing as x increases and y decreases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Therefore, the indifference curves are convex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52FBA2F9-2E42-C544-93EF-E00BB96CAA6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03413" y="-26988"/>
            <a:ext cx="7240587" cy="461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  <a:cs typeface="Angsana New" panose="02020603050405020304" pitchFamily="18" charset="-34"/>
              </a:rPr>
              <a:t>3.2   Showing Convexity of Indifference Curves</a:t>
            </a:r>
          </a:p>
        </p:txBody>
      </p:sp>
      <p:sp>
        <p:nvSpPr>
          <p:cNvPr id="47106" name="Slide Number Placeholder 3">
            <a:extLst>
              <a:ext uri="{FF2B5EF4-FFF2-40B4-BE49-F238E27FC236}">
                <a16:creationId xmlns:a16="http://schemas.microsoft.com/office/drawing/2014/main" id="{B75633A5-80BB-764D-A871-1D66CD51EF0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87E112-2016-7449-A130-8E2A3F67F97F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7107" name="Footer Placeholder 4">
            <a:extLst>
              <a:ext uri="{FF2B5EF4-FFF2-40B4-BE49-F238E27FC236}">
                <a16:creationId xmlns:a16="http://schemas.microsoft.com/office/drawing/2014/main" id="{321D2D94-A93D-D44F-9C5E-4488D28A9D1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443CCDF9-5EAC-B440-A3F5-35BEC52BF1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2925" y="677863"/>
          <a:ext cx="6667500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6" name="Equation" r:id="rId3" imgW="26041350" imgH="11118850" progId="Equation.DSMT4">
                  <p:embed/>
                </p:oleObj>
              </mc:Choice>
              <mc:Fallback>
                <p:oleObj name="Equation" r:id="rId3" imgW="26041350" imgH="1111885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677863"/>
                        <a:ext cx="6667500" cy="284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28DB932-784F-A74C-8DA7-C81AD236E176}"/>
              </a:ext>
            </a:extLst>
          </p:cNvPr>
          <p:cNvSpPr txBox="1">
            <a:spLocks/>
          </p:cNvSpPr>
          <p:nvPr/>
        </p:nvSpPr>
        <p:spPr bwMode="auto">
          <a:xfrm>
            <a:off x="385763" y="3575050"/>
            <a:ext cx="836295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kern="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a</a:t>
            </a:r>
            <a:r>
              <a:rPr lang="en-US" sz="320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s x increases and y decreases, the MRS </a:t>
            </a:r>
            <a:r>
              <a:rPr lang="en-US" sz="3200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increases</a:t>
            </a:r>
            <a:r>
              <a:rPr lang="en-US" sz="320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!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indifference curves are concave, not convex (</a:t>
            </a:r>
            <a:r>
              <a:rPr lang="en-US" sz="3200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-&gt; nonconvex preference</a:t>
            </a:r>
            <a:r>
              <a:rPr lang="en-US" sz="320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not</a:t>
            </a:r>
            <a:r>
              <a:rPr lang="en-US" sz="320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 a quasi-concave function U(</a:t>
            </a:r>
            <a:r>
              <a:rPr lang="en-US" sz="3200" dirty="0" err="1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x,y</a:t>
            </a:r>
            <a:r>
              <a:rPr lang="en-US" sz="320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)</a:t>
            </a:r>
            <a:endParaRPr lang="en-US" sz="3200" kern="0" dirty="0">
              <a:solidFill>
                <a:srgbClr val="000099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CEF1F954-8862-B642-A965-38A01A38B5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0"/>
            <a:ext cx="8778875" cy="962025"/>
          </a:xfrm>
        </p:spPr>
        <p:txBody>
          <a:bodyPr/>
          <a:lstStyle/>
          <a:p>
            <a:r>
              <a:rPr lang="en-US" altLang="en-US" sz="3800">
                <a:ea typeface="ＭＳ Ｐゴシック" panose="020B0600070205080204" pitchFamily="34" charset="-128"/>
              </a:rPr>
              <a:t>Utility Functions for Specific Preferences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52AA7A48-974B-E348-A657-B9A3DD556A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Cobb-Douglas Utility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	utility = </a:t>
            </a:r>
            <a:r>
              <a:rPr lang="en-US" altLang="en-US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i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x,y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) = x</a:t>
            </a:r>
            <a:r>
              <a:rPr lang="en-US" altLang="en-US" baseline="30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α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y</a:t>
            </a:r>
            <a:r>
              <a:rPr lang="en-US" altLang="en-US" baseline="30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β</a:t>
            </a:r>
            <a:endParaRPr lang="en-US" altLang="en-US" i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 dirty="0">
              <a:solidFill>
                <a:srgbClr val="FF0000"/>
              </a:solidFill>
              <a:ea typeface="ＭＳ Ｐゴシック" panose="020B0600070205080204" pitchFamily="34" charset="-128"/>
              <a:sym typeface="Symbol" pitchFamily="2" charset="2"/>
            </a:endParaRPr>
          </a:p>
          <a:p>
            <a:pPr lvl="1"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Where α and β are positive constants</a:t>
            </a:r>
          </a:p>
          <a:p>
            <a:pPr lvl="1">
              <a:lnSpc>
                <a:spcPct val="110000"/>
              </a:lnSpc>
            </a:pPr>
            <a:endParaRPr lang="en-US" altLang="en-US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lvl="1">
              <a:lnSpc>
                <a:spcPct val="120000"/>
              </a:lnSpc>
            </a:pP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The relative sizes of α and β indicate the relative importance of the goods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0E9A24FD-0C9A-2647-8282-13AAFB50EE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B7135C-CDB0-434E-9572-60F0AEB1FB8F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8132" name="Footer Placeholder 4">
            <a:extLst>
              <a:ext uri="{FF2B5EF4-FFF2-40B4-BE49-F238E27FC236}">
                <a16:creationId xmlns:a16="http://schemas.microsoft.com/office/drawing/2014/main" id="{1F8C1E2A-0663-DC47-B17E-FEFFDDAA60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167A4E95-1B4C-A341-B796-0FFC0DCBC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0"/>
            <a:ext cx="8778875" cy="962025"/>
          </a:xfrm>
        </p:spPr>
        <p:txBody>
          <a:bodyPr/>
          <a:lstStyle/>
          <a:p>
            <a:r>
              <a:rPr lang="en-US" altLang="en-US" sz="3800">
                <a:ea typeface="ＭＳ Ｐゴシック" panose="020B0600070205080204" pitchFamily="34" charset="-128"/>
              </a:rPr>
              <a:t>Utility Functions for Specific Preferences</a:t>
            </a:r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A13E8157-8D14-134E-8F13-FADEC3B7F8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Perfect substitutes 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  <a:sym typeface="Symbol" pitchFamily="2" charset="2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Linear indifference curves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		utility = </a:t>
            </a:r>
            <a: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U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x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,</a:t>
            </a:r>
            <a: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y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) = α</a:t>
            </a:r>
            <a: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x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 + β</a:t>
            </a:r>
            <a: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y</a:t>
            </a:r>
            <a:b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</a:br>
            <a:endParaRPr lang="en-US" altLang="en-US">
              <a:solidFill>
                <a:srgbClr val="FF0000"/>
              </a:solidFill>
              <a:ea typeface="ＭＳ Ｐゴシック" panose="020B0600070205080204" pitchFamily="34" charset="-128"/>
              <a:sym typeface="Symbol" pitchFamily="2" charset="2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Where α and β are positive constants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MRS will be constant along the indifference curves</a:t>
            </a: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B47E7CF1-6553-1E46-A334-32B091F366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8F8108-24D2-4347-AB5B-4A0A0189E7C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9156" name="Footer Placeholder 4">
            <a:extLst>
              <a:ext uri="{FF2B5EF4-FFF2-40B4-BE49-F238E27FC236}">
                <a16:creationId xmlns:a16="http://schemas.microsoft.com/office/drawing/2014/main" id="{3A47C5AE-B053-6D40-9791-F97EBBE6FD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788F8E5A-A95C-204C-AE4B-F371CBDD9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0"/>
            <a:ext cx="8778875" cy="962025"/>
          </a:xfrm>
        </p:spPr>
        <p:txBody>
          <a:bodyPr/>
          <a:lstStyle/>
          <a:p>
            <a:r>
              <a:rPr lang="en-US" altLang="en-US" sz="3800">
                <a:ea typeface="ＭＳ Ｐゴシック" panose="020B0600070205080204" pitchFamily="34" charset="-128"/>
              </a:rPr>
              <a:t>Utility Functions for Specific Preferences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43DF9D23-2565-434C-931F-AAE72676E5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Perfect complements 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  <a:sym typeface="Symbol" pitchFamily="2" charset="2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L-shaped indifference curves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		utility = </a:t>
            </a:r>
            <a: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U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x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,</a:t>
            </a:r>
            <a: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y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) = min (α</a:t>
            </a:r>
            <a: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x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, β</a:t>
            </a:r>
            <a: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y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)</a:t>
            </a:r>
            <a:b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</a:br>
            <a:endParaRPr lang="en-US" altLang="en-US">
              <a:solidFill>
                <a:srgbClr val="FF0000"/>
              </a:solidFill>
              <a:ea typeface="ＭＳ Ｐゴシック" panose="020B0600070205080204" pitchFamily="34" charset="-128"/>
              <a:sym typeface="Symbol" pitchFamily="2" charset="2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where α and β are positive parameters</a:t>
            </a:r>
          </a:p>
          <a:p>
            <a:endParaRPr lang="en-US" altLang="en-US">
              <a:ea typeface="ＭＳ Ｐゴシック" panose="020B0600070205080204" pitchFamily="34" charset="-128"/>
              <a:sym typeface="Symbol" pitchFamily="2" charset="2"/>
            </a:endParaRPr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113D37B6-0D02-0649-93E1-32CB98136E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B83765-CC8A-8C44-97F9-AAEECC1DDFE5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0180" name="Footer Placeholder 4">
            <a:extLst>
              <a:ext uri="{FF2B5EF4-FFF2-40B4-BE49-F238E27FC236}">
                <a16:creationId xmlns:a16="http://schemas.microsoft.com/office/drawing/2014/main" id="{F5A3B239-A6AA-4040-AB3B-3FD233C0AB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88986743-46EB-8744-845D-F9381135E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0"/>
            <a:ext cx="8778875" cy="962025"/>
          </a:xfrm>
        </p:spPr>
        <p:txBody>
          <a:bodyPr/>
          <a:lstStyle/>
          <a:p>
            <a:r>
              <a:rPr lang="en-US" altLang="en-US" sz="3800">
                <a:ea typeface="ＭＳ Ｐゴシック" panose="020B0600070205080204" pitchFamily="34" charset="-128"/>
              </a:rPr>
              <a:t>Utility Functions for Specific Preferences</a:t>
            </a:r>
          </a:p>
        </p:txBody>
      </p:sp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819368DF-5764-8D42-B85B-9ED8202DD8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CES Utility (constant elasticity of substitution)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	utility = </a:t>
            </a:r>
            <a:r>
              <a:rPr lang="en-US" altLang="en-US" i="1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U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 i="1" dirty="0" err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x</a:t>
            </a:r>
            <a:r>
              <a:rPr lang="en-US" altLang="en-US" dirty="0" err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,</a:t>
            </a:r>
            <a:r>
              <a:rPr lang="en-US" altLang="en-US" i="1" dirty="0" err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y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) = ⍺</a:t>
            </a:r>
            <a:r>
              <a:rPr lang="en-US" altLang="en-US" i="1" dirty="0" err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x</a:t>
            </a:r>
            <a:r>
              <a:rPr lang="en-US" altLang="en-US" baseline="30000" dirty="0" err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δ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/</a:t>
            </a:r>
            <a:r>
              <a:rPr lang="en-US" altLang="en-US" dirty="0" err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δ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+ </a:t>
            </a:r>
            <a:r>
              <a:rPr lang="en-US" altLang="en-US" dirty="0" err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ß</a:t>
            </a:r>
            <a:r>
              <a:rPr lang="en-US" altLang="en-US" i="1" dirty="0" err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y</a:t>
            </a:r>
            <a:r>
              <a:rPr lang="en-US" altLang="en-US" baseline="30000" dirty="0" err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δ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/</a:t>
            </a:r>
            <a:r>
              <a:rPr lang="en-US" altLang="en-US" dirty="0" err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δ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 , 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δ≤1,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⍺,</a:t>
            </a:r>
            <a:r>
              <a:rPr lang="en-US" altLang="en-US" dirty="0" err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ß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&gt;0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			</a:t>
            </a:r>
            <a:endParaRPr lang="en-US" altLang="en-US" dirty="0">
              <a:solidFill>
                <a:srgbClr val="006A67"/>
              </a:solidFill>
              <a:ea typeface="ＭＳ Ｐゴシック" panose="020B0600070205080204" pitchFamily="34" charset="-128"/>
              <a:sym typeface="Symbol" pitchFamily="2" charset="2"/>
            </a:endParaRPr>
          </a:p>
          <a:p>
            <a:pPr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	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Perfect substitutes: 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δ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= 1</a:t>
            </a:r>
            <a:b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</a:br>
            <a:b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</a:b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Cobb-Douglas: 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δ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= 0</a:t>
            </a:r>
            <a:b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</a:br>
            <a:b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</a:b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Perfect complements: 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δ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= -∞</a:t>
            </a: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  <a:sym typeface="Symbol" pitchFamily="2" charset="2"/>
            </a:endParaRPr>
          </a:p>
          <a:p>
            <a:pPr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  <a:ea typeface="ＭＳ Ｐゴシック" panose="020B0600070205080204" pitchFamily="34" charset="-128"/>
                <a:sym typeface="Symbol" pitchFamily="2" charset="2"/>
              </a:rPr>
              <a:t>   Query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. Show that </a:t>
            </a:r>
            <a:r>
              <a:rPr lang="en-US" altLang="en-US" sz="2400" dirty="0" err="1">
                <a:ea typeface="ＭＳ Ｐゴシック" panose="020B0600070205080204" pitchFamily="34" charset="-128"/>
                <a:sym typeface="Symbol" pitchFamily="2" charset="2"/>
              </a:rPr>
              <a:t>δ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= 0 corresponds to Cobb-Douglas</a:t>
            </a:r>
            <a:b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</a:br>
            <a:endParaRPr lang="en-US" altLang="en-US" dirty="0">
              <a:ea typeface="ＭＳ Ｐゴシック" panose="020B0600070205080204" pitchFamily="34" charset="-128"/>
              <a:sym typeface="Symbol" pitchFamily="2" charset="2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7135454D-8B76-0D4D-9FD1-44765DEF8F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B19669-616E-2C4E-A615-29113C320B48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1204" name="Footer Placeholder 4">
            <a:extLst>
              <a:ext uri="{FF2B5EF4-FFF2-40B4-BE49-F238E27FC236}">
                <a16:creationId xmlns:a16="http://schemas.microsoft.com/office/drawing/2014/main" id="{3FE2205C-1022-6E4B-A9F8-7AA25588C6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91DE9632-0F3B-B440-A227-18AB9FA870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0"/>
            <a:ext cx="8778875" cy="962025"/>
          </a:xfrm>
        </p:spPr>
        <p:txBody>
          <a:bodyPr/>
          <a:lstStyle/>
          <a:p>
            <a:r>
              <a:rPr lang="en-US" altLang="en-US" sz="3800">
                <a:ea typeface="ＭＳ Ｐゴシック" panose="020B0600070205080204" pitchFamily="34" charset="-128"/>
              </a:rPr>
              <a:t>Utility Functions for Specific Preferences</a:t>
            </a:r>
          </a:p>
        </p:txBody>
      </p:sp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05192503-583F-4748-871F-C1352A1081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563" y="1365250"/>
            <a:ext cx="8588375" cy="5113338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elasticity of substitution, </a:t>
            </a:r>
            <a:r>
              <a:rPr lang="el-GR" altLang="en-US">
                <a:ea typeface="ＭＳ Ｐゴシック" panose="020B0600070205080204" pitchFamily="34" charset="-128"/>
              </a:rPr>
              <a:t>σ</a:t>
            </a:r>
            <a:br>
              <a:rPr lang="de-AT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CES utility: </a:t>
            </a:r>
            <a:r>
              <a:rPr lang="el-GR" altLang="en-US">
                <a:ea typeface="ＭＳ Ｐゴシック" panose="020B0600070205080204" pitchFamily="34" charset="-128"/>
                <a:sym typeface="Symbol" pitchFamily="2" charset="2"/>
              </a:rPr>
              <a:t>σ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 = </a:t>
            </a:r>
            <a:r>
              <a:rPr lang="en-US" altLang="en-US">
                <a:ea typeface="ＭＳ Ｐゴシック" panose="020B0600070205080204" pitchFamily="34" charset="-128"/>
              </a:rPr>
              <a:t> 1/(1 - 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δ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lnSpc>
                <a:spcPct val="150000"/>
              </a:lnSpc>
            </a:pP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Perfect substitutes: </a:t>
            </a:r>
            <a:r>
              <a:rPr lang="el-GR" altLang="en-US">
                <a:ea typeface="ＭＳ Ｐゴシック" panose="020B0600070205080204" pitchFamily="34" charset="-128"/>
                <a:sym typeface="Symbol" pitchFamily="2" charset="2"/>
              </a:rPr>
              <a:t>σ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 = ∞</a:t>
            </a:r>
            <a:b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</a:br>
            <a:endParaRPr lang="en-US" altLang="en-US">
              <a:ea typeface="ＭＳ Ｐゴシック" panose="020B0600070205080204" pitchFamily="34" charset="-128"/>
              <a:sym typeface="Symbol" pitchFamily="2" charset="2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Perfect complements: </a:t>
            </a:r>
            <a:r>
              <a:rPr lang="el-GR" altLang="en-US">
                <a:ea typeface="ＭＳ Ｐゴシック" panose="020B0600070205080204" pitchFamily="34" charset="-128"/>
                <a:sym typeface="Symbol" pitchFamily="2" charset="2"/>
              </a:rPr>
              <a:t>σ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 = 0</a:t>
            </a:r>
            <a:b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</a:br>
            <a:endParaRPr lang="en-US" altLang="en-US">
              <a:ea typeface="ＭＳ Ｐゴシック" panose="020B0600070205080204" pitchFamily="34" charset="-128"/>
              <a:sym typeface="Symbol" pitchFamily="2" charset="2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Query. What is </a:t>
            </a:r>
            <a:r>
              <a:rPr lang="el-GR" altLang="en-US">
                <a:ea typeface="ＭＳ Ｐゴシック" panose="020B0600070205080204" pitchFamily="34" charset="-128"/>
              </a:rPr>
              <a:t>σ</a:t>
            </a:r>
            <a:r>
              <a:rPr lang="de-AT" altLang="en-US">
                <a:ea typeface="ＭＳ Ｐゴシック" panose="020B0600070205080204" pitchFamily="34" charset="-128"/>
              </a:rPr>
              <a:t> for a Cobb-Douglas function?</a:t>
            </a:r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  <a:sym typeface="Symbol" pitchFamily="2" charset="2"/>
            </a:endParaRP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EB0D6D5C-A001-8C45-808F-C5D291592D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310EDD-F06A-0F47-B5DF-CCDEC6F6A091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3252" name="Footer Placeholder 4">
            <a:extLst>
              <a:ext uri="{FF2B5EF4-FFF2-40B4-BE49-F238E27FC236}">
                <a16:creationId xmlns:a16="http://schemas.microsoft.com/office/drawing/2014/main" id="{B5B12023-587D-8C43-BA54-66AD4A59E2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7A8127ED-F660-5842-9919-F1658D90F82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76425" y="-106363"/>
            <a:ext cx="1887538" cy="461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  <a:cs typeface="Angsana New" panose="02020603050405020304" pitchFamily="18" charset="-34"/>
              </a:rPr>
              <a:t>3.8 a, b</a:t>
            </a:r>
          </a:p>
        </p:txBody>
      </p:sp>
      <p:sp>
        <p:nvSpPr>
          <p:cNvPr id="54274" name="Text Placeholder 2">
            <a:extLst>
              <a:ext uri="{FF2B5EF4-FFF2-40B4-BE49-F238E27FC236}">
                <a16:creationId xmlns:a16="http://schemas.microsoft.com/office/drawing/2014/main" id="{A886DE21-642C-8F43-89BA-2A763478CE13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>
          <a:xfrm>
            <a:off x="344488" y="261938"/>
            <a:ext cx="8799512" cy="3429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Examples of Utility Functions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CA71A-842E-FC47-9638-B39992AB449B}"/>
              </a:ext>
            </a:extLst>
          </p:cNvPr>
          <p:cNvSpPr>
            <a:spLocks noGrp="1" noChangeArrowheads="1"/>
          </p:cNvSpPr>
          <p:nvPr>
            <p:ph type="body" sz="quarter" idx="15"/>
          </p:nvPr>
        </p:nvSpPr>
        <p:spPr>
          <a:xfrm>
            <a:off x="304800" y="5538788"/>
            <a:ext cx="8836025" cy="9747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600">
                <a:ea typeface="ＭＳ Ｐゴシック" panose="020B0600070205080204" pitchFamily="34" charset="-128"/>
              </a:rPr>
              <a:t>The four indifference curve maps illustrate alternative degrees of substitutability of x for y. The Cobb–Douglas and constant elasticity of substitution (CES) functions (drawn here for relatively low substitutability) fall between the extremes of perfect substitution (b) and no substitution (c).</a:t>
            </a:r>
          </a:p>
        </p:txBody>
      </p:sp>
      <p:sp>
        <p:nvSpPr>
          <p:cNvPr id="54276" name="Slide Number Placeholder 4">
            <a:extLst>
              <a:ext uri="{FF2B5EF4-FFF2-40B4-BE49-F238E27FC236}">
                <a16:creationId xmlns:a16="http://schemas.microsoft.com/office/drawing/2014/main" id="{6BED1509-563F-DC49-ABD5-6B5203F52E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9AD3302-739E-BD4D-A9F6-86A57E81D7FF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54277" name="Footer Placeholder 5">
            <a:extLst>
              <a:ext uri="{FF2B5EF4-FFF2-40B4-BE49-F238E27FC236}">
                <a16:creationId xmlns:a16="http://schemas.microsoft.com/office/drawing/2014/main" id="{78D0C6B4-EC63-A54B-AD8F-447FC1341E6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56323" name="Picture 3">
            <a:extLst>
              <a:ext uri="{FF2B5EF4-FFF2-40B4-BE49-F238E27FC236}">
                <a16:creationId xmlns:a16="http://schemas.microsoft.com/office/drawing/2014/main" id="{BC900278-30ED-DE49-8ABC-FF8570A82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782638"/>
            <a:ext cx="88868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0C7717BA-56B5-C841-AC1F-17B5A69303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76425" y="-106363"/>
            <a:ext cx="1887538" cy="461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  <a:cs typeface="Angsana New" panose="02020603050405020304" pitchFamily="18" charset="-34"/>
              </a:rPr>
              <a:t>3.8 c, d</a:t>
            </a:r>
          </a:p>
        </p:txBody>
      </p:sp>
      <p:sp>
        <p:nvSpPr>
          <p:cNvPr id="55298" name="Text Placeholder 2">
            <a:extLst>
              <a:ext uri="{FF2B5EF4-FFF2-40B4-BE49-F238E27FC236}">
                <a16:creationId xmlns:a16="http://schemas.microsoft.com/office/drawing/2014/main" id="{DB4C517B-7745-9045-89E7-BB4EBAF6A469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>
          <a:xfrm>
            <a:off x="344488" y="261938"/>
            <a:ext cx="8799512" cy="3429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Examples of Utility Functions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E0883F-A8D1-C540-A955-1C1ACC783937}"/>
              </a:ext>
            </a:extLst>
          </p:cNvPr>
          <p:cNvSpPr>
            <a:spLocks noGrp="1" noChangeArrowheads="1"/>
          </p:cNvSpPr>
          <p:nvPr>
            <p:ph type="body" sz="quarter" idx="15"/>
          </p:nvPr>
        </p:nvSpPr>
        <p:spPr>
          <a:xfrm>
            <a:off x="169863" y="5568950"/>
            <a:ext cx="8967787" cy="9032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600">
                <a:ea typeface="ＭＳ Ｐゴシック" panose="020B0600070205080204" pitchFamily="34" charset="-128"/>
              </a:rPr>
              <a:t>The four indifference curve maps illustrate alternative degrees of substitutability of x for y. The Cobb–Douglas and constant elasticity of substitution (CES) functions (drawn here for relatively low substitutability) fall between the extremes of perfect substitution (b) and no substitution (c).</a:t>
            </a:r>
          </a:p>
        </p:txBody>
      </p:sp>
      <p:sp>
        <p:nvSpPr>
          <p:cNvPr id="55300" name="Slide Number Placeholder 4">
            <a:extLst>
              <a:ext uri="{FF2B5EF4-FFF2-40B4-BE49-F238E27FC236}">
                <a16:creationId xmlns:a16="http://schemas.microsoft.com/office/drawing/2014/main" id="{44E56B57-B968-1C4E-BA06-AF70168934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81400E-6F0C-9A45-B360-F776858B558D}" type="slidenum">
              <a:rPr lang="en-US" altLang="en-US" smtClean="0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55301" name="Footer Placeholder 5">
            <a:extLst>
              <a:ext uri="{FF2B5EF4-FFF2-40B4-BE49-F238E27FC236}">
                <a16:creationId xmlns:a16="http://schemas.microsoft.com/office/drawing/2014/main" id="{C0F6A7A3-EA14-D947-A483-5BA534BD788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57346" name="Picture 2">
            <a:extLst>
              <a:ext uri="{FF2B5EF4-FFF2-40B4-BE49-F238E27FC236}">
                <a16:creationId xmlns:a16="http://schemas.microsoft.com/office/drawing/2014/main" id="{6A488251-F353-684C-964B-955FE4CA1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841375"/>
            <a:ext cx="873442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96978FBC-7BC0-1846-8C4E-0765CEC8B0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0"/>
            <a:ext cx="8778875" cy="96202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Axioms of Rational Choice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29755ED5-D665-F147-9260-8D88DF8B87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Transitivity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If A is preferred to B, and B is preferred to C, then A is preferred to C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Individual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choices are internally consistent</a:t>
            </a:r>
            <a:br>
              <a:rPr lang="en-US" altLang="ja-JP">
                <a:ea typeface="ＭＳ Ｐゴシック" panose="020B0600070205080204" pitchFamily="34" charset="-128"/>
              </a:rPr>
            </a:br>
            <a:endParaRPr lang="en-US" altLang="ja-JP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Complete + transitive = rational preferences</a:t>
            </a:r>
          </a:p>
        </p:txBody>
      </p:sp>
      <p:sp>
        <p:nvSpPr>
          <p:cNvPr id="18435" name="Footer Placeholder 4">
            <a:extLst>
              <a:ext uri="{FF2B5EF4-FFF2-40B4-BE49-F238E27FC236}">
                <a16:creationId xmlns:a16="http://schemas.microsoft.com/office/drawing/2014/main" id="{2770924A-C812-9544-BA3E-6F153F9716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8436" name="Slide Number Placeholder 5">
            <a:extLst>
              <a:ext uri="{FF2B5EF4-FFF2-40B4-BE49-F238E27FC236}">
                <a16:creationId xmlns:a16="http://schemas.microsoft.com/office/drawing/2014/main" id="{0675009B-7713-D640-A1B9-DA53ACCA44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8AC90E-AE72-A249-83BA-861D20FC1D0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8A12A04F-93E9-B849-A399-5C8C95848E2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03413" y="-26988"/>
            <a:ext cx="7240587" cy="461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  <a:cs typeface="Angsana New" panose="02020603050405020304" pitchFamily="18" charset="-34"/>
              </a:rPr>
              <a:t>3.3 	Homothetic Preferences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EAF4FA66-473D-BB4B-AFB8-1B311EB708A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33363" y="550863"/>
            <a:ext cx="8707437" cy="5849937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Utility function is homothetic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If the </a:t>
            </a:r>
            <a:r>
              <a:rPr lang="en-US" altLang="en-US" i="1" dirty="0">
                <a:ea typeface="ＭＳ Ｐゴシック" panose="020B0600070205080204" pitchFamily="34" charset="-128"/>
              </a:rPr>
              <a:t>MRS</a:t>
            </a:r>
            <a:r>
              <a:rPr lang="en-US" altLang="en-US" dirty="0">
                <a:ea typeface="ＭＳ Ｐゴシック" panose="020B0600070205080204" pitchFamily="34" charset="-128"/>
              </a:rPr>
              <a:t> depends only on the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ratio</a:t>
            </a:r>
            <a:r>
              <a:rPr lang="en-US" altLang="en-US" dirty="0">
                <a:ea typeface="ＭＳ Ｐゴシック" panose="020B0600070205080204" pitchFamily="34" charset="-128"/>
              </a:rPr>
              <a:t> of the amounts of the two goods </a:t>
            </a:r>
            <a:r>
              <a:rPr lang="en-US" altLang="en-US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-&gt; implication?</a:t>
            </a:r>
            <a:br>
              <a:rPr lang="en-US" altLang="en-US" dirty="0">
                <a:solidFill>
                  <a:srgbClr val="FFC000"/>
                </a:solidFill>
                <a:ea typeface="ＭＳ Ｐゴシック" panose="020B0600070205080204" pitchFamily="34" charset="-128"/>
              </a:rPr>
            </a:br>
            <a:endParaRPr lang="en-US" altLang="en-US" dirty="0">
              <a:solidFill>
                <a:srgbClr val="FFC00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Perfect substitutes</a:t>
            </a:r>
          </a:p>
          <a:p>
            <a:pPr lvl="1"/>
            <a:r>
              <a:rPr lang="en-US" altLang="en-US" i="1" dirty="0">
                <a:ea typeface="ＭＳ Ｐゴシック" panose="020B0600070205080204" pitchFamily="34" charset="-128"/>
                <a:sym typeface="Symbol" pitchFamily="2" charset="2"/>
              </a:rPr>
              <a:t>MRS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is the same</a:t>
            </a:r>
          </a:p>
          <a:p>
            <a:pPr marL="457200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at every point</a:t>
            </a:r>
            <a:b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</a:br>
            <a:endParaRPr lang="en-US" altLang="en-US" dirty="0">
              <a:ea typeface="ＭＳ Ｐゴシック" panose="020B0600070205080204" pitchFamily="34" charset="-128"/>
              <a:sym typeface="Symbol" pitchFamily="2" charset="2"/>
            </a:endParaRPr>
          </a:p>
          <a:p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Perfect complements</a:t>
            </a:r>
          </a:p>
          <a:p>
            <a:pPr lvl="1"/>
            <a:r>
              <a:rPr lang="en-US" altLang="en-US" i="1" dirty="0">
                <a:ea typeface="ＭＳ Ｐゴシック" panose="020B0600070205080204" pitchFamily="34" charset="-128"/>
                <a:sym typeface="Symbol" pitchFamily="2" charset="2"/>
              </a:rPr>
              <a:t>MRS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= ∞ if </a:t>
            </a:r>
            <a:r>
              <a:rPr lang="en-US" altLang="en-US" i="1" dirty="0">
                <a:ea typeface="ＭＳ Ｐゴシック" panose="020B0600070205080204" pitchFamily="34" charset="-128"/>
                <a:sym typeface="Symbol" pitchFamily="2" charset="2"/>
              </a:rPr>
              <a:t>y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/</a:t>
            </a:r>
            <a:r>
              <a:rPr lang="en-US" altLang="en-US" i="1" dirty="0">
                <a:ea typeface="ＭＳ Ｐゴシック" panose="020B0600070205080204" pitchFamily="34" charset="-128"/>
                <a:sym typeface="Symbol" pitchFamily="2" charset="2"/>
              </a:rPr>
              <a:t>x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&gt; α/β</a:t>
            </a:r>
          </a:p>
          <a:p>
            <a:pPr lvl="1"/>
            <a:r>
              <a:rPr lang="en-US" altLang="en-US" i="1" dirty="0">
                <a:ea typeface="ＭＳ Ｐゴシック" panose="020B0600070205080204" pitchFamily="34" charset="-128"/>
                <a:sym typeface="Symbol" pitchFamily="2" charset="2"/>
              </a:rPr>
              <a:t>MRS 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is</a:t>
            </a:r>
            <a:r>
              <a:rPr lang="en-US" altLang="en-US" i="1" dirty="0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undefined if </a:t>
            </a:r>
            <a:r>
              <a:rPr lang="en-US" altLang="en-US" i="1" dirty="0">
                <a:ea typeface="ＭＳ Ｐゴシック" panose="020B0600070205080204" pitchFamily="34" charset="-128"/>
                <a:sym typeface="Symbol" pitchFamily="2" charset="2"/>
              </a:rPr>
              <a:t>y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/</a:t>
            </a:r>
            <a:r>
              <a:rPr lang="en-US" altLang="en-US" i="1" dirty="0">
                <a:ea typeface="ＭＳ Ｐゴシック" panose="020B0600070205080204" pitchFamily="34" charset="-128"/>
                <a:sym typeface="Symbol" pitchFamily="2" charset="2"/>
              </a:rPr>
              <a:t>x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= α/β</a:t>
            </a:r>
          </a:p>
          <a:p>
            <a:pPr lvl="1"/>
            <a:r>
              <a:rPr lang="en-US" altLang="en-US" i="1" dirty="0">
                <a:ea typeface="ＭＳ Ｐゴシック" panose="020B0600070205080204" pitchFamily="34" charset="-128"/>
                <a:sym typeface="Symbol" pitchFamily="2" charset="2"/>
              </a:rPr>
              <a:t>MRS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= 0 if </a:t>
            </a:r>
            <a:r>
              <a:rPr lang="en-US" altLang="en-US" i="1" dirty="0">
                <a:ea typeface="ＭＳ Ｐゴシック" panose="020B0600070205080204" pitchFamily="34" charset="-128"/>
                <a:sym typeface="Symbol" pitchFamily="2" charset="2"/>
              </a:rPr>
              <a:t>y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/</a:t>
            </a:r>
            <a:r>
              <a:rPr lang="en-US" altLang="en-US" i="1" dirty="0">
                <a:ea typeface="ＭＳ Ｐゴシック" panose="020B0600070205080204" pitchFamily="34" charset="-128"/>
                <a:sym typeface="Symbol" pitchFamily="2" charset="2"/>
              </a:rPr>
              <a:t>x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&lt; α/β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689A736F-5767-9F45-9677-30F497549F2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F5260C-54B8-2B44-9F85-F0B40E9CD142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6324" name="Footer Placeholder 4">
            <a:extLst>
              <a:ext uri="{FF2B5EF4-FFF2-40B4-BE49-F238E27FC236}">
                <a16:creationId xmlns:a16="http://schemas.microsoft.com/office/drawing/2014/main" id="{03016A1A-F2A7-4746-A755-AC13DAE5141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414098F6-8C81-7B4A-932D-D4C4EB30B9D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03413" y="-26988"/>
            <a:ext cx="7240587" cy="461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  <a:cs typeface="Angsana New" panose="02020603050405020304" pitchFamily="18" charset="-34"/>
              </a:rPr>
              <a:t>3.3 	Homothetic Preferences</a:t>
            </a: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15FED05E-16DE-5342-922B-EEB8B2496F8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33363" y="682625"/>
            <a:ext cx="8707437" cy="57181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General Cobb-Douglas function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The </a:t>
            </a:r>
            <a:r>
              <a:rPr lang="en-US" altLang="en-US" i="1" dirty="0">
                <a:ea typeface="ＭＳ Ｐゴシック" panose="020B0600070205080204" pitchFamily="34" charset="-128"/>
              </a:rPr>
              <a:t>MRS</a:t>
            </a:r>
            <a:r>
              <a:rPr lang="en-US" altLang="en-US" dirty="0">
                <a:ea typeface="ＭＳ Ｐゴシック" panose="020B0600070205080204" pitchFamily="34" charset="-128"/>
              </a:rPr>
              <a:t> depends only on the ratio y/x </a:t>
            </a:r>
            <a:endParaRPr lang="en-US" altLang="en-US" dirty="0">
              <a:ea typeface="ＭＳ Ｐゴシック" panose="020B0600070205080204" pitchFamily="34" charset="-128"/>
              <a:sym typeface="Symbol" pitchFamily="2" charset="2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3F42F1B2-E090-E44D-A6C2-545D4F97B57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9968B-E848-4048-A396-7F6DDCBC6B48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7348" name="Footer Placeholder 4">
            <a:extLst>
              <a:ext uri="{FF2B5EF4-FFF2-40B4-BE49-F238E27FC236}">
                <a16:creationId xmlns:a16="http://schemas.microsoft.com/office/drawing/2014/main" id="{FEBEABAC-1C8D-4E44-9F42-950F71C2DBC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graphicFrame>
        <p:nvGraphicFramePr>
          <p:cNvPr id="58370" name="Object 2">
            <a:extLst>
              <a:ext uri="{FF2B5EF4-FFF2-40B4-BE49-F238E27FC236}">
                <a16:creationId xmlns:a16="http://schemas.microsoft.com/office/drawing/2014/main" id="{95F4045F-CEDA-5E40-B4DF-42268CB461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2975" y="1952625"/>
          <a:ext cx="596265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6" name="Equation" r:id="rId3" imgW="24136350" imgH="5264150" progId="Equation.DSMT4">
                  <p:embed/>
                </p:oleObj>
              </mc:Choice>
              <mc:Fallback>
                <p:oleObj name="Equation" r:id="rId3" imgW="24136350" imgH="526415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1952625"/>
                        <a:ext cx="5962650" cy="130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CC3C1AB1-A95F-B84E-A43B-92987940E5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03413" y="-26988"/>
            <a:ext cx="7240587" cy="461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  <a:cs typeface="Angsana New" panose="02020603050405020304" pitchFamily="18" charset="-34"/>
              </a:rPr>
              <a:t>3.4 	Nonhomothetic Preferences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80DD09A1-B5AF-324E-99EF-5A540C22EEE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33363" y="550863"/>
            <a:ext cx="8707437" cy="5849937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Some utility functions do not exhibit homothetic preferences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	utility = </a:t>
            </a:r>
            <a: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</a:rPr>
              <a:t>U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</a:rPr>
              <a:t>x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,</a:t>
            </a:r>
            <a: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</a:rPr>
              <a:t>y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) = </a:t>
            </a:r>
            <a: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</a:rPr>
              <a:t>x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 + ln </a:t>
            </a:r>
            <a:r>
              <a:rPr lang="en-US" altLang="en-US" i="1">
                <a:solidFill>
                  <a:srgbClr val="FF0000"/>
                </a:solidFill>
                <a:ea typeface="ＭＳ Ｐゴシック" panose="020B0600070205080204" pitchFamily="34" charset="-128"/>
              </a:rPr>
              <a:t>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Good y exhibits diminishing marginal utility, but good x does not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MRS diminishes as the chosen quantity of y decreases, but it is independent of the quantity of x consumed</a:t>
            </a:r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7AABB2B9-6062-124F-979A-FBA13A17BA8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0231B4-F9DF-764F-A8B5-A77148C59A1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8372" name="Footer Placeholder 4">
            <a:extLst>
              <a:ext uri="{FF2B5EF4-FFF2-40B4-BE49-F238E27FC236}">
                <a16:creationId xmlns:a16="http://schemas.microsoft.com/office/drawing/2014/main" id="{01AB430C-B830-4F40-B35D-A6148C3A382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8D59476-023F-7544-8842-DEA08A8CE405}"/>
              </a:ext>
            </a:extLst>
          </p:cNvPr>
          <p:cNvSpPr txBox="1">
            <a:spLocks noChangeArrowheads="1"/>
          </p:cNvSpPr>
          <p:nvPr/>
        </p:nvSpPr>
        <p:spPr>
          <a:xfrm>
            <a:off x="454025" y="3198813"/>
            <a:ext cx="8077200" cy="17526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FF0000"/>
                </a:solidFill>
                <a:latin typeface="+mn-lt"/>
                <a:ea typeface="+mn-ea"/>
              </a:rPr>
              <a:t>		</a:t>
            </a: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FA44035A-5D2E-0246-94D0-C960A692F4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89100" y="4713288"/>
          <a:ext cx="4343400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1" name="Equation" r:id="rId4" imgW="17849850" imgH="4972050" progId="Equation.DSMT4">
                  <p:embed/>
                </p:oleObj>
              </mc:Choice>
              <mc:Fallback>
                <p:oleObj name="Equation" r:id="rId4" imgW="17849850" imgH="497205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4713288"/>
                        <a:ext cx="4343400" cy="121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E60089E1-07AD-E44B-B30E-67D583C8C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0"/>
            <a:ext cx="8778875" cy="96202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Many-Good Case</a:t>
            </a:r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E554A2DD-0ED2-6F42-8E53-2910749060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Suppose utility is a function of </a:t>
            </a:r>
            <a:r>
              <a:rPr lang="en-US" altLang="en-US" i="1" dirty="0">
                <a:ea typeface="ＭＳ Ｐゴシック" panose="020B0600070205080204" pitchFamily="34" charset="-128"/>
              </a:rPr>
              <a:t>n</a:t>
            </a:r>
            <a:r>
              <a:rPr lang="en-US" altLang="en-US" dirty="0">
                <a:ea typeface="ＭＳ Ｐゴシック" panose="020B0600070205080204" pitchFamily="34" charset="-128"/>
              </a:rPr>
              <a:t> goods given by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dirty="0">
                <a:solidFill>
                  <a:srgbClr val="7B332D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utility = </a:t>
            </a:r>
            <a:r>
              <a:rPr lang="en-US" altLang="en-US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x</a:t>
            </a:r>
            <a:r>
              <a:rPr lang="en-US" altLang="en-US" baseline="-25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x</a:t>
            </a:r>
            <a:r>
              <a:rPr lang="en-US" altLang="en-US" baseline="-25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,…, </a:t>
            </a:r>
            <a:r>
              <a:rPr lang="en-US" altLang="en-US" i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x</a:t>
            </a:r>
            <a:r>
              <a:rPr lang="en-US" altLang="en-US" baseline="-250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n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)</a:t>
            </a:r>
          </a:p>
          <a:p>
            <a:pPr>
              <a:lnSpc>
                <a:spcPct val="120000"/>
              </a:lnSpc>
              <a:buFontTx/>
              <a:buNone/>
            </a:pPr>
            <a:endParaRPr lang="en-US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</a:pPr>
            <a:r>
              <a:rPr lang="en-US" altLang="en-US" i="1" dirty="0">
                <a:ea typeface="ＭＳ Ｐゴシック" panose="020B0600070205080204" pitchFamily="34" charset="-128"/>
              </a:rPr>
              <a:t>U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i="1" dirty="0">
                <a:ea typeface="ＭＳ Ｐゴシック" panose="020B0600070205080204" pitchFamily="34" charset="-128"/>
              </a:rPr>
              <a:t>x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i="1" dirty="0">
                <a:ea typeface="ＭＳ Ｐゴシック" panose="020B0600070205080204" pitchFamily="34" charset="-128"/>
              </a:rPr>
              <a:t>x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</a:rPr>
              <a:t>,…,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baseline="-25000" dirty="0" err="1">
                <a:ea typeface="ＭＳ Ｐゴシック" panose="020B0600070205080204" pitchFamily="34" charset="-128"/>
              </a:rPr>
              <a:t>n</a:t>
            </a:r>
            <a:r>
              <a:rPr lang="en-US" altLang="en-US" dirty="0">
                <a:ea typeface="ＭＳ Ｐゴシック" panose="020B0600070205080204" pitchFamily="34" charset="-128"/>
              </a:rPr>
              <a:t>)=k</a:t>
            </a:r>
          </a:p>
          <a:p>
            <a:pPr>
              <a:lnSpc>
                <a:spcPct val="12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Defines an indifference surface in n dimensions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All those combinations of the n goods that yield the same level of utility 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44226248-9D3B-624A-B49F-5AAADB1F18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55D890-5D3C-CB40-8A2A-613F1C58D6EF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9396" name="Footer Placeholder 4">
            <a:extLst>
              <a:ext uri="{FF2B5EF4-FFF2-40B4-BE49-F238E27FC236}">
                <a16:creationId xmlns:a16="http://schemas.microsoft.com/office/drawing/2014/main" id="{FF861AE5-1E34-9F43-941F-1B1E2C759A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8A970F66-B5A2-174A-86E2-1F36E0956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0"/>
            <a:ext cx="8778875" cy="96202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Many-Good Case</a:t>
            </a: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D7E9E0BD-01A3-F441-9297-9836B8043B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MRS with many goods</a:t>
            </a:r>
          </a:p>
          <a:p>
            <a:endParaRPr lang="en-US" altLang="en-US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endParaRPr lang="en-US" altLang="en-US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EF8735AB-1735-A64D-B90F-3998FA5320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0AAE9A-BB19-8845-8218-F5EB6C97D7C8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0420" name="Footer Placeholder 4">
            <a:extLst>
              <a:ext uri="{FF2B5EF4-FFF2-40B4-BE49-F238E27FC236}">
                <a16:creationId xmlns:a16="http://schemas.microsoft.com/office/drawing/2014/main" id="{35FA38C7-9DBC-9249-A480-0CE2CF62B6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82C2A82D-8C26-7C4D-8957-630522D8EB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325" y="1746250"/>
          <a:ext cx="7999413" cy="159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8" name="Equation" r:id="rId3" imgW="1365250" imgH="273050" progId="Equation.DSMT4">
                  <p:embed/>
                </p:oleObj>
              </mc:Choice>
              <mc:Fallback>
                <p:oleObj name="Equation" r:id="rId3" imgW="1365250" imgH="27305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746250"/>
                        <a:ext cx="7999413" cy="159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F1D8A45E-DC30-6448-8AFC-C527BC30E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5163" y="23813"/>
            <a:ext cx="7208837" cy="712787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Special Preferences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2D9C999F-3A21-254C-98B5-74954488C3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utility function  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General concept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Can be adapted to a large number of special circumstances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Aspects of preferences that economists have tried to model</a:t>
            </a:r>
          </a:p>
          <a:p>
            <a:pPr lvl="2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(1) habits and addiction</a:t>
            </a:r>
          </a:p>
          <a:p>
            <a:pPr lvl="2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(2) positional preferences</a:t>
            </a:r>
          </a:p>
        </p:txBody>
      </p:sp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id="{D26755E3-6C7D-C142-A565-E2299C3D31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4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2645A8-DEFB-9C41-BAFE-F486681DEA25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61444" name="Footer Placeholder 4">
            <a:extLst>
              <a:ext uri="{FF2B5EF4-FFF2-40B4-BE49-F238E27FC236}">
                <a16:creationId xmlns:a16="http://schemas.microsoft.com/office/drawing/2014/main" id="{DF33D817-09C2-164B-A48C-33E5809E69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4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>
            <a:extLst>
              <a:ext uri="{FF2B5EF4-FFF2-40B4-BE49-F238E27FC236}">
                <a16:creationId xmlns:a16="http://schemas.microsoft.com/office/drawing/2014/main" id="{0F54352F-7040-B042-B952-4EC87A5E76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0"/>
            <a:ext cx="8778875" cy="962025"/>
          </a:xfrm>
        </p:spPr>
        <p:txBody>
          <a:bodyPr/>
          <a:lstStyle/>
          <a:p>
            <a:r>
              <a:rPr lang="de-DE" altLang="en-US" dirty="0">
                <a:ea typeface="ＭＳ Ｐゴシック" panose="020B0600070205080204" pitchFamily="34" charset="-128"/>
              </a:rPr>
              <a:t>Primary </a:t>
            </a:r>
            <a:r>
              <a:rPr lang="de-DE" altLang="en-US" dirty="0" err="1">
                <a:ea typeface="ＭＳ Ｐゴシック" panose="020B0600070205080204" pitchFamily="34" charset="-128"/>
              </a:rPr>
              <a:t>properties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of</a:t>
            </a:r>
            <a:r>
              <a:rPr lang="de-DE" altLang="en-US" dirty="0">
                <a:ea typeface="ＭＳ Ｐゴシック" panose="020B0600070205080204" pitchFamily="34" charset="-128"/>
              </a:rPr>
              <a:t> </a:t>
            </a:r>
            <a:r>
              <a:rPr lang="de-DE" altLang="en-US" dirty="0" err="1">
                <a:ea typeface="ＭＳ Ｐゴシック" panose="020B0600070205080204" pitchFamily="34" charset="-128"/>
              </a:rPr>
              <a:t>preferences</a:t>
            </a:r>
            <a:endParaRPr lang="de-DE" altLang="en-US" dirty="0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8" name="Inhaltsplatzhalter 2">
                <a:extLst>
                  <a:ext uri="{FF2B5EF4-FFF2-40B4-BE49-F238E27FC236}">
                    <a16:creationId xmlns:a16="http://schemas.microsoft.com/office/drawing/2014/main" id="{5DE7DE5E-64D1-9C49-B024-D61C15A1EF1B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altLang="en-US" dirty="0">
                    <a:ea typeface="ＭＳ Ｐゴシック" panose="020B0600070205080204" pitchFamily="34" charset="-128"/>
                  </a:rPr>
                  <a:t>Continuity</a:t>
                </a:r>
                <a:br>
                  <a:rPr lang="de-DE" altLang="en-US" dirty="0">
                    <a:ea typeface="ＭＳ Ｐゴシック" panose="020B0600070205080204" pitchFamily="34" charset="-128"/>
                  </a:rPr>
                </a:br>
                <a:endParaRPr lang="de-DE" altLang="en-US" dirty="0">
                  <a:ea typeface="ＭＳ Ｐゴシック" panose="020B0600070205080204" pitchFamily="34" charset="-128"/>
                </a:endParaRPr>
              </a:p>
              <a:p>
                <a:pPr lvl="1"/>
                <a:r>
                  <a:rPr lang="de-DE" altLang="en-US" dirty="0" err="1">
                    <a:ea typeface="ＭＳ Ｐゴシック" panose="020B0600070205080204" pitchFamily="34" charset="-128"/>
                  </a:rPr>
                  <a:t>If</a:t>
                </a:r>
                <a:r>
                  <a:rPr lang="de-DE" altLang="en-US" dirty="0">
                    <a:ea typeface="ＭＳ Ｐゴシック" panose="020B0600070205080204" pitchFamily="34" charset="-128"/>
                  </a:rPr>
                  <a:t> x </a:t>
                </a:r>
                <a:r>
                  <a:rPr lang="de-DE" altLang="en-US" dirty="0" err="1">
                    <a:ea typeface="ＭＳ Ｐゴシック" panose="020B0600070205080204" pitchFamily="34" charset="-128"/>
                  </a:rPr>
                  <a:t>is</a:t>
                </a:r>
                <a:r>
                  <a:rPr lang="de-DE" altLang="en-US" dirty="0"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>
                    <a:ea typeface="ＭＳ Ｐゴシック" panose="020B0600070205080204" pitchFamily="34" charset="-128"/>
                  </a:rPr>
                  <a:t>preferred</a:t>
                </a:r>
                <a:r>
                  <a:rPr lang="de-DE" altLang="en-US" dirty="0"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>
                    <a:ea typeface="ＭＳ Ｐゴシック" panose="020B0600070205080204" pitchFamily="34" charset="-128"/>
                  </a:rPr>
                  <a:t>to</a:t>
                </a:r>
                <a:r>
                  <a:rPr lang="de-DE" altLang="en-US" dirty="0"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de-AT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𝑥</m:t>
                    </m:r>
                    <m:r>
                      <a:rPr lang="de-AT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′</m:t>
                    </m:r>
                  </m:oMath>
                </a14:m>
                <a:r>
                  <a:rPr lang="de-DE" altLang="ja-JP" dirty="0">
                    <a:ea typeface="ＭＳ Ｐゴシック" panose="020B0600070205080204" pitchFamily="34" charset="-128"/>
                  </a:rPr>
                  <a:t>, </a:t>
                </a:r>
                <a:r>
                  <a:rPr lang="de-DE" altLang="ja-JP" dirty="0" err="1">
                    <a:ea typeface="ＭＳ Ｐゴシック" panose="020B0600070205080204" pitchFamily="34" charset="-128"/>
                  </a:rPr>
                  <a:t>this</a:t>
                </a:r>
                <a:r>
                  <a:rPr lang="de-DE" altLang="ja-JP" dirty="0">
                    <a:ea typeface="ＭＳ Ｐゴシック" panose="020B0600070205080204" pitchFamily="34" charset="-128"/>
                  </a:rPr>
                  <a:t> </a:t>
                </a:r>
                <a:r>
                  <a:rPr lang="de-DE" altLang="ja-JP" dirty="0" err="1">
                    <a:ea typeface="ＭＳ Ｐゴシック" panose="020B0600070205080204" pitchFamily="34" charset="-128"/>
                  </a:rPr>
                  <a:t>holds</a:t>
                </a:r>
                <a:r>
                  <a:rPr lang="de-DE" altLang="ja-JP" dirty="0">
                    <a:ea typeface="ＭＳ Ｐゴシック" panose="020B0600070205080204" pitchFamily="34" charset="-128"/>
                  </a:rPr>
                  <a:t> </a:t>
                </a:r>
                <a:r>
                  <a:rPr lang="de-DE" altLang="ja-JP" dirty="0" err="1">
                    <a:ea typeface="ＭＳ Ｐゴシック" panose="020B0600070205080204" pitchFamily="34" charset="-128"/>
                  </a:rPr>
                  <a:t>for</a:t>
                </a:r>
                <a:r>
                  <a:rPr lang="de-DE" altLang="ja-JP" dirty="0">
                    <a:ea typeface="ＭＳ Ｐゴシック" panose="020B0600070205080204" pitchFamily="34" charset="-128"/>
                  </a:rPr>
                  <a:t> </a:t>
                </a:r>
                <a:r>
                  <a:rPr lang="de-DE" altLang="ja-JP" dirty="0" err="1">
                    <a:ea typeface="ＭＳ Ｐゴシック" panose="020B0600070205080204" pitchFamily="34" charset="-128"/>
                  </a:rPr>
                  <a:t>any</a:t>
                </a:r>
                <a:r>
                  <a:rPr lang="de-DE" altLang="ja-JP" dirty="0">
                    <a:ea typeface="ＭＳ Ｐゴシック" panose="020B0600070205080204" pitchFamily="34" charset="-128"/>
                  </a:rPr>
                  <a:t> </a:t>
                </a:r>
                <a:r>
                  <a:rPr lang="de-DE" altLang="ja-JP" dirty="0" err="1">
                    <a:ea typeface="ＭＳ Ｐゴシック" panose="020B0600070205080204" pitchFamily="34" charset="-128"/>
                  </a:rPr>
                  <a:t>consumption</a:t>
                </a:r>
                <a:r>
                  <a:rPr lang="de-DE" altLang="ja-JP" dirty="0">
                    <a:ea typeface="ＭＳ Ｐゴシック" panose="020B0600070205080204" pitchFamily="34" charset="-128"/>
                  </a:rPr>
                  <a:t> </a:t>
                </a:r>
                <a:r>
                  <a:rPr lang="de-DE" altLang="ja-JP" dirty="0" err="1">
                    <a:ea typeface="ＭＳ Ｐゴシック" panose="020B0600070205080204" pitchFamily="34" charset="-128"/>
                  </a:rPr>
                  <a:t>bundle</a:t>
                </a:r>
                <a:r>
                  <a:rPr lang="de-DE" altLang="ja-JP" dirty="0">
                    <a:ea typeface="ＭＳ Ｐゴシック" panose="020B0600070205080204" pitchFamily="34" charset="-128"/>
                  </a:rPr>
                  <a:t> </a:t>
                </a:r>
                <a:r>
                  <a:rPr lang="de-DE" altLang="ja-JP" dirty="0" err="1">
                    <a:solidFill>
                      <a:srgbClr val="FF0000"/>
                    </a:solidFill>
                    <a:ea typeface="ＭＳ Ｐゴシック" panose="020B0600070205080204" pitchFamily="34" charset="-128"/>
                  </a:rPr>
                  <a:t>close</a:t>
                </a:r>
                <a:r>
                  <a:rPr lang="de-DE" altLang="ja-JP" dirty="0">
                    <a:ea typeface="ＭＳ Ｐゴシック" panose="020B0600070205080204" pitchFamily="34" charset="-128"/>
                  </a:rPr>
                  <a:t> </a:t>
                </a:r>
                <a:r>
                  <a:rPr lang="de-DE" altLang="ja-JP" dirty="0" err="1">
                    <a:ea typeface="ＭＳ Ｐゴシック" panose="020B0600070205080204" pitchFamily="34" charset="-128"/>
                  </a:rPr>
                  <a:t>to</a:t>
                </a:r>
                <a:r>
                  <a:rPr lang="de-DE" altLang="ja-JP" dirty="0">
                    <a:ea typeface="ＭＳ Ｐゴシック" panose="020B0600070205080204" pitchFamily="34" charset="-128"/>
                  </a:rPr>
                  <a:t> x (</a:t>
                </a:r>
                <a:r>
                  <a:rPr lang="de-DE" altLang="ja-JP" dirty="0" err="1">
                    <a:ea typeface="ＭＳ Ｐゴシック" panose="020B0600070205080204" pitchFamily="34" charset="-128"/>
                  </a:rPr>
                  <a:t>say</a:t>
                </a:r>
                <a:r>
                  <a:rPr lang="de-DE" altLang="ja-JP" dirty="0"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altLang="ja-JP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accPr>
                      <m:e>
                        <m:r>
                          <a:rPr lang="de-DE" altLang="ja-JP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𝑥</m:t>
                        </m:r>
                      </m:e>
                    </m:acc>
                    <m:r>
                      <a:rPr lang="de-DE" altLang="ja-JP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endParaRPr lang="de-DE" altLang="ja-JP" dirty="0">
                  <a:ea typeface="ＭＳ Ｐゴシック" panose="020B0600070205080204" pitchFamily="34" charset="-128"/>
                </a:endParaRPr>
              </a:p>
              <a:p>
                <a:pPr lvl="1"/>
                <a:r>
                  <a:rPr lang="de-DE" altLang="en-US" dirty="0">
                    <a:ea typeface="ＭＳ Ｐゴシック" panose="020B0600070205080204" pitchFamily="34" charset="-128"/>
                  </a:rPr>
                  <a:t>Responses </a:t>
                </a:r>
                <a:r>
                  <a:rPr lang="de-DE" altLang="en-US" dirty="0" err="1">
                    <a:ea typeface="ＭＳ Ｐゴシック" panose="020B0600070205080204" pitchFamily="34" charset="-128"/>
                  </a:rPr>
                  <a:t>to</a:t>
                </a:r>
                <a:r>
                  <a:rPr lang="de-DE" altLang="en-US" dirty="0"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>
                    <a:ea typeface="ＭＳ Ｐゴシック" panose="020B0600070205080204" pitchFamily="34" charset="-128"/>
                  </a:rPr>
                  <a:t>changes</a:t>
                </a:r>
                <a:r>
                  <a:rPr lang="de-DE" altLang="en-US" dirty="0">
                    <a:ea typeface="ＭＳ Ｐゴシック" panose="020B0600070205080204" pitchFamily="34" charset="-128"/>
                  </a:rPr>
                  <a:t> in </a:t>
                </a:r>
                <a:r>
                  <a:rPr lang="de-DE" altLang="en-US" dirty="0" err="1">
                    <a:ea typeface="ＭＳ Ｐゴシック" panose="020B0600070205080204" pitchFamily="34" charset="-128"/>
                  </a:rPr>
                  <a:t>prices</a:t>
                </a:r>
                <a:r>
                  <a:rPr lang="de-DE" altLang="en-US" dirty="0"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>
                    <a:ea typeface="ＭＳ Ｐゴシック" panose="020B0600070205080204" pitchFamily="34" charset="-128"/>
                  </a:rPr>
                  <a:t>and</a:t>
                </a:r>
                <a:r>
                  <a:rPr lang="de-DE" altLang="en-US" dirty="0"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>
                    <a:ea typeface="ＭＳ Ｐゴシック" panose="020B0600070205080204" pitchFamily="34" charset="-128"/>
                  </a:rPr>
                  <a:t>income</a:t>
                </a:r>
                <a:br>
                  <a:rPr lang="de-DE" altLang="en-US" dirty="0">
                    <a:ea typeface="ＭＳ Ｐゴシック" panose="020B0600070205080204" pitchFamily="34" charset="-128"/>
                  </a:rPr>
                </a:br>
                <a:endParaRPr lang="de-DE" altLang="en-US" dirty="0">
                  <a:ea typeface="ＭＳ Ｐゴシック" panose="020B0600070205080204" pitchFamily="34" charset="-128"/>
                </a:endParaRPr>
              </a:p>
              <a:p>
                <a:r>
                  <a:rPr lang="de-DE" altLang="en-US" dirty="0">
                    <a:ea typeface="ＭＳ Ｐゴシック" panose="020B0600070205080204" pitchFamily="34" charset="-128"/>
                  </a:rPr>
                  <a:t>Non-</a:t>
                </a:r>
                <a:r>
                  <a:rPr lang="de-DE" altLang="en-US" dirty="0" err="1">
                    <a:ea typeface="ＭＳ Ｐゴシック" panose="020B0600070205080204" pitchFamily="34" charset="-128"/>
                  </a:rPr>
                  <a:t>example</a:t>
                </a:r>
                <a:r>
                  <a:rPr lang="de-DE" altLang="en-US" dirty="0">
                    <a:ea typeface="ＭＳ Ｐゴシック" panose="020B0600070205080204" pitchFamily="34" charset="-128"/>
                  </a:rPr>
                  <a:t>: </a:t>
                </a:r>
                <a:r>
                  <a:rPr lang="de-DE" altLang="en-US" dirty="0" err="1">
                    <a:ea typeface="ＭＳ Ｐゴシック" panose="020B0600070205080204" pitchFamily="34" charset="-128"/>
                  </a:rPr>
                  <a:t>Lexicographic</a:t>
                </a:r>
                <a:r>
                  <a:rPr lang="de-DE" altLang="en-US" dirty="0"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>
                    <a:ea typeface="ＭＳ Ｐゴシック" panose="020B0600070205080204" pitchFamily="34" charset="-128"/>
                  </a:rPr>
                  <a:t>Preferences</a:t>
                </a:r>
                <a:endParaRPr lang="de-DE" altLang="en-US" dirty="0">
                  <a:ea typeface="ＭＳ Ｐゴシック" panose="020B0600070205080204" pitchFamily="34" charset="-128"/>
                </a:endParaRPr>
              </a:p>
              <a:p>
                <a:pPr lvl="2"/>
                <a:r>
                  <a:rPr lang="de-DE" altLang="en-US" dirty="0" err="1">
                    <a:ea typeface="ＭＳ Ｐゴシック" panose="020B0600070205080204" pitchFamily="34" charset="-128"/>
                  </a:rPr>
                  <a:t>Let</a:t>
                </a:r>
                <a:r>
                  <a:rPr lang="de-DE" altLang="en-US" dirty="0">
                    <a:ea typeface="ＭＳ Ｐゴシック" panose="020B0600070205080204" pitchFamily="34" charset="-128"/>
                  </a:rPr>
                  <a:t> 		 ,  		</a:t>
                </a:r>
              </a:p>
              <a:p>
                <a:pPr lvl="2"/>
                <a:r>
                  <a:rPr lang="de-DE" altLang="en-US" dirty="0">
                    <a:ea typeface="ＭＳ Ｐゴシック" panose="020B0600070205080204" pitchFamily="34" charset="-128"/>
                  </a:rPr>
                  <a:t> 	  </a:t>
                </a:r>
                <a:r>
                  <a:rPr lang="de-DE" altLang="en-US" dirty="0" err="1">
                    <a:ea typeface="ＭＳ Ｐゴシック" panose="020B0600070205080204" pitchFamily="34" charset="-128"/>
                  </a:rPr>
                  <a:t>if</a:t>
                </a:r>
                <a:r>
                  <a:rPr lang="de-DE" altLang="en-US" dirty="0">
                    <a:ea typeface="ＭＳ Ｐゴシック" panose="020B0600070205080204" pitchFamily="34" charset="-128"/>
                  </a:rPr>
                  <a:t>  	      </a:t>
                </a:r>
                <a:r>
                  <a:rPr lang="de-DE" altLang="en-US" dirty="0" err="1">
                    <a:ea typeface="ＭＳ Ｐゴシック" panose="020B0600070205080204" pitchFamily="34" charset="-128"/>
                  </a:rPr>
                  <a:t>or</a:t>
                </a:r>
                <a:r>
                  <a:rPr lang="de-DE" altLang="en-US" dirty="0">
                    <a:ea typeface="ＭＳ Ｐゴシック" panose="020B0600070205080204" pitchFamily="34" charset="-128"/>
                  </a:rPr>
                  <a:t> 				</a:t>
                </a:r>
              </a:p>
              <a:p>
                <a:pPr lvl="2"/>
                <a:endParaRPr lang="de-DE" altLang="en-US" dirty="0">
                  <a:ea typeface="ＭＳ Ｐゴシック" panose="020B0600070205080204" pitchFamily="34" charset="-128"/>
                </a:endParaRPr>
              </a:p>
              <a:p>
                <a:pPr lvl="2"/>
                <a:r>
                  <a:rPr lang="de-DE" altLang="en-US" dirty="0" err="1">
                    <a:ea typeface="ＭＳ Ｐゴシック" panose="020B0600070205080204" pitchFamily="34" charset="-128"/>
                  </a:rPr>
                  <a:t>Consider</a:t>
                </a:r>
                <a:r>
                  <a:rPr lang="de-DE" altLang="en-US" dirty="0">
                    <a:ea typeface="ＭＳ Ｐゴシック" panose="020B0600070205080204" pitchFamily="34" charset="-128"/>
                  </a:rPr>
                  <a:t>			             </a:t>
                </a:r>
                <a:r>
                  <a:rPr lang="de-DE" altLang="en-US" dirty="0" err="1">
                    <a:ea typeface="ＭＳ Ｐゴシック" panose="020B0600070205080204" pitchFamily="34" charset="-128"/>
                  </a:rPr>
                  <a:t>and</a:t>
                </a:r>
                <a:r>
                  <a:rPr lang="de-DE" altLang="en-US" dirty="0">
                    <a:ea typeface="ＭＳ Ｐゴシック" panose="020B0600070205080204" pitchFamily="34" charset="-128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AT" altLang="en-US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accPr>
                      <m:e>
                        <m:r>
                          <a:rPr lang="de-AT" altLang="en-US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𝑥</m:t>
                        </m:r>
                      </m:e>
                    </m:acc>
                    <m:r>
                      <a:rPr lang="de-AT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=(1,1</m:t>
                    </m:r>
                    <m:r>
                      <a:rPr lang="de-AT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endParaRPr lang="de-AT" altLang="en-US" dirty="0">
                  <a:ea typeface="ＭＳ Ｐゴシック" panose="020B0600070205080204" pitchFamily="34" charset="-128"/>
                </a:endParaRPr>
              </a:p>
              <a:p>
                <a:pPr marL="914400" lvl="2" indent="0">
                  <a:buNone/>
                </a:pPr>
                <a:r>
                  <a:rPr lang="de-DE" altLang="en-US" dirty="0">
                    <a:ea typeface="ＭＳ Ｐゴシック" panose="020B0600070205080204" pitchFamily="34" charset="-128"/>
                  </a:rPr>
                  <a:t>   Do </a:t>
                </a:r>
                <a:r>
                  <a:rPr lang="de-DE" altLang="en-US" dirty="0" err="1">
                    <a:ea typeface="ＭＳ Ｐゴシック" panose="020B0600070205080204" pitchFamily="34" charset="-128"/>
                  </a:rPr>
                  <a:t>lexicographic</a:t>
                </a:r>
                <a:r>
                  <a:rPr lang="de-DE" altLang="en-US" dirty="0"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>
                    <a:ea typeface="ＭＳ Ｐゴシック" panose="020B0600070205080204" pitchFamily="34" charset="-128"/>
                  </a:rPr>
                  <a:t>preferences</a:t>
                </a:r>
                <a:r>
                  <a:rPr lang="de-DE" altLang="en-US" dirty="0"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>
                    <a:ea typeface="ＭＳ Ｐゴシック" panose="020B0600070205080204" pitchFamily="34" charset="-128"/>
                  </a:rPr>
                  <a:t>violate</a:t>
                </a:r>
                <a:r>
                  <a:rPr lang="de-DE" altLang="en-US" dirty="0">
                    <a:ea typeface="ＭＳ Ｐゴシック" panose="020B0600070205080204" pitchFamily="34" charset="-128"/>
                  </a:rPr>
                  <a:t> </a:t>
                </a:r>
                <a:r>
                  <a:rPr lang="de-DE" altLang="en-US" dirty="0" err="1">
                    <a:ea typeface="ＭＳ Ｐゴシック" panose="020B0600070205080204" pitchFamily="34" charset="-128"/>
                  </a:rPr>
                  <a:t>continuity</a:t>
                </a:r>
                <a:r>
                  <a:rPr lang="de-DE" altLang="en-US" dirty="0">
                    <a:ea typeface="ＭＳ Ｐゴシック" panose="020B0600070205080204" pitchFamily="34" charset="-128"/>
                  </a:rPr>
                  <a:t>?</a:t>
                </a:r>
              </a:p>
            </p:txBody>
          </p:sp>
        </mc:Choice>
        <mc:Fallback xmlns="">
          <p:sp>
            <p:nvSpPr>
              <p:cNvPr id="19458" name="Inhaltsplatzhalter 2">
                <a:extLst>
                  <a:ext uri="{FF2B5EF4-FFF2-40B4-BE49-F238E27FC236}">
                    <a16:creationId xmlns:a16="http://schemas.microsoft.com/office/drawing/2014/main" id="{5DE7DE5E-64D1-9C49-B024-D61C15A1EF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1" t="-1489"/>
                </a:stretch>
              </a:blipFill>
            </p:spPr>
            <p:txBody>
              <a:bodyPr/>
              <a:lstStyle/>
              <a:p>
                <a:r>
                  <a:rPr lang="en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9" name="Fußzeilenplatzhalter 3">
            <a:extLst>
              <a:ext uri="{FF2B5EF4-FFF2-40B4-BE49-F238E27FC236}">
                <a16:creationId xmlns:a16="http://schemas.microsoft.com/office/drawing/2014/main" id="{BC90B138-56E8-6548-9131-05D3C935F2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19460" name="Foliennummernplatzhalter 4">
            <a:extLst>
              <a:ext uri="{FF2B5EF4-FFF2-40B4-BE49-F238E27FC236}">
                <a16:creationId xmlns:a16="http://schemas.microsoft.com/office/drawing/2014/main" id="{F40CD89F-0CB7-CF46-BF0B-43926FBEE1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8E671E-00BC-2645-95AE-BFC6FB219BFB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graphicFrame>
        <p:nvGraphicFramePr>
          <p:cNvPr id="19461" name="Objekt 1">
            <a:extLst>
              <a:ext uri="{FF2B5EF4-FFF2-40B4-BE49-F238E27FC236}">
                <a16:creationId xmlns:a16="http://schemas.microsoft.com/office/drawing/2014/main" id="{137893BE-EB21-FA41-A6D2-21EBDEC6C2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3900" y="4400550"/>
          <a:ext cx="1104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2" name="Equation" r:id="rId4" imgW="552450" imgH="184150" progId="Equation.DSMT4">
                  <p:embed/>
                </p:oleObj>
              </mc:Choice>
              <mc:Fallback>
                <p:oleObj name="Equation" r:id="rId4" imgW="552450" imgH="184150" progId="Equation.DSMT4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4400550"/>
                        <a:ext cx="11049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kt 2">
            <a:extLst>
              <a:ext uri="{FF2B5EF4-FFF2-40B4-BE49-F238E27FC236}">
                <a16:creationId xmlns:a16="http://schemas.microsoft.com/office/drawing/2014/main" id="{70FE31F9-0119-854A-8C79-A1300FF1C7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11538" y="4408488"/>
          <a:ext cx="1320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3" name="Equation" r:id="rId6" imgW="660400" imgH="184150" progId="Equation.DSMT4">
                  <p:embed/>
                </p:oleObj>
              </mc:Choice>
              <mc:Fallback>
                <p:oleObj name="Equation" r:id="rId6" imgW="660400" imgH="184150" progId="Equation.DSMT4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538" y="4408488"/>
                        <a:ext cx="1320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kt 3">
            <a:extLst>
              <a:ext uri="{FF2B5EF4-FFF2-40B4-BE49-F238E27FC236}">
                <a16:creationId xmlns:a16="http://schemas.microsoft.com/office/drawing/2014/main" id="{4698B664-0B04-134C-8CF7-52FC398FF6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58925" y="4822825"/>
          <a:ext cx="635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4" name="Equation" r:id="rId8" imgW="317500" imgH="114300" progId="Equation.DSMT4">
                  <p:embed/>
                </p:oleObj>
              </mc:Choice>
              <mc:Fallback>
                <p:oleObj name="Equation" r:id="rId8" imgW="317500" imgH="114300" progId="Equation.DSMT4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5" y="4822825"/>
                        <a:ext cx="6350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kt 4">
            <a:extLst>
              <a:ext uri="{FF2B5EF4-FFF2-40B4-BE49-F238E27FC236}">
                <a16:creationId xmlns:a16="http://schemas.microsoft.com/office/drawing/2014/main" id="{24BE1BF2-FCE0-124B-B742-9E58F9F87D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32063" y="4770438"/>
          <a:ext cx="939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5" name="Equation" r:id="rId10" imgW="469900" imgH="184150" progId="Equation.DSMT4">
                  <p:embed/>
                </p:oleObj>
              </mc:Choice>
              <mc:Fallback>
                <p:oleObj name="Equation" r:id="rId10" imgW="469900" imgH="184150" progId="Equation.DSMT4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4770438"/>
                        <a:ext cx="939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kt 5">
            <a:extLst>
              <a:ext uri="{FF2B5EF4-FFF2-40B4-BE49-F238E27FC236}">
                <a16:creationId xmlns:a16="http://schemas.microsoft.com/office/drawing/2014/main" id="{CFC958B8-2206-DD48-A1AE-754FB277C8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33813" y="4770438"/>
          <a:ext cx="2400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" name="Equation" r:id="rId12" imgW="1200150" imgH="184150" progId="Equation.DSMT4">
                  <p:embed/>
                </p:oleObj>
              </mc:Choice>
              <mc:Fallback>
                <p:oleObj name="Equation" r:id="rId12" imgW="1200150" imgH="184150" progId="Equation.DSMT4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813" y="4770438"/>
                        <a:ext cx="2400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7" name="Picture 4">
            <a:extLst>
              <a:ext uri="{FF2B5EF4-FFF2-40B4-BE49-F238E27FC236}">
                <a16:creationId xmlns:a16="http://schemas.microsoft.com/office/drawing/2014/main" id="{92B65BEE-154A-814E-8F9B-18519D802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5483225"/>
            <a:ext cx="310832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237FAC8D-6AAA-504F-9234-4FDF346468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0"/>
            <a:ext cx="8778875" cy="96202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Utility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007CDC90-EDC3-3542-A2CD-6242568692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Assuming: completeness, transitivity, and continuity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People are able to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rank</a:t>
            </a:r>
            <a:r>
              <a:rPr lang="en-US" altLang="en-US" dirty="0">
                <a:ea typeface="ＭＳ Ｐゴシック" panose="020B0600070205080204" pitchFamily="34" charset="-128"/>
              </a:rPr>
              <a:t> all possible situations from the least desirable to the most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Economists call this ranking </a:t>
            </a:r>
            <a:r>
              <a:rPr lang="en-US" altLang="en-US" u="sng" dirty="0">
                <a:ea typeface="ＭＳ Ｐゴシック" panose="020B0600070205080204" pitchFamily="34" charset="-128"/>
              </a:rPr>
              <a:t>utility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lnSpc>
                <a:spcPct val="11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If A is strictly preferred to B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Then the utility assigned to A exceeds the utility assigned to B:	 </a:t>
            </a:r>
            <a:r>
              <a:rPr lang="en-US" altLang="en-US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(A) &gt; </a:t>
            </a:r>
            <a:r>
              <a:rPr lang="en-US" altLang="en-US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(B)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Finite consumption set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Utility function exists under completeness &amp; transitivity</a:t>
            </a: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AD60B684-843A-E546-8639-557E0ABB2F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© 2012 Cengage password-protected website for classroom use.</a:t>
            </a:r>
          </a:p>
        </p:txBody>
      </p:sp>
      <p:sp>
        <p:nvSpPr>
          <p:cNvPr id="20484" name="Slide Number Placeholder 5">
            <a:extLst>
              <a:ext uri="{FF2B5EF4-FFF2-40B4-BE49-F238E27FC236}">
                <a16:creationId xmlns:a16="http://schemas.microsoft.com/office/drawing/2014/main" id="{1B64ED56-D139-1F45-BA13-07B75676B1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FCD2BC-8FAC-9144-A0BF-181E9A33B5D6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B482DDAA-824E-5340-8ACC-D73534B2C8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0"/>
            <a:ext cx="8778875" cy="96202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Utility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4E560F25-F498-EE40-A1CB-26E5E20797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Utility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Individuals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 preferences represented by a utility function of the form U(x</a:t>
            </a:r>
            <a:r>
              <a:rPr lang="en-US" altLang="ja-JP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ja-JP" dirty="0">
                <a:ea typeface="ＭＳ Ｐゴシック" panose="020B0600070205080204" pitchFamily="34" charset="-128"/>
              </a:rPr>
              <a:t>, x</a:t>
            </a:r>
            <a:r>
              <a:rPr lang="en-US" altLang="ja-JP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ja-JP" dirty="0">
                <a:ea typeface="ＭＳ Ｐゴシック" panose="020B0600070205080204" pitchFamily="34" charset="-128"/>
              </a:rPr>
              <a:t>, . . . , </a:t>
            </a:r>
            <a:r>
              <a:rPr lang="en-US" altLang="ja-JP" dirty="0" err="1">
                <a:ea typeface="ＭＳ Ｐゴシック" panose="020B0600070205080204" pitchFamily="34" charset="-128"/>
              </a:rPr>
              <a:t>x</a:t>
            </a:r>
            <a:r>
              <a:rPr lang="en-US" altLang="ja-JP" baseline="-25000" dirty="0" err="1">
                <a:ea typeface="ＭＳ Ｐゴシック" panose="020B0600070205080204" pitchFamily="34" charset="-128"/>
              </a:rPr>
              <a:t>n</a:t>
            </a:r>
            <a:r>
              <a:rPr lang="en-US" altLang="ja-JP" dirty="0">
                <a:ea typeface="ＭＳ Ｐゴシック" panose="020B0600070205080204" pitchFamily="34" charset="-128"/>
              </a:rPr>
              <a:t>)</a:t>
            </a:r>
            <a:br>
              <a:rPr lang="en-US" altLang="ja-JP" dirty="0">
                <a:ea typeface="ＭＳ Ｐゴシック" panose="020B0600070205080204" pitchFamily="34" charset="-128"/>
              </a:rPr>
            </a:br>
            <a:endParaRPr lang="en-US" altLang="ja-JP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Where x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</a:rPr>
              <a:t>, x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</a:rPr>
              <a:t>,…, </a:t>
            </a:r>
            <a:r>
              <a:rPr lang="en-US" altLang="en-US" dirty="0" err="1">
                <a:ea typeface="ＭＳ Ｐゴシック" panose="020B0600070205080204" pitchFamily="34" charset="-128"/>
              </a:rPr>
              <a:t>x</a:t>
            </a:r>
            <a:r>
              <a:rPr lang="en-US" altLang="en-US" baseline="-25000" dirty="0" err="1">
                <a:ea typeface="ＭＳ Ｐゴシック" panose="020B0600070205080204" pitchFamily="34" charset="-128"/>
              </a:rPr>
              <a:t>n</a:t>
            </a:r>
            <a:r>
              <a:rPr lang="en-US" altLang="en-US" dirty="0">
                <a:ea typeface="ＭＳ Ｐゴシック" panose="020B0600070205080204" pitchFamily="34" charset="-128"/>
              </a:rPr>
              <a:t> are the quantities of each of n goods that might be consumed in a period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This function is unique only up to an order-preserving transformation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Query. Show me a utility function PLUS two other utility functions representing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the same </a:t>
            </a:r>
            <a:r>
              <a:rPr lang="en-US" altLang="en-US" dirty="0">
                <a:ea typeface="ＭＳ Ｐゴシック" panose="020B0600070205080204" pitchFamily="34" charset="-128"/>
              </a:rPr>
              <a:t>preferences</a:t>
            </a:r>
            <a:endParaRPr lang="en-US" altLang="ja-JP" dirty="0">
              <a:ea typeface="ＭＳ Ｐゴシック" panose="020B0600070205080204" pitchFamily="34" charset="-128"/>
            </a:endParaRPr>
          </a:p>
        </p:txBody>
      </p:sp>
      <p:sp>
        <p:nvSpPr>
          <p:cNvPr id="21507" name="Footer Placeholder 4">
            <a:extLst>
              <a:ext uri="{FF2B5EF4-FFF2-40B4-BE49-F238E27FC236}">
                <a16:creationId xmlns:a16="http://schemas.microsoft.com/office/drawing/2014/main" id="{7B0C07D8-7BDC-1E4F-BF2E-0EBE8573DB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1508" name="Slide Number Placeholder 5">
            <a:extLst>
              <a:ext uri="{FF2B5EF4-FFF2-40B4-BE49-F238E27FC236}">
                <a16:creationId xmlns:a16="http://schemas.microsoft.com/office/drawing/2014/main" id="{1AEE10C3-CEC2-E64C-A892-624CFDAEB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C240E2-5E84-9540-B362-9B39B08FA903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14F7751E-62FA-3A45-B9C1-912E0F8DB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0"/>
            <a:ext cx="8778875" cy="96202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Utility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388CB875-7F7C-6941-83C1-D0DC98AB41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Utility rankings are ordinal in nature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i="1" dirty="0">
                <a:ea typeface="ＭＳ Ｐゴシック" panose="020B0600070205080204" pitchFamily="34" charset="-128"/>
              </a:rPr>
              <a:t>Relative</a:t>
            </a:r>
            <a:r>
              <a:rPr lang="en-US" altLang="en-US" dirty="0">
                <a:ea typeface="ＭＳ Ｐゴシック" panose="020B0600070205080204" pitchFamily="34" charset="-128"/>
              </a:rPr>
              <a:t> desirability of commodity bundles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It makes no sense to consider how much more utility is gained from A than from B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Impossible to compare utilities between people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2531" name="Footer Placeholder 4">
            <a:extLst>
              <a:ext uri="{FF2B5EF4-FFF2-40B4-BE49-F238E27FC236}">
                <a16:creationId xmlns:a16="http://schemas.microsoft.com/office/drawing/2014/main" id="{2DF7F641-2EE7-0448-B3C0-43D234AA07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4C26D48C-A44B-AF42-A502-A03DB2B332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742CFE-F930-AD4D-9BA7-9E48BFEB7F88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E31277AC-8E2C-BB49-987A-AD42901AF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0"/>
            <a:ext cx="8778875" cy="96202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Utility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140DC615-AA95-6E41-8828-33D60350DE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generally, utility is affected by 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consumption of (physical) commodities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Peer group (positional preferences)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Personal experiences (habits)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general cultural environment</a:t>
            </a:r>
          </a:p>
        </p:txBody>
      </p:sp>
      <p:sp>
        <p:nvSpPr>
          <p:cNvPr id="23555" name="Footer Placeholder 4">
            <a:extLst>
              <a:ext uri="{FF2B5EF4-FFF2-40B4-BE49-F238E27FC236}">
                <a16:creationId xmlns:a16="http://schemas.microsoft.com/office/drawing/2014/main" id="{BAE5C7B4-6C28-564E-B50A-096143CD24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© 2012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23556" name="Slide Number Placeholder 5">
            <a:extLst>
              <a:ext uri="{FF2B5EF4-FFF2-40B4-BE49-F238E27FC236}">
                <a16:creationId xmlns:a16="http://schemas.microsoft.com/office/drawing/2014/main" id="{0EEA8431-1B2A-5847-B726-31C87FA913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9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77CB10-E4F8-3C4B-A8EA-CD499FF037F2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Chapter title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apterContent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igur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abl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xampl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extensions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9789</TotalTime>
  <Words>4634</Words>
  <Application>Microsoft Macintosh PowerPoint</Application>
  <PresentationFormat>On-screen Show (4:3)</PresentationFormat>
  <Paragraphs>391</Paragraphs>
  <Slides>45</Slides>
  <Notes>9</Notes>
  <HiddenSlides>4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Arial</vt:lpstr>
      <vt:lpstr>Calibri</vt:lpstr>
      <vt:lpstr>Cambria Math</vt:lpstr>
      <vt:lpstr>Garamond</vt:lpstr>
      <vt:lpstr>Times New Roman</vt:lpstr>
      <vt:lpstr>Chapter title</vt:lpstr>
      <vt:lpstr>ChapterContent</vt:lpstr>
      <vt:lpstr>figure</vt:lpstr>
      <vt:lpstr>table</vt:lpstr>
      <vt:lpstr>example</vt:lpstr>
      <vt:lpstr>extensions</vt:lpstr>
      <vt:lpstr>Equation</vt:lpstr>
      <vt:lpstr>PowerPoint Presentation</vt:lpstr>
      <vt:lpstr>The Plan</vt:lpstr>
      <vt:lpstr>Axioms of Rational Choice</vt:lpstr>
      <vt:lpstr>Axioms of Rational Choice</vt:lpstr>
      <vt:lpstr>Primary properties of preferences</vt:lpstr>
      <vt:lpstr>Utility</vt:lpstr>
      <vt:lpstr>Utility</vt:lpstr>
      <vt:lpstr>Utility</vt:lpstr>
      <vt:lpstr>Utility</vt:lpstr>
      <vt:lpstr>Utility</vt:lpstr>
      <vt:lpstr>Utility</vt:lpstr>
      <vt:lpstr>Utility</vt:lpstr>
      <vt:lpstr>Utility</vt:lpstr>
      <vt:lpstr>3.1</vt:lpstr>
      <vt:lpstr>Trades and Substitution</vt:lpstr>
      <vt:lpstr>Substitution</vt:lpstr>
      <vt:lpstr>3.2</vt:lpstr>
      <vt:lpstr>Trades and Substitution</vt:lpstr>
      <vt:lpstr>3.3</vt:lpstr>
      <vt:lpstr>Trades and Substitution</vt:lpstr>
      <vt:lpstr>3.4</vt:lpstr>
      <vt:lpstr>Trades and Substitution</vt:lpstr>
      <vt:lpstr>3.5</vt:lpstr>
      <vt:lpstr>Trades and Substitution</vt:lpstr>
      <vt:lpstr>3.6</vt:lpstr>
      <vt:lpstr>3.1  Utility and the MRS</vt:lpstr>
      <vt:lpstr>3.7</vt:lpstr>
      <vt:lpstr>The Mathematics of Indifference Curves</vt:lpstr>
      <vt:lpstr>The Mathematics of Indifference Curves</vt:lpstr>
      <vt:lpstr>3.2   Showing Convexity of Indifference Curves</vt:lpstr>
      <vt:lpstr>3.2   Showing Convexity of Indifference Curves</vt:lpstr>
      <vt:lpstr>3.2   Showing Convexity of Indifference Curves</vt:lpstr>
      <vt:lpstr>Utility Functions for Specific Preferences</vt:lpstr>
      <vt:lpstr>Utility Functions for Specific Preferences</vt:lpstr>
      <vt:lpstr>Utility Functions for Specific Preferences</vt:lpstr>
      <vt:lpstr>Utility Functions for Specific Preferences</vt:lpstr>
      <vt:lpstr>Utility Functions for Specific Preferences</vt:lpstr>
      <vt:lpstr>3.8 a, b</vt:lpstr>
      <vt:lpstr>3.8 c, d</vt:lpstr>
      <vt:lpstr>3.3  Homothetic Preferences</vt:lpstr>
      <vt:lpstr>3.3  Homothetic Preferences</vt:lpstr>
      <vt:lpstr>3.4  Nonhomothetic Preferences</vt:lpstr>
      <vt:lpstr>The Many-Good Case</vt:lpstr>
      <vt:lpstr>The Many-Good Case</vt:lpstr>
      <vt:lpstr>Special Preferences</vt:lpstr>
    </vt:vector>
  </TitlesOfParts>
  <Company>Eastern Illinois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Andreea Chiritescu</dc:creator>
  <cp:lastModifiedBy>Wendner, Ronald</cp:lastModifiedBy>
  <cp:revision>716</cp:revision>
  <dcterms:created xsi:type="dcterms:W3CDTF">2006-11-30T14:59:54Z</dcterms:created>
  <dcterms:modified xsi:type="dcterms:W3CDTF">2021-03-10T10:04:10Z</dcterms:modified>
</cp:coreProperties>
</file>