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4" r:id="rId3"/>
    <p:sldId id="262" r:id="rId4"/>
    <p:sldId id="263" r:id="rId5"/>
    <p:sldId id="272" r:id="rId6"/>
    <p:sldId id="290" r:id="rId7"/>
    <p:sldId id="292" r:id="rId8"/>
    <p:sldId id="275" r:id="rId9"/>
    <p:sldId id="277" r:id="rId10"/>
    <p:sldId id="279" r:id="rId11"/>
    <p:sldId id="282" r:id="rId12"/>
    <p:sldId id="294" r:id="rId13"/>
    <p:sldId id="296" r:id="rId14"/>
    <p:sldId id="293" r:id="rId15"/>
    <p:sldId id="258" r:id="rId16"/>
    <p:sldId id="295" r:id="rId17"/>
    <p:sldId id="276" r:id="rId18"/>
    <p:sldId id="261" r:id="rId19"/>
    <p:sldId id="287" r:id="rId20"/>
    <p:sldId id="288" r:id="rId21"/>
    <p:sldId id="270" r:id="rId22"/>
    <p:sldId id="283" r:id="rId23"/>
    <p:sldId id="264" r:id="rId24"/>
    <p:sldId id="286" r:id="rId25"/>
    <p:sldId id="266" r:id="rId26"/>
    <p:sldId id="271" r:id="rId27"/>
    <p:sldId id="265" r:id="rId28"/>
    <p:sldId id="267" r:id="rId29"/>
    <p:sldId id="284" r:id="rId30"/>
    <p:sldId id="291" r:id="rId31"/>
    <p:sldId id="289" r:id="rId32"/>
    <p:sldId id="257" r:id="rId33"/>
    <p:sldId id="285" r:id="rId34"/>
    <p:sldId id="273" r:id="rId3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4" autoAdjust="0"/>
    <p:restoredTop sz="94660"/>
  </p:normalViewPr>
  <p:slideViewPr>
    <p:cSldViewPr>
      <p:cViewPr>
        <p:scale>
          <a:sx n="66" d="100"/>
          <a:sy n="66" d="100"/>
        </p:scale>
        <p:origin x="-112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320E7-F4B9-499C-B4B7-EF353BD27FF6}" type="datetimeFigureOut">
              <a:rPr lang="de-AT" smtClean="0"/>
              <a:t>24.03.2016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DF6A5-358B-4F8D-BCE7-B7BDB8F7E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555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3886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7361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7361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7361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3503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6332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5603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5603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9928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9928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086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8679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08615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264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1100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84793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358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29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3587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30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3587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31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25395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32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18260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33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52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623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34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46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189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261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6307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7726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2421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DF6A5-358B-4F8D-BCE7-B7BDB8F7EFBE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242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raz.at/richard.parncutt/eigenstaendigkeit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raz.at/~parncutt/fk2_mitglieder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Structuring the argument of a Bachelor’s thesis in systematic musicology </a:t>
            </a:r>
            <a:br>
              <a:rPr lang="en-US" b="1" dirty="0" smtClean="0"/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sz="3600" dirty="0" smtClean="0"/>
              <a:t>Common problems and how to solve them</a:t>
            </a:r>
            <a:endParaRPr lang="en-US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992888" cy="1054968"/>
          </a:xfrm>
        </p:spPr>
        <p:txBody>
          <a:bodyPr>
            <a:normAutofit/>
          </a:bodyPr>
          <a:lstStyle/>
          <a:p>
            <a:r>
              <a:rPr lang="de-AT" sz="2400" dirty="0" smtClean="0">
                <a:solidFill>
                  <a:schemeClr val="tx1"/>
                </a:solidFill>
              </a:rPr>
              <a:t>Richard Parncutt</a:t>
            </a:r>
          </a:p>
          <a:p>
            <a:r>
              <a:rPr lang="de-AT" sz="2400" dirty="0" err="1" smtClean="0">
                <a:solidFill>
                  <a:schemeClr val="tx1"/>
                </a:solidFill>
              </a:rPr>
              <a:t>Revised</a:t>
            </a:r>
            <a:r>
              <a:rPr lang="de-AT" sz="2400" dirty="0" smtClean="0">
                <a:solidFill>
                  <a:schemeClr val="tx1"/>
                </a:solidFill>
              </a:rPr>
              <a:t> </a:t>
            </a:r>
            <a:r>
              <a:rPr lang="de-AT" sz="2400" dirty="0" smtClean="0">
                <a:solidFill>
                  <a:schemeClr val="tx1"/>
                </a:solidFill>
              </a:rPr>
              <a:t>March 2016</a:t>
            </a:r>
            <a:endParaRPr lang="de-A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25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de-AT" b="1" dirty="0" smtClean="0"/>
              <a:t>Writing style (2)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32440" cy="4608512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dirty="0" smtClean="0"/>
              <a:t>Problem: Text wanders, lacks direction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Solution: a clear hierarchical structure (your “argument”)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A clear narrative structure (superposed on the hierarchy)</a:t>
            </a:r>
          </a:p>
          <a:p>
            <a:pPr>
              <a:spcBef>
                <a:spcPts val="100"/>
              </a:spcBef>
            </a:pPr>
            <a:endParaRPr lang="en-US" sz="500" dirty="0" smtClean="0"/>
          </a:p>
          <a:p>
            <a:pPr>
              <a:spcBef>
                <a:spcPts val="100"/>
              </a:spcBef>
            </a:pPr>
            <a:endParaRPr lang="en-US" sz="1100" dirty="0" smtClean="0"/>
          </a:p>
          <a:p>
            <a:pPr>
              <a:spcBef>
                <a:spcPts val="100"/>
              </a:spcBef>
            </a:pPr>
            <a:r>
              <a:rPr lang="en-US" dirty="0" smtClean="0"/>
              <a:t>Problem: Poor paragraph structure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Clarify the topic of each paragraph in the first sentence. 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The rest of the paragraph should address only that topic. 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A good paragraph has about 3 long or 6 short sentences. Never just one sentence!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The next paragraph should have a different topic.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Similar principles apply to sections (next hierarchical level).</a:t>
            </a:r>
          </a:p>
          <a:p>
            <a:pPr>
              <a:spcBef>
                <a:spcPts val="100"/>
              </a:spcBef>
            </a:pPr>
            <a:endParaRPr lang="en-US" sz="1200" dirty="0" smtClean="0"/>
          </a:p>
          <a:p>
            <a:pPr>
              <a:spcBef>
                <a:spcPts val="100"/>
              </a:spcBef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15203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de-AT" b="1" dirty="0" smtClean="0"/>
              <a:t>Writing style (3)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4006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dirty="0" smtClean="0"/>
              <a:t>Problem: Unnecessary superlatives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The word “very” usually says nothing. Delete it!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Avoid exclamation marks too!! For the same reason;-)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Tip: It’s acceptable to use exclamation marks in teaching guidelines, but not in academic texts!!!</a:t>
            </a:r>
          </a:p>
          <a:p>
            <a:pPr>
              <a:spcBef>
                <a:spcPts val="100"/>
              </a:spcBef>
            </a:pPr>
            <a:endParaRPr lang="en-US" sz="2800" dirty="0" smtClean="0"/>
          </a:p>
          <a:p>
            <a:pPr>
              <a:spcBef>
                <a:spcPts val="100"/>
              </a:spcBef>
            </a:pPr>
            <a:r>
              <a:rPr lang="en-US" dirty="0" smtClean="0"/>
              <a:t>Problem: Journalistic rather than academic style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Don’t spice up your text with linguistic tricks and clichés 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Instead, write (or construct) direct, clear sentences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Make your text interesting by talking about interesting things</a:t>
            </a:r>
          </a:p>
          <a:p>
            <a:pPr>
              <a:spcBef>
                <a:spcPts val="100"/>
              </a:spcBef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63041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too general</a:t>
            </a:r>
          </a:p>
          <a:p>
            <a:pPr lvl="2"/>
            <a:r>
              <a:rPr lang="en-US" dirty="0" smtClean="0"/>
              <a:t>An example is the opposite of general.</a:t>
            </a:r>
          </a:p>
          <a:p>
            <a:pPr lvl="2"/>
            <a:r>
              <a:rPr lang="en-US" dirty="0" smtClean="0"/>
              <a:t>E.g. a specific incident or a specific person</a:t>
            </a:r>
          </a:p>
          <a:p>
            <a:r>
              <a:rPr lang="en-US" dirty="0" smtClean="0"/>
              <a:t>Problem: addresses the background</a:t>
            </a:r>
          </a:p>
          <a:p>
            <a:pPr lvl="2"/>
            <a:r>
              <a:rPr lang="en-US" dirty="0" smtClean="0"/>
              <a:t>The example should illustrate your main question (explain what happened &amp; ask why/how without answering)</a:t>
            </a:r>
          </a:p>
          <a:p>
            <a:pPr lvl="2"/>
            <a:r>
              <a:rPr lang="en-US" dirty="0" smtClean="0"/>
              <a:t>If you return to the example at the end, use it to illustrate your thesis (e.g. why or how the things happened that you described in the introduction)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2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content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reads like a summary of relevant literature</a:t>
            </a:r>
          </a:p>
          <a:p>
            <a:pPr lvl="2"/>
            <a:r>
              <a:rPr lang="en-US" dirty="0" smtClean="0"/>
              <a:t>Focus on your thesis! </a:t>
            </a:r>
          </a:p>
          <a:p>
            <a:pPr lvl="2"/>
            <a:r>
              <a:rPr lang="en-US" dirty="0" smtClean="0"/>
              <a:t>Cite current literature primarily to introduce your thesis and to list and evaluate arguments for and against your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06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Your</a:t>
            </a:r>
            <a:r>
              <a:rPr lang="de-AT" b="1" dirty="0" smtClean="0"/>
              <a:t> </a:t>
            </a:r>
            <a:r>
              <a:rPr lang="de-AT" b="1" dirty="0" err="1" smtClean="0"/>
              <a:t>main</a:t>
            </a:r>
            <a:r>
              <a:rPr lang="de-AT" b="1" dirty="0" smtClean="0"/>
              <a:t> </a:t>
            </a:r>
            <a:r>
              <a:rPr lang="de-AT" b="1" dirty="0" err="1" smtClean="0"/>
              <a:t>question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925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Problem: Answer can only be yes or no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There should be many possible answers to your question as formulated (e.g. start with “how” or “why”)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Yes/no questions are appropriate for statistical questions, but not for theoretical papers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55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Your</a:t>
            </a:r>
            <a:r>
              <a:rPr lang="de-AT" b="1" dirty="0" smtClean="0"/>
              <a:t> </a:t>
            </a:r>
            <a:r>
              <a:rPr lang="de-AT" b="1" dirty="0" err="1" smtClean="0"/>
              <a:t>main</a:t>
            </a:r>
            <a:r>
              <a:rPr lang="de-AT" b="1" dirty="0" smtClean="0"/>
              <a:t> </a:t>
            </a:r>
            <a:r>
              <a:rPr lang="de-AT" b="1" dirty="0" err="1" smtClean="0"/>
              <a:t>thesis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925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Problem: Identical to a claim in the literature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Depart in some way from the literature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Justify departure by comparing sources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Problem: Does not answer a “how” or “why” question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You know what to do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Problem: Attempt to “prove”/“verify” the thesis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In general, you can </a:t>
            </a:r>
            <a:r>
              <a:rPr lang="en-US" sz="2400" i="1" dirty="0" smtClean="0"/>
              <a:t>support</a:t>
            </a:r>
            <a:r>
              <a:rPr lang="en-US" sz="2400" dirty="0" smtClean="0"/>
              <a:t> a thesis but not </a:t>
            </a:r>
            <a:r>
              <a:rPr lang="en-US" sz="2400" i="1" dirty="0" smtClean="0"/>
              <a:t>prove</a:t>
            </a:r>
            <a:r>
              <a:rPr lang="en-US" sz="2400" dirty="0" smtClean="0"/>
              <a:t> it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The aim is instead to </a:t>
            </a:r>
            <a:r>
              <a:rPr lang="en-US" sz="2400" i="1" dirty="0" smtClean="0"/>
              <a:t>investigate</a:t>
            </a:r>
            <a:r>
              <a:rPr lang="en-US" sz="2400" dirty="0" smtClean="0"/>
              <a:t> possible theses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Look for arguments </a:t>
            </a:r>
            <a:r>
              <a:rPr lang="en-US" sz="2400" i="1" dirty="0" smtClean="0"/>
              <a:t>for and against </a:t>
            </a:r>
            <a:r>
              <a:rPr lang="en-US" sz="2400" dirty="0" smtClean="0"/>
              <a:t>each one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After that, </a:t>
            </a:r>
            <a:r>
              <a:rPr lang="en-US" sz="2400" i="1" dirty="0" smtClean="0"/>
              <a:t>conclude</a:t>
            </a:r>
            <a:r>
              <a:rPr lang="en-US" sz="2400" dirty="0" smtClean="0"/>
              <a:t> that one is (more) correct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708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Subtheses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200800" cy="34563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Common problems: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Subtheses</a:t>
            </a:r>
            <a:r>
              <a:rPr lang="en-US" dirty="0" smtClean="0"/>
              <a:t> are too trivial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Subtheses</a:t>
            </a:r>
            <a:r>
              <a:rPr lang="en-US" dirty="0" smtClean="0"/>
              <a:t> don’t support main thesis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Subtheses</a:t>
            </a:r>
            <a:r>
              <a:rPr lang="en-US" dirty="0" smtClean="0"/>
              <a:t> are not clearly different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One </a:t>
            </a:r>
            <a:r>
              <a:rPr lang="en-US" dirty="0" err="1" smtClean="0"/>
              <a:t>subthesis</a:t>
            </a:r>
            <a:r>
              <a:rPr lang="en-US" dirty="0" smtClean="0"/>
              <a:t> is similar to main thesis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en-US" dirty="0" smtClean="0"/>
              <a:t>You know what to do!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624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de-AT" b="1" dirty="0" err="1" smtClean="0"/>
              <a:t>Possible</a:t>
            </a:r>
            <a:r>
              <a:rPr lang="de-AT" b="1" dirty="0" smtClean="0"/>
              <a:t> </a:t>
            </a:r>
            <a:r>
              <a:rPr lang="de-AT" b="1" dirty="0" err="1" smtClean="0"/>
              <a:t>theses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AT" dirty="0" smtClean="0"/>
              <a:t>Problem: </a:t>
            </a:r>
            <a:r>
              <a:rPr lang="de-AT" dirty="0" err="1" smtClean="0"/>
              <a:t>list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possible</a:t>
            </a:r>
            <a:r>
              <a:rPr lang="de-AT" dirty="0" smtClean="0"/>
              <a:t> </a:t>
            </a:r>
            <a:r>
              <a:rPr lang="de-AT" dirty="0" err="1" smtClean="0"/>
              <a:t>theses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too</a:t>
            </a:r>
            <a:r>
              <a:rPr lang="de-AT" dirty="0" smtClean="0"/>
              <a:t> trivial, e.g.</a:t>
            </a:r>
          </a:p>
          <a:p>
            <a:pPr lvl="1">
              <a:spcBef>
                <a:spcPts val="0"/>
              </a:spcBef>
            </a:pPr>
            <a:r>
              <a:rPr lang="de-AT" sz="2400" dirty="0" smtClean="0"/>
              <a:t>The </a:t>
            </a:r>
            <a:r>
              <a:rPr lang="de-AT" sz="2400" dirty="0" err="1" smtClean="0"/>
              <a:t>mentioned</a:t>
            </a:r>
            <a:r>
              <a:rPr lang="de-AT" sz="2400" dirty="0" smtClean="0"/>
              <a:t> </a:t>
            </a:r>
            <a:r>
              <a:rPr lang="de-AT" sz="2400" dirty="0" err="1" smtClean="0"/>
              <a:t>effect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positive</a:t>
            </a:r>
          </a:p>
          <a:p>
            <a:pPr lvl="1">
              <a:spcBef>
                <a:spcPts val="0"/>
              </a:spcBef>
            </a:pPr>
            <a:r>
              <a:rPr lang="de-AT" sz="2400" dirty="0" smtClean="0"/>
              <a:t>The </a:t>
            </a:r>
            <a:r>
              <a:rPr lang="de-AT" sz="2400" dirty="0" err="1" smtClean="0"/>
              <a:t>effect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negative</a:t>
            </a:r>
          </a:p>
          <a:p>
            <a:pPr lvl="1">
              <a:spcBef>
                <a:spcPts val="0"/>
              </a:spcBef>
            </a:pPr>
            <a:r>
              <a:rPr lang="de-AT" sz="2400" dirty="0" err="1" smtClean="0"/>
              <a:t>There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</a:t>
            </a:r>
            <a:r>
              <a:rPr lang="de-AT" sz="2400" dirty="0" err="1" smtClean="0"/>
              <a:t>no</a:t>
            </a:r>
            <a:r>
              <a:rPr lang="de-AT" sz="2400" dirty="0" smtClean="0"/>
              <a:t> </a:t>
            </a:r>
            <a:r>
              <a:rPr lang="de-AT" sz="2400" dirty="0" err="1" smtClean="0"/>
              <a:t>effect</a:t>
            </a:r>
            <a:endParaRPr lang="de-AT" sz="2400" dirty="0"/>
          </a:p>
          <a:p>
            <a:pPr>
              <a:spcBef>
                <a:spcPts val="0"/>
              </a:spcBef>
            </a:pPr>
            <a:endParaRPr lang="de-AT" sz="1600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The </a:t>
            </a:r>
            <a:r>
              <a:rPr lang="de-AT" dirty="0" err="1" smtClean="0"/>
              <a:t>above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ok </a:t>
            </a:r>
            <a:r>
              <a:rPr lang="de-AT" dirty="0" err="1" smtClean="0"/>
              <a:t>for</a:t>
            </a:r>
            <a:r>
              <a:rPr lang="de-AT" dirty="0" smtClean="0"/>
              <a:t> an </a:t>
            </a:r>
            <a:r>
              <a:rPr lang="de-AT" dirty="0" err="1" smtClean="0"/>
              <a:t>empirical</a:t>
            </a:r>
            <a:r>
              <a:rPr lang="de-AT" dirty="0" smtClean="0"/>
              <a:t> </a:t>
            </a:r>
            <a:r>
              <a:rPr lang="de-AT" dirty="0" err="1" smtClean="0"/>
              <a:t>paper</a:t>
            </a:r>
            <a:r>
              <a:rPr lang="de-AT" dirty="0" smtClean="0"/>
              <a:t>. </a:t>
            </a:r>
            <a:r>
              <a:rPr lang="de-AT" dirty="0" err="1" smtClean="0"/>
              <a:t>For</a:t>
            </a:r>
            <a:r>
              <a:rPr lang="de-AT" dirty="0" smtClean="0"/>
              <a:t> a </a:t>
            </a:r>
            <a:r>
              <a:rPr lang="de-AT" dirty="0" err="1" smtClean="0"/>
              <a:t>theoretical</a:t>
            </a:r>
            <a:r>
              <a:rPr lang="de-AT" dirty="0" smtClean="0"/>
              <a:t> </a:t>
            </a:r>
            <a:r>
              <a:rPr lang="de-AT" dirty="0" err="1" smtClean="0"/>
              <a:t>paper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might</a:t>
            </a:r>
            <a:r>
              <a:rPr lang="de-AT" dirty="0" smtClean="0"/>
              <a:t> </a:t>
            </a:r>
            <a:r>
              <a:rPr lang="de-AT" dirty="0" err="1" smtClean="0"/>
              <a:t>instead</a:t>
            </a:r>
            <a:r>
              <a:rPr lang="de-AT" dirty="0" smtClean="0"/>
              <a:t> </a:t>
            </a:r>
            <a:r>
              <a:rPr lang="de-AT" dirty="0" err="1" smtClean="0"/>
              <a:t>ask</a:t>
            </a:r>
            <a:r>
              <a:rPr lang="de-AT" dirty="0" smtClean="0"/>
              <a:t> </a:t>
            </a:r>
            <a:r>
              <a:rPr lang="de-AT" i="1" dirty="0" err="1" smtClean="0"/>
              <a:t>why</a:t>
            </a:r>
            <a:r>
              <a:rPr lang="de-AT" i="1" dirty="0" smtClean="0"/>
              <a:t>?</a:t>
            </a:r>
            <a:endParaRPr lang="de-AT" dirty="0" smtClean="0"/>
          </a:p>
          <a:p>
            <a:pPr lvl="1">
              <a:spcBef>
                <a:spcPts val="0"/>
              </a:spcBef>
            </a:pPr>
            <a:r>
              <a:rPr lang="de-AT" sz="2400" dirty="0" err="1" smtClean="0"/>
              <a:t>Reason</a:t>
            </a:r>
            <a:r>
              <a:rPr lang="de-AT" sz="2400" dirty="0" smtClean="0"/>
              <a:t> </a:t>
            </a:r>
            <a:r>
              <a:rPr lang="de-AT" sz="2400" dirty="0" err="1" smtClean="0"/>
              <a:t>or</a:t>
            </a:r>
            <a:r>
              <a:rPr lang="de-AT" sz="2400" dirty="0" smtClean="0"/>
              <a:t> </a:t>
            </a:r>
            <a:r>
              <a:rPr lang="de-AT" sz="2400" dirty="0" err="1" smtClean="0"/>
              <a:t>process</a:t>
            </a:r>
            <a:r>
              <a:rPr lang="de-AT" sz="2400" dirty="0" smtClean="0"/>
              <a:t> </a:t>
            </a:r>
            <a:r>
              <a:rPr lang="de-AT" sz="2400" dirty="0" err="1" smtClean="0"/>
              <a:t>no</a:t>
            </a:r>
            <a:r>
              <a:rPr lang="de-AT" sz="2400" dirty="0" smtClean="0"/>
              <a:t>. 1?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Reason or process no. </a:t>
            </a:r>
            <a:r>
              <a:rPr lang="en-US" sz="2400" dirty="0" smtClean="0"/>
              <a:t>2? (etc.)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sz="2800" b="1" dirty="0" smtClean="0"/>
              <a:t>Intro: </a:t>
            </a:r>
            <a:r>
              <a:rPr lang="en-US" sz="2800" dirty="0"/>
              <a:t>P</a:t>
            </a:r>
            <a:r>
              <a:rPr lang="en-US" sz="2800" dirty="0" smtClean="0"/>
              <a:t>resent </a:t>
            </a:r>
            <a:r>
              <a:rPr lang="en-US" sz="2800" i="1" dirty="0" smtClean="0"/>
              <a:t>and explain </a:t>
            </a:r>
            <a:r>
              <a:rPr lang="en-US" sz="2800" dirty="0" smtClean="0"/>
              <a:t>this list in narrative text.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b="1" dirty="0" smtClean="0"/>
              <a:t>Main part: </a:t>
            </a:r>
            <a:r>
              <a:rPr lang="en-US" sz="2800" dirty="0"/>
              <a:t>R</a:t>
            </a:r>
            <a:r>
              <a:rPr lang="en-US" sz="2800" dirty="0" smtClean="0"/>
              <a:t>efer somewhere to each possible thesis.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b="1" dirty="0" smtClean="0"/>
              <a:t>Conclusion: </a:t>
            </a:r>
            <a:r>
              <a:rPr lang="en-US" sz="2800" dirty="0"/>
              <a:t>O</a:t>
            </a:r>
            <a:r>
              <a:rPr lang="en-US" sz="2800" dirty="0" smtClean="0"/>
              <a:t>ne of them becomes your main thesis.</a:t>
            </a:r>
          </a:p>
        </p:txBody>
      </p:sp>
    </p:spTree>
    <p:extLst>
      <p:ext uri="{BB962C8B-B14F-4D97-AF65-F5344CB8AC3E}">
        <p14:creationId xmlns:p14="http://schemas.microsoft.com/office/powerpoint/2010/main" val="2981032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Terminology</a:t>
            </a:r>
            <a:r>
              <a:rPr lang="de-AT" b="1" dirty="0" smtClean="0"/>
              <a:t> </a:t>
            </a:r>
            <a:r>
              <a:rPr lang="de-AT" b="1" dirty="0" err="1" smtClean="0"/>
              <a:t>from</a:t>
            </a:r>
            <a:r>
              <a:rPr lang="de-AT" b="1" dirty="0" smtClean="0"/>
              <a:t> </a:t>
            </a:r>
            <a:r>
              <a:rPr lang="de-AT" b="1" dirty="0" err="1" smtClean="0"/>
              <a:t>this</a:t>
            </a:r>
            <a:r>
              <a:rPr lang="de-AT" b="1" dirty="0" smtClean="0"/>
              <a:t> </a:t>
            </a:r>
            <a:r>
              <a:rPr lang="de-AT" b="1" dirty="0" err="1" smtClean="0"/>
              <a:t>guideline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Unnecessary reference to “my thesis”, subtopic 1”, “thesis implications”…</a:t>
            </a:r>
          </a:p>
          <a:p>
            <a:pPr lvl="1"/>
            <a:r>
              <a:rPr lang="en-US" sz="2400" dirty="0" smtClean="0"/>
              <a:t>Avoid this terminology as far as possible</a:t>
            </a:r>
          </a:p>
          <a:p>
            <a:pPr lvl="1"/>
            <a:r>
              <a:rPr lang="en-US" sz="2400" dirty="0" smtClean="0"/>
              <a:t>Headings should generally reflect content not structure</a:t>
            </a:r>
          </a:p>
          <a:p>
            <a:pPr lvl="1"/>
            <a:r>
              <a:rPr lang="en-US" sz="2400" dirty="0" smtClean="0"/>
              <a:t>In the main section, the main headings are the subtopics</a:t>
            </a:r>
          </a:p>
          <a:p>
            <a:pPr lvl="1"/>
            <a:r>
              <a:rPr lang="en-US" sz="2400" dirty="0" smtClean="0"/>
              <a:t>Convert all lists from tabular argument into narrative text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9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Structure</a:t>
            </a:r>
            <a:r>
              <a:rPr lang="de-AT" b="1" dirty="0" smtClean="0"/>
              <a:t> (1)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Problem: Paper talks about its own structure</a:t>
            </a:r>
          </a:p>
          <a:p>
            <a:pPr lvl="1"/>
            <a:r>
              <a:rPr lang="en-US" sz="2400" dirty="0" smtClean="0"/>
              <a:t>Your text should implement the structure of the tabular argument </a:t>
            </a:r>
            <a:r>
              <a:rPr lang="en-US" sz="2400" i="1" dirty="0" smtClean="0"/>
              <a:t>without talking about it</a:t>
            </a:r>
          </a:p>
          <a:p>
            <a:pPr lvl="1"/>
            <a:r>
              <a:rPr lang="en-US" sz="2400" dirty="0" smtClean="0"/>
              <a:t>E.g. avoid talking about “defining terms,” just do it! Don’t write e.g. “At </a:t>
            </a:r>
            <a:r>
              <a:rPr lang="en-US" sz="2400" dirty="0"/>
              <a:t>the beginning of this part two terms have to be </a:t>
            </a:r>
            <a:r>
              <a:rPr lang="en-US" sz="2400" dirty="0" smtClean="0"/>
              <a:t>defined”</a:t>
            </a:r>
          </a:p>
          <a:p>
            <a:pPr lvl="1"/>
            <a:r>
              <a:rPr lang="en-US" sz="2400" dirty="0"/>
              <a:t>Don’t write “As mentioned already earlier in this paper, …”. Just get to the point!</a:t>
            </a:r>
          </a:p>
          <a:p>
            <a:pPr lvl="1"/>
            <a:r>
              <a:rPr lang="en-US" sz="2400" dirty="0" smtClean="0"/>
              <a:t>Exception: at end of the introduction, describe the structure of the rest of the paper</a:t>
            </a:r>
          </a:p>
        </p:txBody>
      </p:sp>
    </p:spTree>
    <p:extLst>
      <p:ext uri="{BB962C8B-B14F-4D97-AF65-F5344CB8AC3E}">
        <p14:creationId xmlns:p14="http://schemas.microsoft.com/office/powerpoint/2010/main" val="268313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Title </a:t>
            </a:r>
            <a:r>
              <a:rPr lang="de-AT" b="1" dirty="0" err="1" smtClean="0"/>
              <a:t>page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Problem: Title is too short or too general</a:t>
            </a:r>
          </a:p>
          <a:p>
            <a:pPr lvl="1"/>
            <a:r>
              <a:rPr lang="en-US" sz="2400" dirty="0"/>
              <a:t>Your title should reflect your specific approach. </a:t>
            </a:r>
          </a:p>
          <a:p>
            <a:pPr lvl="1"/>
            <a:r>
              <a:rPr lang="en-US" sz="2400" dirty="0" smtClean="0"/>
              <a:t>e.g</a:t>
            </a:r>
            <a:r>
              <a:rPr lang="en-US" sz="2400" dirty="0"/>
              <a:t>. </a:t>
            </a:r>
            <a:r>
              <a:rPr lang="en-US" sz="2400" dirty="0" smtClean="0"/>
              <a:t>take </a:t>
            </a:r>
            <a:r>
              <a:rPr lang="en-US" sz="2400" dirty="0"/>
              <a:t>the verb out of your main thesis and reformulate</a:t>
            </a:r>
          </a:p>
          <a:p>
            <a:endParaRPr lang="en-US" sz="1600" dirty="0"/>
          </a:p>
          <a:p>
            <a:r>
              <a:rPr lang="en-US" dirty="0" smtClean="0"/>
              <a:t>Problem: Missing information</a:t>
            </a:r>
          </a:p>
          <a:p>
            <a:pPr lvl="1"/>
            <a:r>
              <a:rPr lang="en-US" sz="2400" dirty="0"/>
              <a:t>Include title of essay, your name, matriculation no., name of course, semester of course, name of instructor, name of university, date of draft</a:t>
            </a:r>
          </a:p>
          <a:p>
            <a:endParaRPr lang="en-US" sz="1600" dirty="0" smtClean="0"/>
          </a:p>
          <a:p>
            <a:r>
              <a:rPr lang="en-US" dirty="0" smtClean="0"/>
              <a:t>Problem: A photo without a source</a:t>
            </a:r>
          </a:p>
          <a:p>
            <a:pPr lvl="1"/>
            <a:r>
              <a:rPr lang="en-US" sz="2400" dirty="0" smtClean="0"/>
              <a:t>Unnecessary! There is no need to decorate student essays</a:t>
            </a:r>
          </a:p>
          <a:p>
            <a:pPr lvl="1"/>
            <a:r>
              <a:rPr lang="en-US" sz="2400" dirty="0" smtClean="0"/>
              <a:t>You must state the source of any photo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02011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Structure</a:t>
            </a:r>
            <a:r>
              <a:rPr lang="de-AT" b="1" dirty="0" smtClean="0"/>
              <a:t> (2)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Too much </a:t>
            </a:r>
            <a:r>
              <a:rPr lang="en-US" dirty="0" err="1" smtClean="0"/>
              <a:t>summarising</a:t>
            </a:r>
            <a:r>
              <a:rPr lang="en-US" dirty="0" smtClean="0"/>
              <a:t> of sources</a:t>
            </a:r>
          </a:p>
          <a:p>
            <a:pPr lvl="1"/>
            <a:r>
              <a:rPr lang="en-US" sz="2400" dirty="0"/>
              <a:t>Y</a:t>
            </a:r>
            <a:r>
              <a:rPr lang="en-US" sz="2400" dirty="0" smtClean="0"/>
              <a:t>our </a:t>
            </a:r>
            <a:r>
              <a:rPr lang="en-US" sz="2400" i="1" dirty="0" smtClean="0"/>
              <a:t>own</a:t>
            </a:r>
            <a:r>
              <a:rPr lang="en-US" sz="2400" dirty="0" smtClean="0"/>
              <a:t> argument should make up most of the text</a:t>
            </a:r>
          </a:p>
          <a:p>
            <a:pPr lvl="1"/>
            <a:r>
              <a:rPr lang="en-US" sz="2400" dirty="0" smtClean="0"/>
              <a:t>It is ok to </a:t>
            </a:r>
            <a:r>
              <a:rPr lang="en-US" sz="2400" i="1" dirty="0" smtClean="0"/>
              <a:t>occasionally</a:t>
            </a:r>
            <a:r>
              <a:rPr lang="en-US" sz="2400" dirty="0" smtClean="0"/>
              <a:t> and </a:t>
            </a:r>
            <a:r>
              <a:rPr lang="en-US" sz="2400" i="1" dirty="0" smtClean="0"/>
              <a:t>briefly</a:t>
            </a:r>
            <a:r>
              <a:rPr lang="en-US" sz="2400" dirty="0" smtClean="0"/>
              <a:t> summarize the main points of a primary source (e.g. in &lt; 100 words)</a:t>
            </a:r>
          </a:p>
          <a:p>
            <a:pPr lvl="1"/>
            <a:r>
              <a:rPr lang="en-US" sz="2400" dirty="0" smtClean="0"/>
              <a:t>See my page on </a:t>
            </a:r>
            <a:r>
              <a:rPr lang="en-US" sz="2400" dirty="0" smtClean="0">
                <a:hlinkClick r:id="rId3"/>
              </a:rPr>
              <a:t>academic independence </a:t>
            </a:r>
            <a:endParaRPr lang="en-US" sz="2400" dirty="0" smtClean="0"/>
          </a:p>
          <a:p>
            <a:pPr lvl="1"/>
            <a:r>
              <a:rPr lang="en-US" sz="2400" dirty="0" smtClean="0"/>
              <a:t>See </a:t>
            </a:r>
            <a:r>
              <a:rPr lang="en-US" sz="2400" dirty="0" err="1" smtClean="0"/>
              <a:t>ppt</a:t>
            </a:r>
            <a:r>
              <a:rPr lang="en-US" sz="2400" dirty="0" smtClean="0"/>
              <a:t> guidelines to SE “music psychology” on topic-driven (PS) versus thesis-driven (SE) work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85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Introduction</a:t>
            </a:r>
            <a:r>
              <a:rPr lang="de-AT" b="1" dirty="0" smtClean="0"/>
              <a:t> (1)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Problem: </a:t>
            </a:r>
            <a:r>
              <a:rPr lang="de-AT" dirty="0" err="1" smtClean="0"/>
              <a:t>Inappropriate</a:t>
            </a:r>
            <a:r>
              <a:rPr lang="de-AT" dirty="0" smtClean="0"/>
              <a:t> </a:t>
            </a:r>
            <a:r>
              <a:rPr lang="de-AT" dirty="0" err="1" smtClean="0"/>
              <a:t>order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material</a:t>
            </a:r>
          </a:p>
          <a:p>
            <a:pPr lvl="1"/>
            <a:r>
              <a:rPr lang="de-AT" sz="2400" dirty="0" smtClean="0"/>
              <a:t>Illustrative </a:t>
            </a:r>
            <a:r>
              <a:rPr lang="de-AT" sz="2400" dirty="0" err="1" smtClean="0"/>
              <a:t>examples</a:t>
            </a:r>
            <a:r>
              <a:rPr lang="de-AT" sz="2400" dirty="0" smtClean="0"/>
              <a:t> </a:t>
            </a:r>
            <a:r>
              <a:rPr lang="de-AT" sz="2400" dirty="0" err="1" smtClean="0"/>
              <a:t>should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early</a:t>
            </a:r>
            <a:endParaRPr lang="de-AT" sz="2400" dirty="0" smtClean="0"/>
          </a:p>
          <a:p>
            <a:pPr lvl="1"/>
            <a:r>
              <a:rPr lang="de-AT" sz="2400" dirty="0" smtClean="0"/>
              <a:t>General </a:t>
            </a:r>
            <a:r>
              <a:rPr lang="de-AT" sz="2400" dirty="0" err="1" smtClean="0"/>
              <a:t>background</a:t>
            </a:r>
            <a:r>
              <a:rPr lang="de-AT" sz="2400" dirty="0" smtClean="0"/>
              <a:t> </a:t>
            </a:r>
            <a:r>
              <a:rPr lang="de-AT" sz="2400" dirty="0" err="1"/>
              <a:t>should</a:t>
            </a:r>
            <a:r>
              <a:rPr lang="de-AT" sz="2400" dirty="0"/>
              <a:t> </a:t>
            </a:r>
            <a:r>
              <a:rPr lang="de-AT" sz="2400" dirty="0" err="1"/>
              <a:t>be</a:t>
            </a:r>
            <a:r>
              <a:rPr lang="de-AT" sz="2400" dirty="0"/>
              <a:t> </a:t>
            </a:r>
            <a:r>
              <a:rPr lang="de-AT" sz="2400" dirty="0" err="1"/>
              <a:t>early</a:t>
            </a:r>
            <a:r>
              <a:rPr lang="de-AT" sz="2400" dirty="0"/>
              <a:t> </a:t>
            </a:r>
            <a:endParaRPr lang="de-AT" sz="2400" dirty="0" smtClean="0"/>
          </a:p>
          <a:p>
            <a:pPr marL="914400" lvl="2" indent="0">
              <a:buNone/>
            </a:pPr>
            <a:r>
              <a:rPr lang="de-AT" sz="2000" dirty="0" smtClean="0"/>
              <a:t>(e.g. </a:t>
            </a:r>
            <a:r>
              <a:rPr lang="de-AT" sz="2000" dirty="0" err="1" smtClean="0"/>
              <a:t>social</a:t>
            </a:r>
            <a:r>
              <a:rPr lang="de-AT" sz="2000" dirty="0" smtClean="0"/>
              <a:t>, </a:t>
            </a:r>
            <a:r>
              <a:rPr lang="de-AT" sz="2000" dirty="0" err="1" smtClean="0"/>
              <a:t>cultural</a:t>
            </a:r>
            <a:r>
              <a:rPr lang="de-AT" sz="2000" dirty="0" smtClean="0"/>
              <a:t>, </a:t>
            </a:r>
            <a:r>
              <a:rPr lang="de-AT" sz="2000" dirty="0" err="1" smtClean="0"/>
              <a:t>political</a:t>
            </a:r>
            <a:r>
              <a:rPr lang="de-AT" sz="2000" dirty="0" smtClean="0"/>
              <a:t>, </a:t>
            </a:r>
            <a:r>
              <a:rPr lang="de-AT" sz="2000" dirty="0" err="1" smtClean="0"/>
              <a:t>historic</a:t>
            </a:r>
            <a:r>
              <a:rPr lang="de-AT" sz="2000" dirty="0" smtClean="0"/>
              <a:t> </a:t>
            </a:r>
            <a:r>
              <a:rPr lang="de-AT" sz="2000" dirty="0" err="1" smtClean="0"/>
              <a:t>context</a:t>
            </a:r>
            <a:r>
              <a:rPr lang="de-AT" sz="2000" dirty="0" smtClean="0"/>
              <a:t>)</a:t>
            </a:r>
          </a:p>
          <a:p>
            <a:pPr lvl="1"/>
            <a:r>
              <a:rPr lang="de-AT" sz="2400" dirty="0" smtClean="0"/>
              <a:t>Explanation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structure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main</a:t>
            </a:r>
            <a:r>
              <a:rPr lang="de-AT" sz="2400" dirty="0" smtClean="0"/>
              <a:t> </a:t>
            </a:r>
            <a:r>
              <a:rPr lang="de-AT" sz="2400" dirty="0" err="1" smtClean="0"/>
              <a:t>part</a:t>
            </a:r>
            <a:r>
              <a:rPr lang="de-AT" sz="2400" dirty="0" smtClean="0"/>
              <a:t>: </a:t>
            </a:r>
            <a:r>
              <a:rPr lang="de-AT" sz="2400" dirty="0" err="1" smtClean="0"/>
              <a:t>only</a:t>
            </a:r>
            <a:r>
              <a:rPr lang="de-AT" sz="2400" dirty="0" smtClean="0"/>
              <a:t> </a:t>
            </a:r>
            <a:r>
              <a:rPr lang="de-AT" sz="2400" dirty="0" err="1" smtClean="0"/>
              <a:t>at</a:t>
            </a:r>
            <a:r>
              <a:rPr lang="de-AT" sz="2400" dirty="0" smtClean="0"/>
              <a:t> </a:t>
            </a:r>
            <a:r>
              <a:rPr lang="de-AT" sz="2400" dirty="0" err="1" smtClean="0"/>
              <a:t>the</a:t>
            </a:r>
            <a:r>
              <a:rPr lang="de-AT" sz="2400" dirty="0" smtClean="0"/>
              <a:t> end</a:t>
            </a:r>
          </a:p>
        </p:txBody>
      </p:sp>
    </p:spTree>
    <p:extLst>
      <p:ext uri="{BB962C8B-B14F-4D97-AF65-F5344CB8AC3E}">
        <p14:creationId xmlns:p14="http://schemas.microsoft.com/office/powerpoint/2010/main" val="137533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Introduction</a:t>
            </a:r>
            <a:r>
              <a:rPr lang="de-AT" b="1" dirty="0" smtClean="0"/>
              <a:t> (2)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47525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Problem: No background in relevant disciplines</a:t>
            </a:r>
          </a:p>
          <a:p>
            <a:pPr lvl="1"/>
            <a:r>
              <a:rPr lang="en-US" sz="2400" dirty="0" smtClean="0"/>
              <a:t>Don‘t just list the relevant disciplines</a:t>
            </a:r>
          </a:p>
          <a:p>
            <a:pPr lvl="1"/>
            <a:r>
              <a:rPr lang="en-US" sz="2400" dirty="0" smtClean="0"/>
              <a:t>Make concrete claims </a:t>
            </a:r>
            <a:r>
              <a:rPr lang="en-US" sz="2400" i="1" dirty="0" smtClean="0"/>
              <a:t>about your main question </a:t>
            </a:r>
            <a:r>
              <a:rPr lang="en-US" sz="2400" dirty="0" smtClean="0"/>
              <a:t>that most people in those disciplines would support </a:t>
            </a:r>
          </a:p>
          <a:p>
            <a:pPr lvl="1"/>
            <a:r>
              <a:rPr lang="en-US" sz="2400" dirty="0" smtClean="0"/>
              <a:t>Refer to literature</a:t>
            </a:r>
          </a:p>
          <a:p>
            <a:pPr lvl="1"/>
            <a:endParaRPr lang="en-US" sz="1700" dirty="0" smtClean="0"/>
          </a:p>
          <a:p>
            <a:r>
              <a:rPr lang="en-US" dirty="0" smtClean="0"/>
              <a:t>Background is not background</a:t>
            </a:r>
          </a:p>
          <a:p>
            <a:pPr lvl="1"/>
            <a:r>
              <a:rPr lang="en-US" sz="2400" dirty="0" smtClean="0"/>
              <a:t>Address background to the main question, not the question itself</a:t>
            </a:r>
          </a:p>
          <a:p>
            <a:pPr lvl="2"/>
            <a:endParaRPr lang="en-US" sz="1700" dirty="0" smtClean="0"/>
          </a:p>
          <a:p>
            <a:r>
              <a:rPr lang="en-US" dirty="0" smtClean="0"/>
              <a:t>“Approach” is too complicated</a:t>
            </a:r>
          </a:p>
          <a:p>
            <a:pPr lvl="1"/>
            <a:r>
              <a:rPr lang="en-US" sz="2400" dirty="0" smtClean="0"/>
              <a:t>Clarify by </a:t>
            </a:r>
            <a:r>
              <a:rPr lang="en-US" sz="2400" dirty="0" err="1" smtClean="0"/>
              <a:t>organising</a:t>
            </a:r>
            <a:r>
              <a:rPr lang="en-US" sz="2400" dirty="0" smtClean="0"/>
              <a:t> material according to a simple principle</a:t>
            </a:r>
          </a:p>
        </p:txBody>
      </p:sp>
    </p:spTree>
    <p:extLst>
      <p:ext uri="{BB962C8B-B14F-4D97-AF65-F5344CB8AC3E}">
        <p14:creationId xmlns:p14="http://schemas.microsoft.com/office/powerpoint/2010/main" val="2614442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Main </a:t>
            </a:r>
            <a:r>
              <a:rPr lang="de-AT" b="1" dirty="0" err="1" smtClean="0"/>
              <a:t>section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Problem: Main </a:t>
            </a:r>
            <a:r>
              <a:rPr lang="de-AT" dirty="0" err="1" smtClean="0"/>
              <a:t>section</a:t>
            </a:r>
            <a:r>
              <a:rPr lang="de-AT" dirty="0" smtClean="0"/>
              <a:t> not </a:t>
            </a:r>
            <a:r>
              <a:rPr lang="de-AT" dirty="0" err="1" smtClean="0"/>
              <a:t>detailed</a:t>
            </a:r>
            <a:r>
              <a:rPr lang="de-AT" dirty="0" smtClean="0"/>
              <a:t> </a:t>
            </a:r>
            <a:r>
              <a:rPr lang="de-AT" dirty="0" err="1" smtClean="0"/>
              <a:t>enough</a:t>
            </a:r>
            <a:endParaRPr lang="de-AT" dirty="0" smtClean="0"/>
          </a:p>
          <a:p>
            <a:pPr lvl="1"/>
            <a:r>
              <a:rPr lang="de-AT" sz="2400" dirty="0" smtClean="0"/>
              <a:t>Read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literature</a:t>
            </a:r>
            <a:r>
              <a:rPr lang="de-AT" sz="2400" dirty="0" smtClean="0"/>
              <a:t>!</a:t>
            </a:r>
          </a:p>
          <a:p>
            <a:pPr lvl="1"/>
            <a:r>
              <a:rPr lang="de-AT" sz="2400" dirty="0" err="1" smtClean="0"/>
              <a:t>Organise</a:t>
            </a:r>
            <a:r>
              <a:rPr lang="de-AT" sz="2400" dirty="0" smtClean="0"/>
              <a:t> material </a:t>
            </a:r>
            <a:r>
              <a:rPr lang="de-AT" sz="2400" dirty="0" err="1" smtClean="0"/>
              <a:t>according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i="1" dirty="0" err="1" smtClean="0"/>
              <a:t>your</a:t>
            </a:r>
            <a:r>
              <a:rPr lang="de-AT" sz="2400" dirty="0" smtClean="0"/>
              <a:t> </a:t>
            </a:r>
            <a:r>
              <a:rPr lang="de-AT" sz="2400" dirty="0" err="1" smtClean="0"/>
              <a:t>structure</a:t>
            </a:r>
            <a:endParaRPr lang="de-AT" sz="2400" dirty="0" smtClean="0"/>
          </a:p>
          <a:p>
            <a:pPr lvl="1"/>
            <a:r>
              <a:rPr lang="de-AT" sz="2400" dirty="0" err="1"/>
              <a:t>B</a:t>
            </a:r>
            <a:r>
              <a:rPr lang="de-AT" sz="2400" dirty="0" err="1" smtClean="0"/>
              <a:t>uild</a:t>
            </a:r>
            <a:r>
              <a:rPr lang="de-AT" sz="2400" dirty="0" smtClean="0"/>
              <a:t> </a:t>
            </a:r>
            <a:r>
              <a:rPr lang="de-AT" sz="2400" dirty="0" err="1" smtClean="0"/>
              <a:t>up</a:t>
            </a:r>
            <a:r>
              <a:rPr lang="de-AT" sz="2400" dirty="0" smtClean="0"/>
              <a:t> a </a:t>
            </a:r>
            <a:r>
              <a:rPr lang="de-AT" sz="2400" dirty="0" err="1" smtClean="0"/>
              <a:t>detailed</a:t>
            </a:r>
            <a:r>
              <a:rPr lang="de-AT" sz="2400" dirty="0" smtClean="0"/>
              <a:t>, </a:t>
            </a:r>
            <a:r>
              <a:rPr lang="de-AT" sz="2400" dirty="0" err="1" smtClean="0"/>
              <a:t>tightly</a:t>
            </a:r>
            <a:r>
              <a:rPr lang="de-AT" sz="2400" dirty="0" smtClean="0"/>
              <a:t> </a:t>
            </a:r>
            <a:r>
              <a:rPr lang="de-AT" sz="2400" dirty="0" err="1" smtClean="0"/>
              <a:t>organised</a:t>
            </a:r>
            <a:r>
              <a:rPr lang="de-AT" sz="2400" dirty="0" smtClean="0"/>
              <a:t> </a:t>
            </a:r>
            <a:r>
              <a:rPr lang="de-AT" sz="2400" dirty="0" err="1" smtClean="0"/>
              <a:t>account</a:t>
            </a:r>
            <a:endParaRPr lang="de-AT" sz="2400" dirty="0" smtClean="0"/>
          </a:p>
          <a:p>
            <a:endParaRPr lang="de-AT" sz="2000" dirty="0" smtClean="0"/>
          </a:p>
          <a:p>
            <a:r>
              <a:rPr lang="de-AT" dirty="0" smtClean="0"/>
              <a:t>Details </a:t>
            </a:r>
            <a:r>
              <a:rPr lang="de-AT" dirty="0"/>
              <a:t>d</a:t>
            </a:r>
            <a:r>
              <a:rPr lang="de-AT" dirty="0" smtClean="0"/>
              <a:t>o not </a:t>
            </a:r>
            <a:r>
              <a:rPr lang="de-AT" dirty="0" err="1" smtClean="0"/>
              <a:t>refer</a:t>
            </a:r>
            <a:r>
              <a:rPr lang="de-AT" dirty="0" smtClean="0"/>
              <a:t> </a:t>
            </a:r>
            <a:r>
              <a:rPr lang="de-AT" dirty="0" err="1" smtClean="0"/>
              <a:t>directly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stated</a:t>
            </a:r>
            <a:r>
              <a:rPr lang="de-AT" dirty="0" smtClean="0"/>
              <a:t> </a:t>
            </a:r>
            <a:r>
              <a:rPr lang="de-AT" dirty="0" err="1" smtClean="0"/>
              <a:t>theses</a:t>
            </a:r>
            <a:endParaRPr lang="de-AT" dirty="0" smtClean="0"/>
          </a:p>
          <a:p>
            <a:pPr lvl="1"/>
            <a:r>
              <a:rPr lang="de-AT" sz="2400" dirty="0" smtClean="0"/>
              <a:t>Think </a:t>
            </a:r>
            <a:r>
              <a:rPr lang="de-AT" sz="2400" dirty="0" err="1" smtClean="0"/>
              <a:t>about</a:t>
            </a:r>
            <a:r>
              <a:rPr lang="de-AT" sz="2400" dirty="0" smtClean="0"/>
              <a:t> </a:t>
            </a:r>
            <a:r>
              <a:rPr lang="de-AT" sz="2400" dirty="0" err="1" smtClean="0"/>
              <a:t>every</a:t>
            </a:r>
            <a:r>
              <a:rPr lang="de-AT" sz="2400" dirty="0" smtClean="0"/>
              <a:t> </a:t>
            </a:r>
            <a:r>
              <a:rPr lang="de-AT" sz="2400" dirty="0" err="1" smtClean="0"/>
              <a:t>noun</a:t>
            </a:r>
            <a:r>
              <a:rPr lang="de-AT" sz="2400" dirty="0" smtClean="0"/>
              <a:t>, </a:t>
            </a:r>
            <a:r>
              <a:rPr lang="de-AT" sz="2400" dirty="0" err="1" smtClean="0"/>
              <a:t>verb</a:t>
            </a:r>
            <a:r>
              <a:rPr lang="de-AT" sz="2400" dirty="0" smtClean="0"/>
              <a:t> and </a:t>
            </a:r>
            <a:r>
              <a:rPr lang="de-AT" sz="2400" dirty="0" err="1" smtClean="0"/>
              <a:t>adjective</a:t>
            </a:r>
            <a:r>
              <a:rPr lang="de-AT" sz="2400" dirty="0" smtClean="0"/>
              <a:t> in </a:t>
            </a:r>
            <a:r>
              <a:rPr lang="de-AT" sz="2400" dirty="0" err="1" smtClean="0"/>
              <a:t>your</a:t>
            </a:r>
            <a:r>
              <a:rPr lang="de-AT" sz="2400" dirty="0" smtClean="0"/>
              <a:t> </a:t>
            </a:r>
            <a:r>
              <a:rPr lang="de-AT" sz="2400" dirty="0" err="1" smtClean="0"/>
              <a:t>own</a:t>
            </a:r>
            <a:r>
              <a:rPr lang="de-AT" sz="2400" dirty="0" smtClean="0"/>
              <a:t> </a:t>
            </a:r>
            <a:r>
              <a:rPr lang="de-AT" sz="2400" dirty="0" err="1" smtClean="0"/>
              <a:t>thesis</a:t>
            </a:r>
            <a:r>
              <a:rPr lang="de-AT" sz="2400" dirty="0" smtClean="0"/>
              <a:t>. </a:t>
            </a:r>
            <a:r>
              <a:rPr lang="de-AT" sz="2400" dirty="0" err="1" smtClean="0"/>
              <a:t>What</a:t>
            </a:r>
            <a:r>
              <a:rPr lang="de-AT" sz="2400" dirty="0" smtClean="0"/>
              <a:t> </a:t>
            </a:r>
            <a:r>
              <a:rPr lang="de-AT" sz="2400" dirty="0" err="1" smtClean="0"/>
              <a:t>evidence</a:t>
            </a:r>
            <a:r>
              <a:rPr lang="de-AT" sz="2400" dirty="0" smtClean="0"/>
              <a:t> </a:t>
            </a:r>
            <a:r>
              <a:rPr lang="de-AT" sz="2400" dirty="0" err="1" smtClean="0"/>
              <a:t>might</a:t>
            </a:r>
            <a:r>
              <a:rPr lang="de-AT" sz="2400" dirty="0" smtClean="0"/>
              <a:t> </a:t>
            </a:r>
            <a:r>
              <a:rPr lang="de-AT" sz="2400" dirty="0" err="1" smtClean="0"/>
              <a:t>there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or</a:t>
            </a:r>
            <a:r>
              <a:rPr lang="de-AT" sz="2400" dirty="0" smtClean="0"/>
              <a:t> </a:t>
            </a:r>
            <a:r>
              <a:rPr lang="de-AT" sz="2400" dirty="0" err="1" smtClean="0"/>
              <a:t>against</a:t>
            </a:r>
            <a:r>
              <a:rPr lang="de-AT" sz="2400" dirty="0" smtClean="0"/>
              <a:t> </a:t>
            </a:r>
            <a:r>
              <a:rPr lang="de-AT" sz="2400" dirty="0" err="1" smtClean="0"/>
              <a:t>it</a:t>
            </a:r>
            <a:r>
              <a:rPr lang="de-AT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4050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Conclusion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Arguments for and against your thesis do not refer to the thesis as formulated</a:t>
            </a:r>
          </a:p>
          <a:p>
            <a:pPr lvl="1"/>
            <a:r>
              <a:rPr lang="en-US" sz="2400" dirty="0" smtClean="0"/>
              <a:t>Make sure your thesis  is well formulated. Refer only to that formulation!</a:t>
            </a:r>
          </a:p>
          <a:p>
            <a:endParaRPr lang="en-US" sz="1800" dirty="0" smtClean="0"/>
          </a:p>
          <a:p>
            <a:r>
              <a:rPr lang="en-US" dirty="0" smtClean="0"/>
              <a:t>Problem: Discussion of methodological limitations of sources is too superficial</a:t>
            </a:r>
          </a:p>
          <a:p>
            <a:pPr lvl="1"/>
            <a:r>
              <a:rPr lang="en-US" sz="2400" dirty="0"/>
              <a:t>If there are no obvious problems, don’t invent </a:t>
            </a:r>
            <a:r>
              <a:rPr lang="en-US" sz="2400" dirty="0" smtClean="0"/>
              <a:t>any</a:t>
            </a:r>
            <a:endParaRPr lang="en-US" sz="2400" dirty="0"/>
          </a:p>
          <a:p>
            <a:pPr lvl="1"/>
            <a:r>
              <a:rPr lang="en-US" sz="2400" dirty="0" smtClean="0"/>
              <a:t>E.g. it is almost a cliché to write “not enough participants”</a:t>
            </a:r>
          </a:p>
        </p:txBody>
      </p:sp>
    </p:spTree>
    <p:extLst>
      <p:ext uri="{BB962C8B-B14F-4D97-AF65-F5344CB8AC3E}">
        <p14:creationId xmlns:p14="http://schemas.microsoft.com/office/powerpoint/2010/main" val="4088018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Further </a:t>
            </a:r>
            <a:r>
              <a:rPr lang="de-AT" b="1" dirty="0" err="1" smtClean="0"/>
              <a:t>research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Problem: </a:t>
            </a:r>
            <a:r>
              <a:rPr lang="de-AT" dirty="0" err="1" smtClean="0"/>
              <a:t>Suggestions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further</a:t>
            </a:r>
            <a:r>
              <a:rPr lang="de-AT" dirty="0" smtClean="0"/>
              <a:t> </a:t>
            </a:r>
            <a:r>
              <a:rPr lang="de-AT" dirty="0" err="1" smtClean="0"/>
              <a:t>research</a:t>
            </a:r>
            <a:r>
              <a:rPr lang="de-AT" dirty="0" smtClean="0"/>
              <a:t> do not </a:t>
            </a:r>
            <a:r>
              <a:rPr lang="de-AT" dirty="0" err="1" smtClean="0"/>
              <a:t>address</a:t>
            </a:r>
            <a:r>
              <a:rPr lang="de-AT" dirty="0" smtClean="0"/>
              <a:t> </a:t>
            </a:r>
            <a:r>
              <a:rPr lang="de-AT" dirty="0" err="1" smtClean="0"/>
              <a:t>exact</a:t>
            </a:r>
            <a:r>
              <a:rPr lang="de-AT" dirty="0" smtClean="0"/>
              <a:t> </a:t>
            </a:r>
            <a:r>
              <a:rPr lang="de-AT" dirty="0" err="1" smtClean="0"/>
              <a:t>formulation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thesis</a:t>
            </a:r>
            <a:endParaRPr lang="de-AT" dirty="0" smtClean="0"/>
          </a:p>
          <a:p>
            <a:pPr lvl="1"/>
            <a:r>
              <a:rPr lang="de-AT" sz="2400" dirty="0" err="1" smtClean="0"/>
              <a:t>Omit</a:t>
            </a:r>
            <a:r>
              <a:rPr lang="de-AT" sz="2400" dirty="0" smtClean="0"/>
              <a:t> </a:t>
            </a:r>
            <a:r>
              <a:rPr lang="de-AT" sz="2400" dirty="0" err="1" smtClean="0"/>
              <a:t>general</a:t>
            </a:r>
            <a:r>
              <a:rPr lang="de-AT" sz="2400" dirty="0" smtClean="0"/>
              <a:t> </a:t>
            </a:r>
            <a:r>
              <a:rPr lang="de-AT" sz="2400" dirty="0" err="1" smtClean="0"/>
              <a:t>suggestions</a:t>
            </a:r>
            <a:r>
              <a:rPr lang="de-AT" sz="2400" dirty="0" smtClean="0"/>
              <a:t> </a:t>
            </a:r>
            <a:r>
              <a:rPr lang="de-AT" sz="2400" dirty="0" err="1" smtClean="0"/>
              <a:t>about</a:t>
            </a:r>
            <a:r>
              <a:rPr lang="de-AT" sz="2400" dirty="0" smtClean="0"/>
              <a:t> </a:t>
            </a:r>
            <a:r>
              <a:rPr lang="de-AT" sz="2400" dirty="0" err="1" smtClean="0"/>
              <a:t>research</a:t>
            </a:r>
            <a:r>
              <a:rPr lang="de-AT" sz="2400" dirty="0" smtClean="0"/>
              <a:t> on </a:t>
            </a:r>
            <a:r>
              <a:rPr lang="de-AT" sz="2400" dirty="0" err="1" smtClean="0"/>
              <a:t>your</a:t>
            </a:r>
            <a:r>
              <a:rPr lang="de-AT" sz="2400" dirty="0" smtClean="0"/>
              <a:t> </a:t>
            </a:r>
            <a:r>
              <a:rPr lang="de-AT" sz="2400" dirty="0" err="1" smtClean="0"/>
              <a:t>topic</a:t>
            </a:r>
            <a:endParaRPr lang="de-AT" sz="2400" dirty="0" smtClean="0"/>
          </a:p>
          <a:p>
            <a:pPr lvl="1"/>
            <a:r>
              <a:rPr lang="de-AT" sz="2400" dirty="0" err="1" smtClean="0"/>
              <a:t>Refer</a:t>
            </a:r>
            <a:r>
              <a:rPr lang="de-AT" sz="2400" dirty="0" smtClean="0"/>
              <a:t> </a:t>
            </a:r>
            <a:r>
              <a:rPr lang="de-AT" sz="2400" dirty="0" err="1" smtClean="0"/>
              <a:t>only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exact</a:t>
            </a:r>
            <a:r>
              <a:rPr lang="de-AT" sz="2400" dirty="0" smtClean="0"/>
              <a:t> </a:t>
            </a:r>
            <a:r>
              <a:rPr lang="de-AT" sz="2400" dirty="0" err="1" smtClean="0"/>
              <a:t>formulation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your</a:t>
            </a:r>
            <a:r>
              <a:rPr lang="de-AT" sz="2400" dirty="0" smtClean="0"/>
              <a:t> </a:t>
            </a:r>
            <a:r>
              <a:rPr lang="de-AT" sz="2400" dirty="0" err="1" smtClean="0"/>
              <a:t>thesis</a:t>
            </a:r>
            <a:endParaRPr lang="de-AT" sz="2400" dirty="0" smtClean="0"/>
          </a:p>
          <a:p>
            <a:pPr lvl="1"/>
            <a:r>
              <a:rPr lang="de-AT" sz="2400" dirty="0" smtClean="0"/>
              <a:t>Same </a:t>
            </a:r>
            <a:r>
              <a:rPr lang="de-AT" sz="2400" dirty="0" err="1" smtClean="0"/>
              <a:t>applies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possible</a:t>
            </a:r>
            <a:r>
              <a:rPr lang="de-AT" sz="2400" dirty="0" smtClean="0"/>
              <a:t> </a:t>
            </a:r>
            <a:r>
              <a:rPr lang="de-AT" sz="2400" dirty="0" err="1" smtClean="0"/>
              <a:t>research</a:t>
            </a:r>
            <a:r>
              <a:rPr lang="de-AT" sz="2400" dirty="0" smtClean="0"/>
              <a:t> </a:t>
            </a:r>
            <a:r>
              <a:rPr lang="de-AT" sz="2400" dirty="0" err="1" smtClean="0"/>
              <a:t>methods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244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Figures</a:t>
            </a:r>
            <a:r>
              <a:rPr lang="de-AT" b="1" dirty="0" smtClean="0"/>
              <a:t> </a:t>
            </a:r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tables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288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Problem: Copied/scanned from published paper</a:t>
            </a:r>
          </a:p>
          <a:p>
            <a:pPr lvl="1"/>
            <a:r>
              <a:rPr lang="en-US" sz="2400" dirty="0" smtClean="0"/>
              <a:t>Prepare your own graph or table based on data from one </a:t>
            </a:r>
            <a:r>
              <a:rPr lang="en-US" sz="2400" i="1" dirty="0" smtClean="0"/>
              <a:t>or more </a:t>
            </a:r>
            <a:r>
              <a:rPr lang="en-US" sz="2400" dirty="0" smtClean="0"/>
              <a:t>(!) articles relevant to your specific question</a:t>
            </a:r>
          </a:p>
          <a:p>
            <a:pPr lvl="1"/>
            <a:r>
              <a:rPr lang="en-US" sz="2400" dirty="0" smtClean="0"/>
              <a:t>We are learning to write academic articles for publication in which figures and tables must be original!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Problem: not academic/APA style</a:t>
            </a:r>
          </a:p>
          <a:p>
            <a:pPr lvl="1"/>
            <a:r>
              <a:rPr lang="en-US" sz="2400" dirty="0"/>
              <a:t>Heading and caption must be </a:t>
            </a:r>
            <a:r>
              <a:rPr lang="en-US" sz="2400" dirty="0" smtClean="0"/>
              <a:t>self-explanatory</a:t>
            </a:r>
          </a:p>
          <a:p>
            <a:pPr lvl="1"/>
            <a:r>
              <a:rPr lang="en-US" sz="2400" dirty="0" smtClean="0"/>
              <a:t>Every </a:t>
            </a:r>
            <a:r>
              <a:rPr lang="en-US" sz="2400" dirty="0"/>
              <a:t>figure or table must be referred </a:t>
            </a:r>
            <a:r>
              <a:rPr lang="en-US" sz="2400" dirty="0" smtClean="0"/>
              <a:t>to </a:t>
            </a:r>
            <a:r>
              <a:rPr lang="en-US" sz="2400" dirty="0"/>
              <a:t>(e.g. “see Figure 1</a:t>
            </a:r>
            <a:r>
              <a:rPr lang="en-US" sz="2400" dirty="0" smtClean="0"/>
              <a:t>”) </a:t>
            </a:r>
            <a:r>
              <a:rPr lang="en-US" sz="2400" i="1" dirty="0" smtClean="0"/>
              <a:t>and discussed </a:t>
            </a:r>
            <a:r>
              <a:rPr lang="en-US" sz="2400" dirty="0"/>
              <a:t>in the </a:t>
            </a:r>
            <a:r>
              <a:rPr lang="en-US" sz="2400" dirty="0" smtClean="0"/>
              <a:t>main text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3379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de-AT" b="1" dirty="0" smtClean="0"/>
              <a:t>The </a:t>
            </a:r>
            <a:r>
              <a:rPr lang="de-AT" b="1" dirty="0" err="1" smtClean="0"/>
              <a:t>process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researching</a:t>
            </a:r>
            <a:r>
              <a:rPr lang="de-AT" b="1" dirty="0" smtClean="0"/>
              <a:t> </a:t>
            </a:r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writing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Talking about this process</a:t>
            </a:r>
          </a:p>
          <a:p>
            <a:pPr lvl="1"/>
            <a:r>
              <a:rPr lang="en-US" sz="2400" dirty="0" smtClean="0"/>
              <a:t>The reader is interested in content, not what you did</a:t>
            </a:r>
          </a:p>
          <a:p>
            <a:pPr lvl="1"/>
            <a:r>
              <a:rPr lang="en-US" sz="2400" dirty="0" smtClean="0"/>
              <a:t>Not e.g. “It was hard to find literature on topic X”</a:t>
            </a:r>
          </a:p>
        </p:txBody>
      </p:sp>
    </p:spTree>
    <p:extLst>
      <p:ext uri="{BB962C8B-B14F-4D97-AF65-F5344CB8AC3E}">
        <p14:creationId xmlns:p14="http://schemas.microsoft.com/office/powerpoint/2010/main" val="2395015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Literature</a:t>
            </a:r>
            <a:r>
              <a:rPr lang="de-AT" b="1" dirty="0" smtClean="0"/>
              <a:t> (1)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5184576"/>
          </a:xfrm>
        </p:spPr>
        <p:txBody>
          <a:bodyPr>
            <a:noAutofit/>
          </a:bodyPr>
          <a:lstStyle/>
          <a:p>
            <a:r>
              <a:rPr lang="en-US" dirty="0" smtClean="0"/>
              <a:t>Problem: Not enough good literature cited </a:t>
            </a:r>
          </a:p>
          <a:p>
            <a:pPr marL="0" indent="0">
              <a:buNone/>
            </a:pPr>
            <a:r>
              <a:rPr lang="en-US" dirty="0" smtClean="0"/>
              <a:t>(“good” = peer-reviewed or frequently cited) </a:t>
            </a:r>
          </a:p>
          <a:p>
            <a:pPr lvl="1"/>
            <a:r>
              <a:rPr lang="en-US" sz="2400" dirty="0"/>
              <a:t>Find out </a:t>
            </a:r>
            <a:r>
              <a:rPr lang="en-US" sz="2400" dirty="0" smtClean="0"/>
              <a:t>if your literature is “good”</a:t>
            </a:r>
            <a:endParaRPr lang="en-US" sz="2400" dirty="0"/>
          </a:p>
          <a:p>
            <a:pPr lvl="1"/>
            <a:r>
              <a:rPr lang="en-US" sz="2400" dirty="0" smtClean="0"/>
              <a:t>If not, consider changing or revising your topic</a:t>
            </a:r>
          </a:p>
          <a:p>
            <a:pPr lvl="1"/>
            <a:r>
              <a:rPr lang="en-US" sz="2400" dirty="0" smtClean="0"/>
              <a:t>Generally cite “good” literature more often</a:t>
            </a:r>
          </a:p>
          <a:p>
            <a:pPr lvl="1"/>
            <a:r>
              <a:rPr lang="en-US" sz="2400" dirty="0" smtClean="0"/>
              <a:t>Your final literature list should be  about 3 pages – much longer than for the preceding seminar!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7271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Literature</a:t>
            </a:r>
            <a:r>
              <a:rPr lang="de-AT" b="1" dirty="0" smtClean="0"/>
              <a:t> (2)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4"/>
            <a:ext cx="843528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Problem</a:t>
            </a:r>
            <a:r>
              <a:rPr lang="en-US" dirty="0"/>
              <a:t>: Unclear origin of ideas</a:t>
            </a:r>
          </a:p>
          <a:p>
            <a:pPr lvl="1"/>
            <a:r>
              <a:rPr lang="en-US" sz="2400" dirty="0"/>
              <a:t>Make the origin of your main ideas clear</a:t>
            </a:r>
          </a:p>
          <a:p>
            <a:pPr lvl="1"/>
            <a:r>
              <a:rPr lang="en-US" sz="2400" dirty="0"/>
              <a:t>Usually every paragraph contains </a:t>
            </a:r>
            <a:r>
              <a:rPr lang="en-US" sz="2400" dirty="0" smtClean="0"/>
              <a:t>at least one </a:t>
            </a:r>
            <a:r>
              <a:rPr lang="en-US" sz="2400" dirty="0"/>
              <a:t>reference - from the start of the introduction to the end of the </a:t>
            </a:r>
            <a:r>
              <a:rPr lang="en-US" sz="2400" dirty="0" smtClean="0"/>
              <a:t>conclusion</a:t>
            </a:r>
          </a:p>
          <a:p>
            <a:pPr lvl="1"/>
            <a:r>
              <a:rPr lang="en-US" sz="2400" dirty="0" smtClean="0"/>
              <a:t>But don’t refer repeat the same reference in one paragraph</a:t>
            </a:r>
            <a:endParaRPr lang="en-US" sz="2400" dirty="0"/>
          </a:p>
          <a:p>
            <a:endParaRPr lang="en-US" sz="1100" dirty="0"/>
          </a:p>
          <a:p>
            <a:endParaRPr lang="en-US" sz="1000" dirty="0" smtClean="0"/>
          </a:p>
          <a:p>
            <a:r>
              <a:rPr lang="en-US" dirty="0" smtClean="0"/>
              <a:t>Problem: Referring to research without citing it</a:t>
            </a:r>
          </a:p>
          <a:p>
            <a:pPr lvl="1"/>
            <a:r>
              <a:rPr lang="en-US" sz="2400" dirty="0" smtClean="0"/>
              <a:t>Don’t write “research shows…” or “many researchers have found…”. Instead, cite the literature directly</a:t>
            </a:r>
          </a:p>
        </p:txBody>
      </p:sp>
    </p:spTree>
    <p:extLst>
      <p:ext uri="{BB962C8B-B14F-4D97-AF65-F5344CB8AC3E}">
        <p14:creationId xmlns:p14="http://schemas.microsoft.com/office/powerpoint/2010/main" val="395682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de-AT" b="1" dirty="0" smtClean="0"/>
              <a:t>Abstract (1)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01416"/>
            <a:ext cx="8352928" cy="3627784"/>
          </a:xfrm>
        </p:spPr>
        <p:txBody>
          <a:bodyPr>
            <a:noAutofit/>
          </a:bodyPr>
          <a:lstStyle/>
          <a:p>
            <a:r>
              <a:rPr lang="de-AT" dirty="0" err="1" smtClean="0"/>
              <a:t>How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resolve</a:t>
            </a:r>
            <a:r>
              <a:rPr lang="de-AT" dirty="0" smtClean="0"/>
              <a:t> </a:t>
            </a:r>
            <a:r>
              <a:rPr lang="de-AT" dirty="0" err="1" smtClean="0"/>
              <a:t>common</a:t>
            </a:r>
            <a:r>
              <a:rPr lang="de-AT" dirty="0" smtClean="0"/>
              <a:t> </a:t>
            </a:r>
            <a:r>
              <a:rPr lang="de-AT" dirty="0" err="1" smtClean="0"/>
              <a:t>problems</a:t>
            </a:r>
            <a:r>
              <a:rPr lang="de-AT" dirty="0" smtClean="0"/>
              <a:t>:</a:t>
            </a:r>
          </a:p>
          <a:p>
            <a:pPr lvl="1"/>
            <a:r>
              <a:rPr lang="en-GB" sz="2400" dirty="0" smtClean="0"/>
              <a:t>Structure it like the main text (e.g. 1 sentence per heading)</a:t>
            </a:r>
          </a:p>
          <a:p>
            <a:pPr lvl="1"/>
            <a:r>
              <a:rPr lang="en-GB" sz="2400" dirty="0"/>
              <a:t>D</a:t>
            </a:r>
            <a:r>
              <a:rPr lang="en-GB" sz="2400" dirty="0" smtClean="0"/>
              <a:t>on’t talk about the text’s structure (not “in the intro…”)</a:t>
            </a:r>
          </a:p>
          <a:p>
            <a:pPr lvl="1"/>
            <a:r>
              <a:rPr lang="en-GB" sz="2400" dirty="0" smtClean="0"/>
              <a:t>Write grammatically complete sentences</a:t>
            </a:r>
          </a:p>
          <a:p>
            <a:pPr lvl="1"/>
            <a:r>
              <a:rPr lang="en-GB" sz="2400" dirty="0" smtClean="0"/>
              <a:t>It is ok to reproduce phrases verbatim from main text </a:t>
            </a:r>
          </a:p>
          <a:p>
            <a:pPr lvl="1"/>
            <a:r>
              <a:rPr lang="en-GB" sz="2400" dirty="0" smtClean="0"/>
              <a:t>Make abstract understandable independently of main text</a:t>
            </a:r>
          </a:p>
          <a:p>
            <a:pPr lvl="1"/>
            <a:r>
              <a:rPr lang="en-GB" sz="2400" dirty="0" smtClean="0"/>
              <a:t>Make it as informative as possible about your topic </a:t>
            </a:r>
          </a:p>
          <a:p>
            <a:pPr lvl="1"/>
            <a:r>
              <a:rPr lang="en-GB" sz="2400" dirty="0" smtClean="0"/>
              <a:t>Include main keywords for electronic literature search</a:t>
            </a:r>
          </a:p>
        </p:txBody>
      </p:sp>
    </p:spTree>
    <p:extLst>
      <p:ext uri="{BB962C8B-B14F-4D97-AF65-F5344CB8AC3E}">
        <p14:creationId xmlns:p14="http://schemas.microsoft.com/office/powerpoint/2010/main" val="2890532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Literature</a:t>
            </a:r>
            <a:r>
              <a:rPr lang="de-AT" b="1" dirty="0" smtClean="0"/>
              <a:t> (3)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4"/>
            <a:ext cx="843528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Problem</a:t>
            </a:r>
            <a:r>
              <a:rPr lang="en-US" dirty="0"/>
              <a:t>: </a:t>
            </a:r>
            <a:r>
              <a:rPr lang="en-US" dirty="0" smtClean="0"/>
              <a:t>Text reads like a series of summaries</a:t>
            </a:r>
          </a:p>
          <a:p>
            <a:pPr lvl="1"/>
            <a:r>
              <a:rPr lang="en-US" sz="2400" dirty="0"/>
              <a:t>Put your argument in the foreground</a:t>
            </a:r>
          </a:p>
          <a:p>
            <a:pPr lvl="1"/>
            <a:r>
              <a:rPr lang="en-US" sz="2400" dirty="0"/>
              <a:t>Support each element of your argument with material from different sources</a:t>
            </a:r>
          </a:p>
        </p:txBody>
      </p:sp>
    </p:spTree>
    <p:extLst>
      <p:ext uri="{BB962C8B-B14F-4D97-AF65-F5344CB8AC3E}">
        <p14:creationId xmlns:p14="http://schemas.microsoft.com/office/powerpoint/2010/main" val="1769509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AT" b="1" dirty="0" err="1" smtClean="0"/>
              <a:t>Tabular</a:t>
            </a:r>
            <a:r>
              <a:rPr lang="de-AT" b="1" dirty="0" smtClean="0"/>
              <a:t> </a:t>
            </a:r>
            <a:r>
              <a:rPr lang="de-AT" b="1" dirty="0" err="1" smtClean="0"/>
              <a:t>argument</a:t>
            </a:r>
            <a:r>
              <a:rPr lang="de-AT" b="1" dirty="0" smtClean="0"/>
              <a:t> (1)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Problem: </a:t>
            </a:r>
            <a:r>
              <a:rPr lang="en-US" sz="2800" dirty="0" smtClean="0"/>
              <a:t>Table </a:t>
            </a:r>
            <a:r>
              <a:rPr lang="en-US" sz="2800" dirty="0"/>
              <a:t>is missing</a:t>
            </a:r>
          </a:p>
          <a:p>
            <a:pPr lvl="1"/>
            <a:r>
              <a:rPr lang="en-US" sz="2400" dirty="0"/>
              <a:t>You worked hard on </a:t>
            </a:r>
            <a:r>
              <a:rPr lang="en-US" sz="2400" dirty="0" smtClean="0"/>
              <a:t>it! Include </a:t>
            </a:r>
            <a:r>
              <a:rPr lang="en-US" sz="2400" dirty="0"/>
              <a:t>it as an </a:t>
            </a:r>
            <a:r>
              <a:rPr lang="en-US" sz="2400" dirty="0" smtClean="0"/>
              <a:t>appendix</a:t>
            </a:r>
          </a:p>
          <a:p>
            <a:endParaRPr lang="en-US" sz="1400" dirty="0" smtClean="0"/>
          </a:p>
          <a:p>
            <a:r>
              <a:rPr lang="en-US" sz="2800" dirty="0" smtClean="0"/>
              <a:t>Problem: Table is incomplete</a:t>
            </a:r>
          </a:p>
          <a:p>
            <a:pPr lvl="1"/>
            <a:r>
              <a:rPr lang="en-US" sz="2400" dirty="0"/>
              <a:t>It must include introduction, main part and final part and most ingredients of each part</a:t>
            </a:r>
            <a:endParaRPr lang="de-AT" sz="2400" dirty="0"/>
          </a:p>
          <a:p>
            <a:endParaRPr lang="en-US" sz="1200" dirty="0" smtClean="0"/>
          </a:p>
          <a:p>
            <a:r>
              <a:rPr lang="en-US" sz="2800" dirty="0" smtClean="0"/>
              <a:t>Problem</a:t>
            </a:r>
            <a:r>
              <a:rPr lang="en-US" sz="2800" dirty="0"/>
              <a:t>: T</a:t>
            </a:r>
            <a:r>
              <a:rPr lang="en-US" sz="2800" dirty="0" smtClean="0"/>
              <a:t>able does not correspond to text</a:t>
            </a:r>
            <a:endParaRPr lang="en-US" sz="2800" dirty="0"/>
          </a:p>
          <a:p>
            <a:pPr lvl="1"/>
            <a:r>
              <a:rPr lang="en-US" sz="2400" dirty="0" smtClean="0"/>
              <a:t>Everything in the tabular argument should be expanded in the main text (that includes the example at the start)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hen writing the text you will get ideas for revising the table. So move back and forth between text an table</a:t>
            </a:r>
          </a:p>
          <a:p>
            <a:pPr lvl="1"/>
            <a:r>
              <a:rPr lang="en-US" sz="2400" dirty="0" smtClean="0"/>
              <a:t>E.g. you may </a:t>
            </a:r>
            <a:r>
              <a:rPr lang="en-US" sz="2400" dirty="0"/>
              <a:t>r</a:t>
            </a:r>
            <a:r>
              <a:rPr lang="en-US" sz="2400" dirty="0" smtClean="0"/>
              <a:t>evise a </a:t>
            </a:r>
            <a:r>
              <a:rPr lang="en-US" sz="2400" dirty="0" err="1" smtClean="0"/>
              <a:t>subthesis</a:t>
            </a:r>
            <a:r>
              <a:rPr lang="en-US" sz="2400" dirty="0" smtClean="0"/>
              <a:t> or the main thesis</a:t>
            </a:r>
            <a:r>
              <a:rPr lang="en-US" sz="2400" dirty="0"/>
              <a:t> </a:t>
            </a:r>
            <a:r>
              <a:rPr lang="en-US" sz="2400" dirty="0" smtClean="0"/>
              <a:t>this way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5184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/>
              <a:t>Tabular</a:t>
            </a:r>
            <a:r>
              <a:rPr lang="de-AT" b="1" dirty="0"/>
              <a:t> </a:t>
            </a:r>
            <a:r>
              <a:rPr lang="de-AT" b="1" dirty="0" err="1"/>
              <a:t>argument</a:t>
            </a:r>
            <a:r>
              <a:rPr lang="de-AT" b="1" dirty="0"/>
              <a:t> </a:t>
            </a:r>
            <a:r>
              <a:rPr lang="de-AT" b="1" dirty="0" smtClean="0"/>
              <a:t>(2)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997152"/>
          </a:xfrm>
        </p:spPr>
        <p:txBody>
          <a:bodyPr>
            <a:noAutofit/>
          </a:bodyPr>
          <a:lstStyle/>
          <a:p>
            <a:r>
              <a:rPr lang="de-AT" dirty="0" smtClean="0"/>
              <a:t>Problem: Table </a:t>
            </a:r>
            <a:r>
              <a:rPr lang="de-AT" dirty="0" err="1" smtClean="0"/>
              <a:t>is</a:t>
            </a:r>
            <a:r>
              <a:rPr lang="de-AT" dirty="0" smtClean="0"/>
              <a:t> not </a:t>
            </a:r>
            <a:r>
              <a:rPr lang="de-AT" dirty="0" err="1" smtClean="0"/>
              <a:t>concise</a:t>
            </a:r>
            <a:r>
              <a:rPr lang="de-AT" dirty="0"/>
              <a:t> </a:t>
            </a:r>
            <a:r>
              <a:rPr lang="de-AT" dirty="0" err="1" smtClean="0"/>
              <a:t>enough</a:t>
            </a:r>
            <a:endParaRPr lang="de-AT" dirty="0" smtClean="0"/>
          </a:p>
          <a:p>
            <a:pPr lvl="1"/>
            <a:r>
              <a:rPr lang="de-AT" sz="2400" dirty="0" err="1" smtClean="0"/>
              <a:t>Should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less</a:t>
            </a:r>
            <a:r>
              <a:rPr lang="de-AT" sz="2400" dirty="0" smtClean="0"/>
              <a:t> </a:t>
            </a:r>
            <a:r>
              <a:rPr lang="de-AT" sz="2400" dirty="0" err="1" smtClean="0"/>
              <a:t>than</a:t>
            </a:r>
            <a:r>
              <a:rPr lang="de-AT" sz="2400" dirty="0" smtClean="0"/>
              <a:t> </a:t>
            </a:r>
            <a:r>
              <a:rPr lang="de-AT" sz="2400" dirty="0" err="1" smtClean="0"/>
              <a:t>one</a:t>
            </a:r>
            <a:r>
              <a:rPr lang="de-AT" sz="2400" dirty="0" smtClean="0"/>
              <a:t> </a:t>
            </a:r>
            <a:r>
              <a:rPr lang="de-AT" sz="2400" dirty="0" err="1" smtClean="0"/>
              <a:t>page</a:t>
            </a:r>
            <a:r>
              <a:rPr lang="de-AT" sz="2400" dirty="0" smtClean="0"/>
              <a:t> </a:t>
            </a:r>
            <a:r>
              <a:rPr lang="de-AT" sz="2400" dirty="0" err="1" smtClean="0"/>
              <a:t>each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/>
              <a:t>I</a:t>
            </a:r>
            <a:r>
              <a:rPr lang="de-AT" sz="2400" dirty="0" err="1" smtClean="0"/>
              <a:t>ntroduction</a:t>
            </a:r>
            <a:r>
              <a:rPr lang="de-AT" sz="2400" dirty="0" smtClean="0"/>
              <a:t>, </a:t>
            </a:r>
            <a:r>
              <a:rPr lang="de-AT" sz="2400" dirty="0" err="1"/>
              <a:t>S</a:t>
            </a:r>
            <a:r>
              <a:rPr lang="de-AT" sz="2400" dirty="0" err="1" smtClean="0"/>
              <a:t>ubtopic</a:t>
            </a:r>
            <a:r>
              <a:rPr lang="de-AT" sz="2400" dirty="0" smtClean="0"/>
              <a:t> 1, </a:t>
            </a:r>
            <a:r>
              <a:rPr lang="de-AT" sz="2400" dirty="0" err="1"/>
              <a:t>S</a:t>
            </a:r>
            <a:r>
              <a:rPr lang="de-AT" sz="2400" dirty="0" err="1" smtClean="0"/>
              <a:t>ubtopic</a:t>
            </a:r>
            <a:r>
              <a:rPr lang="de-AT" sz="2400" dirty="0" smtClean="0"/>
              <a:t> 2, …, </a:t>
            </a:r>
            <a:r>
              <a:rPr lang="de-AT" sz="2400" dirty="0" err="1" smtClean="0"/>
              <a:t>Conclusion</a:t>
            </a:r>
            <a:endParaRPr lang="de-AT" sz="2400" dirty="0" smtClean="0"/>
          </a:p>
          <a:p>
            <a:endParaRPr lang="de-AT" sz="1600" dirty="0" smtClean="0"/>
          </a:p>
          <a:p>
            <a:r>
              <a:rPr lang="de-AT" dirty="0" smtClean="0"/>
              <a:t>Problem: </a:t>
            </a:r>
            <a:r>
              <a:rPr lang="de-AT" dirty="0" err="1" smtClean="0"/>
              <a:t>Illogical</a:t>
            </a:r>
            <a:r>
              <a:rPr lang="de-AT" dirty="0" smtClean="0"/>
              <a:t> </a:t>
            </a:r>
            <a:r>
              <a:rPr lang="de-AT" dirty="0" err="1" smtClean="0"/>
              <a:t>structure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thesis</a:t>
            </a:r>
            <a:r>
              <a:rPr lang="de-AT" dirty="0" smtClean="0"/>
              <a:t>, </a:t>
            </a:r>
            <a:r>
              <a:rPr lang="de-AT" dirty="0" err="1" smtClean="0"/>
              <a:t>subtheses</a:t>
            </a:r>
            <a:r>
              <a:rPr lang="de-AT" dirty="0" smtClean="0"/>
              <a:t>… </a:t>
            </a:r>
          </a:p>
          <a:p>
            <a:pPr lvl="1"/>
            <a:r>
              <a:rPr lang="de-AT" sz="2400" dirty="0" err="1" smtClean="0"/>
              <a:t>Present</a:t>
            </a:r>
            <a:r>
              <a:rPr lang="de-AT" sz="2400" dirty="0" smtClean="0"/>
              <a:t>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structure</a:t>
            </a:r>
            <a:r>
              <a:rPr lang="de-AT" sz="2400" dirty="0" smtClean="0"/>
              <a:t> in </a:t>
            </a:r>
            <a:r>
              <a:rPr lang="de-AT" sz="2400" dirty="0" err="1" smtClean="0"/>
              <a:t>class</a:t>
            </a:r>
            <a:r>
              <a:rPr lang="de-AT" sz="2400" dirty="0" smtClean="0"/>
              <a:t>! </a:t>
            </a:r>
            <a:r>
              <a:rPr lang="de-AT" sz="2400" dirty="0" err="1" smtClean="0"/>
              <a:t>We</a:t>
            </a:r>
            <a:r>
              <a:rPr lang="de-AT" sz="2400" dirty="0" smtClean="0"/>
              <a:t> will </a:t>
            </a:r>
            <a:r>
              <a:rPr lang="de-AT" sz="2400" dirty="0" err="1" smtClean="0"/>
              <a:t>discuss</a:t>
            </a:r>
            <a:endParaRPr lang="de-AT" sz="2400" dirty="0" smtClean="0"/>
          </a:p>
          <a:p>
            <a:endParaRPr lang="de-AT" sz="1600" dirty="0" smtClean="0"/>
          </a:p>
          <a:p>
            <a:r>
              <a:rPr lang="de-AT" dirty="0" smtClean="0"/>
              <a:t>Not </a:t>
            </a:r>
            <a:r>
              <a:rPr lang="de-AT" dirty="0" err="1" smtClean="0"/>
              <a:t>enough</a:t>
            </a:r>
            <a:r>
              <a:rPr lang="de-AT" dirty="0" smtClean="0"/>
              <a:t> </a:t>
            </a:r>
            <a:r>
              <a:rPr lang="de-AT" dirty="0" err="1" smtClean="0"/>
              <a:t>good</a:t>
            </a:r>
            <a:r>
              <a:rPr lang="de-AT" dirty="0" smtClean="0"/>
              <a:t>, diverse </a:t>
            </a:r>
            <a:r>
              <a:rPr lang="de-AT" dirty="0" err="1" smtClean="0"/>
              <a:t>evidence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thesis</a:t>
            </a:r>
            <a:endParaRPr lang="de-AT" dirty="0" smtClean="0"/>
          </a:p>
          <a:p>
            <a:pPr lvl="1"/>
            <a:r>
              <a:rPr lang="de-AT" sz="2400" dirty="0" smtClean="0"/>
              <a:t>Search </a:t>
            </a:r>
            <a:r>
              <a:rPr lang="de-AT" sz="2400" dirty="0" err="1" smtClean="0"/>
              <a:t>literature</a:t>
            </a:r>
            <a:r>
              <a:rPr lang="de-AT" sz="2400" dirty="0" smtClean="0"/>
              <a:t> </a:t>
            </a:r>
            <a:r>
              <a:rPr lang="de-AT" sz="2400" dirty="0" err="1" smtClean="0"/>
              <a:t>again</a:t>
            </a:r>
            <a:r>
              <a:rPr lang="de-AT" sz="2400" dirty="0" smtClean="0"/>
              <a:t> - </a:t>
            </a:r>
            <a:r>
              <a:rPr lang="de-AT" sz="2400" dirty="0" err="1" smtClean="0"/>
              <a:t>or</a:t>
            </a:r>
            <a:r>
              <a:rPr lang="de-AT" sz="2400" dirty="0" smtClean="0"/>
              <a:t> </a:t>
            </a:r>
            <a:r>
              <a:rPr lang="de-AT" sz="2400" dirty="0" err="1" smtClean="0"/>
              <a:t>change</a:t>
            </a:r>
            <a:r>
              <a:rPr lang="de-AT" sz="2400" dirty="0" smtClean="0"/>
              <a:t> </a:t>
            </a:r>
            <a:r>
              <a:rPr lang="de-AT" sz="2400" dirty="0" err="1" smtClean="0"/>
              <a:t>thesis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3232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Length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676456" cy="4536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N.B.: There is no length guideline for theses/dissertations in </a:t>
            </a:r>
            <a:r>
              <a:rPr lang="en-US" sz="2800" dirty="0" err="1" smtClean="0"/>
              <a:t>Satzung</a:t>
            </a:r>
            <a:r>
              <a:rPr lang="en-US" sz="2800" dirty="0" smtClean="0"/>
              <a:t>, </a:t>
            </a:r>
            <a:r>
              <a:rPr lang="en-US" sz="2800" dirty="0" err="1" smtClean="0"/>
              <a:t>Studienrecht</a:t>
            </a:r>
            <a:r>
              <a:rPr lang="en-US" sz="2800" dirty="0" smtClean="0"/>
              <a:t> or Curriculum Musikologie</a:t>
            </a:r>
            <a:endParaRPr lang="en-US" sz="1600" dirty="0" smtClean="0"/>
          </a:p>
          <a:p>
            <a:pPr lvl="1"/>
            <a:r>
              <a:rPr lang="en-US" sz="2400" dirty="0" smtClean="0"/>
              <a:t>Content is more important than length</a:t>
            </a:r>
          </a:p>
          <a:p>
            <a:pPr lvl="1"/>
            <a:r>
              <a:rPr lang="en-US" sz="2400" dirty="0" smtClean="0"/>
              <a:t>Theses in the sciences are typically about 20% shorter</a:t>
            </a:r>
          </a:p>
          <a:p>
            <a:pPr lvl="1"/>
            <a:r>
              <a:rPr lang="en-US" sz="2400" dirty="0" smtClean="0"/>
              <a:t>If your table is 4 pages, you can count it as up to 8 pages</a:t>
            </a:r>
          </a:p>
          <a:p>
            <a:pPr lvl="1"/>
            <a:r>
              <a:rPr lang="en-US" sz="2400" dirty="0" smtClean="0"/>
              <a:t>You can count the abstract as part of the text</a:t>
            </a:r>
          </a:p>
          <a:p>
            <a:pPr lvl="1"/>
            <a:endParaRPr lang="en-US" sz="1000" dirty="0" smtClean="0"/>
          </a:p>
          <a:p>
            <a:pPr lvl="1">
              <a:buFont typeface="Wingdings"/>
              <a:buChar char="à"/>
            </a:pPr>
            <a:r>
              <a:rPr lang="en-US" sz="2400" dirty="0"/>
              <a:t>I</a:t>
            </a:r>
            <a:r>
              <a:rPr lang="en-US" sz="2400" dirty="0" smtClean="0"/>
              <a:t>nstead of 30-40 pages for main text you can submit 20</a:t>
            </a:r>
          </a:p>
          <a:p>
            <a:pPr lvl="1">
              <a:buFont typeface="Wingdings"/>
              <a:buChar char="à"/>
            </a:pPr>
            <a:r>
              <a:rPr lang="en-US" sz="2400" dirty="0"/>
              <a:t>T</a:t>
            </a:r>
            <a:r>
              <a:rPr lang="en-US" sz="2400" dirty="0" smtClean="0"/>
              <a:t>he length of full-length journal article is certainly enough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57150" indent="0">
              <a:buNone/>
            </a:pPr>
            <a:r>
              <a:rPr lang="en-US" sz="2400" b="1" dirty="0"/>
              <a:t>A longer thesis is ok if you </a:t>
            </a:r>
            <a:r>
              <a:rPr lang="en-US" sz="2400" b="1" dirty="0" smtClean="0"/>
              <a:t>solved </a:t>
            </a:r>
            <a:r>
              <a:rPr lang="en-US" sz="2400" b="1" dirty="0"/>
              <a:t>all problems in this guideline</a:t>
            </a:r>
          </a:p>
        </p:txBody>
      </p:sp>
    </p:spTree>
    <p:extLst>
      <p:ext uri="{BB962C8B-B14F-4D97-AF65-F5344CB8AC3E}">
        <p14:creationId xmlns:p14="http://schemas.microsoft.com/office/powerpoint/2010/main" val="756047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Submission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Problem: </a:t>
            </a:r>
            <a:r>
              <a:rPr lang="de-AT" dirty="0" err="1"/>
              <a:t>O</a:t>
            </a:r>
            <a:r>
              <a:rPr lang="de-AT" dirty="0" err="1" smtClean="0"/>
              <a:t>nly</a:t>
            </a:r>
            <a:r>
              <a:rPr lang="de-AT" dirty="0" smtClean="0"/>
              <a:t> electronic </a:t>
            </a:r>
            <a:r>
              <a:rPr lang="de-AT" dirty="0" err="1" smtClean="0"/>
              <a:t>copy</a:t>
            </a:r>
            <a:r>
              <a:rPr lang="de-AT" dirty="0" smtClean="0"/>
              <a:t> </a:t>
            </a:r>
            <a:r>
              <a:rPr lang="de-AT" dirty="0" err="1" smtClean="0"/>
              <a:t>submitted</a:t>
            </a:r>
            <a:endParaRPr lang="de-AT" dirty="0" smtClean="0"/>
          </a:p>
          <a:p>
            <a:pPr lvl="1"/>
            <a:r>
              <a:rPr lang="de-AT" sz="2400" dirty="0" err="1" smtClean="0"/>
              <a:t>Please</a:t>
            </a:r>
            <a:r>
              <a:rPr lang="de-AT" sz="2400" dirty="0" smtClean="0"/>
              <a:t> also </a:t>
            </a:r>
            <a:r>
              <a:rPr lang="de-AT" sz="2400" dirty="0" err="1" smtClean="0"/>
              <a:t>print</a:t>
            </a:r>
            <a:r>
              <a:rPr lang="de-AT" sz="2400" dirty="0" smtClean="0"/>
              <a:t> </a:t>
            </a:r>
            <a:r>
              <a:rPr lang="de-AT" sz="2400" dirty="0" err="1" smtClean="0"/>
              <a:t>it</a:t>
            </a:r>
            <a:r>
              <a:rPr lang="de-AT" sz="2400" dirty="0" smtClean="0"/>
              <a:t>, </a:t>
            </a:r>
            <a:r>
              <a:rPr lang="de-AT" sz="2400" dirty="0" err="1" smtClean="0"/>
              <a:t>with</a:t>
            </a:r>
            <a:r>
              <a:rPr lang="de-AT" sz="2400" dirty="0" smtClean="0"/>
              <a:t> </a:t>
            </a:r>
            <a:r>
              <a:rPr lang="de-AT" sz="2400" dirty="0" err="1" smtClean="0"/>
              <a:t>two</a:t>
            </a:r>
            <a:r>
              <a:rPr lang="de-AT" sz="2400" dirty="0" smtClean="0"/>
              <a:t> </a:t>
            </a:r>
            <a:r>
              <a:rPr lang="de-AT" sz="2400" dirty="0" err="1" smtClean="0"/>
              <a:t>pages</a:t>
            </a:r>
            <a:r>
              <a:rPr lang="de-AT" sz="2400" dirty="0" smtClean="0"/>
              <a:t> </a:t>
            </a:r>
            <a:r>
              <a:rPr lang="de-AT" sz="2400" dirty="0" err="1" smtClean="0"/>
              <a:t>reduced</a:t>
            </a:r>
            <a:r>
              <a:rPr lang="de-AT" sz="2400" dirty="0" smtClean="0"/>
              <a:t> </a:t>
            </a:r>
            <a:r>
              <a:rPr lang="de-AT" sz="2400" dirty="0" err="1" smtClean="0"/>
              <a:t>onto</a:t>
            </a:r>
            <a:r>
              <a:rPr lang="de-AT" sz="2400" dirty="0" smtClean="0"/>
              <a:t> </a:t>
            </a:r>
            <a:r>
              <a:rPr lang="de-AT" sz="2400" dirty="0" err="1" smtClean="0"/>
              <a:t>one</a:t>
            </a:r>
            <a:r>
              <a:rPr lang="de-AT" sz="2400" dirty="0" smtClean="0"/>
              <a:t> </a:t>
            </a:r>
            <a:r>
              <a:rPr lang="de-AT" sz="2400" dirty="0" err="1" smtClean="0"/>
              <a:t>side</a:t>
            </a:r>
            <a:r>
              <a:rPr lang="de-AT" sz="2400" dirty="0" smtClean="0"/>
              <a:t> (I also </a:t>
            </a:r>
            <a:r>
              <a:rPr lang="de-AT" sz="2400" dirty="0" err="1" smtClean="0"/>
              <a:t>like</a:t>
            </a:r>
            <a:r>
              <a:rPr lang="de-AT" sz="2400" dirty="0" smtClean="0"/>
              <a:t> double-</a:t>
            </a:r>
            <a:r>
              <a:rPr lang="de-AT" sz="2400" dirty="0" err="1" smtClean="0"/>
              <a:t>sided</a:t>
            </a:r>
            <a:r>
              <a:rPr lang="de-AT" sz="2400" dirty="0" smtClean="0"/>
              <a:t>) and staple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pages</a:t>
            </a:r>
            <a:r>
              <a:rPr lang="de-AT" sz="2400" dirty="0" smtClean="0"/>
              <a:t> </a:t>
            </a:r>
            <a:r>
              <a:rPr lang="de-AT" sz="2400" dirty="0" err="1" smtClean="0"/>
              <a:t>together</a:t>
            </a:r>
            <a:endParaRPr lang="de-AT" sz="2400" dirty="0" smtClean="0"/>
          </a:p>
          <a:p>
            <a:endParaRPr lang="de-AT" sz="1800" dirty="0"/>
          </a:p>
          <a:p>
            <a:r>
              <a:rPr lang="de-AT" dirty="0" smtClean="0"/>
              <a:t>Problem: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paper</a:t>
            </a:r>
            <a:r>
              <a:rPr lang="de-AT" dirty="0" smtClean="0"/>
              <a:t> </a:t>
            </a:r>
            <a:r>
              <a:rPr lang="de-AT" dirty="0" err="1" smtClean="0"/>
              <a:t>copy</a:t>
            </a:r>
            <a:r>
              <a:rPr lang="de-AT" dirty="0" smtClean="0"/>
              <a:t> </a:t>
            </a:r>
            <a:r>
              <a:rPr lang="de-AT" dirty="0" err="1" smtClean="0"/>
              <a:t>submitted</a:t>
            </a:r>
            <a:endParaRPr lang="de-AT" dirty="0" smtClean="0"/>
          </a:p>
          <a:p>
            <a:pPr lvl="1"/>
            <a:r>
              <a:rPr lang="de-AT" sz="2400" dirty="0" err="1" smtClean="0"/>
              <a:t>Please</a:t>
            </a:r>
            <a:r>
              <a:rPr lang="de-AT" sz="2400" dirty="0" smtClean="0"/>
              <a:t> also send an email </a:t>
            </a:r>
            <a:r>
              <a:rPr lang="de-AT" sz="2400" dirty="0" err="1" smtClean="0"/>
              <a:t>attachment</a:t>
            </a:r>
            <a:r>
              <a:rPr lang="de-AT" sz="2400" dirty="0" smtClean="0"/>
              <a:t> (</a:t>
            </a:r>
            <a:r>
              <a:rPr lang="de-AT" sz="2400" dirty="0" err="1" smtClean="0"/>
              <a:t>preferably</a:t>
            </a:r>
            <a:r>
              <a:rPr lang="de-AT" sz="2400" dirty="0" smtClean="0"/>
              <a:t> </a:t>
            </a:r>
            <a:r>
              <a:rPr lang="de-AT" sz="2400" dirty="0" err="1" smtClean="0"/>
              <a:t>pdf</a:t>
            </a:r>
            <a:r>
              <a:rPr lang="de-AT" sz="2400" dirty="0" smtClean="0"/>
              <a:t>)</a:t>
            </a:r>
          </a:p>
          <a:p>
            <a:pPr lvl="1"/>
            <a:r>
              <a:rPr lang="de-AT" sz="2400" dirty="0" smtClean="0"/>
              <a:t>I </a:t>
            </a:r>
            <a:r>
              <a:rPr lang="de-AT" sz="2400" dirty="0" err="1" smtClean="0"/>
              <a:t>may</a:t>
            </a:r>
            <a:r>
              <a:rPr lang="de-AT" sz="2400" dirty="0" smtClean="0"/>
              <a:t> </a:t>
            </a:r>
            <a:r>
              <a:rPr lang="de-AT" sz="2400" dirty="0" err="1" smtClean="0"/>
              <a:t>later</a:t>
            </a:r>
            <a:r>
              <a:rPr lang="de-AT" sz="2400" dirty="0" smtClean="0"/>
              <a:t> </a:t>
            </a:r>
            <a:r>
              <a:rPr lang="de-AT" sz="2400" dirty="0" err="1" smtClean="0"/>
              <a:t>put</a:t>
            </a:r>
            <a:r>
              <a:rPr lang="de-AT" sz="2400" dirty="0" smtClean="0"/>
              <a:t> </a:t>
            </a:r>
            <a:r>
              <a:rPr lang="de-AT" sz="2400" dirty="0" err="1" smtClean="0"/>
              <a:t>your</a:t>
            </a:r>
            <a:r>
              <a:rPr lang="de-AT" sz="2400" dirty="0" smtClean="0"/>
              <a:t> </a:t>
            </a:r>
            <a:r>
              <a:rPr lang="de-AT" sz="2400" dirty="0" err="1" smtClean="0"/>
              <a:t>Bachelor‘s</a:t>
            </a:r>
            <a:r>
              <a:rPr lang="de-AT" sz="2400" dirty="0" smtClean="0"/>
              <a:t> </a:t>
            </a:r>
            <a:r>
              <a:rPr lang="de-AT" sz="2400" dirty="0" err="1" smtClean="0"/>
              <a:t>or</a:t>
            </a:r>
            <a:r>
              <a:rPr lang="de-AT" sz="2400" dirty="0" smtClean="0"/>
              <a:t> </a:t>
            </a:r>
            <a:r>
              <a:rPr lang="de-AT" sz="2400" dirty="0" err="1" smtClean="0"/>
              <a:t>Master‘s</a:t>
            </a:r>
            <a:r>
              <a:rPr lang="de-AT" sz="2400" dirty="0" smtClean="0"/>
              <a:t> </a:t>
            </a:r>
            <a:r>
              <a:rPr lang="de-AT" sz="2400" dirty="0" err="1" smtClean="0"/>
              <a:t>thesis</a:t>
            </a:r>
            <a:r>
              <a:rPr lang="de-AT" sz="2400" dirty="0" smtClean="0"/>
              <a:t> in the </a:t>
            </a:r>
            <a:r>
              <a:rPr lang="de-AT" sz="2400" dirty="0" err="1" smtClean="0"/>
              <a:t>internet</a:t>
            </a:r>
            <a:r>
              <a:rPr lang="de-AT" sz="2400" dirty="0" smtClean="0"/>
              <a:t> </a:t>
            </a:r>
            <a:r>
              <a:rPr lang="de-AT" sz="2400" dirty="0" err="1" smtClean="0"/>
              <a:t>if</a:t>
            </a:r>
            <a:r>
              <a:rPr lang="de-AT" sz="2400" dirty="0" smtClean="0"/>
              <a:t> </a:t>
            </a:r>
            <a:r>
              <a:rPr lang="de-AT" sz="2400" dirty="0" err="1" smtClean="0"/>
              <a:t>we</a:t>
            </a:r>
            <a:r>
              <a:rPr lang="de-AT" sz="2400" dirty="0" smtClean="0"/>
              <a:t> </a:t>
            </a:r>
            <a:r>
              <a:rPr lang="de-AT" sz="2400" dirty="0" err="1" smtClean="0"/>
              <a:t>both</a:t>
            </a:r>
            <a:r>
              <a:rPr lang="de-AT" sz="2400" dirty="0" smtClean="0"/>
              <a:t> </a:t>
            </a:r>
            <a:r>
              <a:rPr lang="de-AT" sz="2400" dirty="0" err="1" smtClean="0"/>
              <a:t>agree</a:t>
            </a:r>
            <a:r>
              <a:rPr lang="de-AT" sz="2400" dirty="0" smtClean="0"/>
              <a:t>, e.g. </a:t>
            </a:r>
            <a:r>
              <a:rPr lang="de-AT" sz="2400" dirty="0" err="1" smtClean="0"/>
              <a:t>here</a:t>
            </a:r>
            <a:r>
              <a:rPr lang="de-AT" sz="2400" dirty="0" smtClean="0"/>
              <a:t>: </a:t>
            </a:r>
          </a:p>
          <a:p>
            <a:pPr marL="914400" lvl="2" indent="0">
              <a:buNone/>
            </a:pPr>
            <a:r>
              <a:rPr lang="de-AT" sz="2000" dirty="0" smtClean="0">
                <a:hlinkClick r:id="rId3"/>
              </a:rPr>
              <a:t>http</a:t>
            </a:r>
            <a:r>
              <a:rPr lang="de-AT" sz="2000" dirty="0">
                <a:hlinkClick r:id="rId3"/>
              </a:rPr>
              <a:t>://www.uni-graz.at/~</a:t>
            </a:r>
            <a:r>
              <a:rPr lang="de-AT" sz="2000" dirty="0" smtClean="0">
                <a:hlinkClick r:id="rId3"/>
              </a:rPr>
              <a:t>parncutt/fk2_mitglieder.html</a:t>
            </a:r>
            <a:endParaRPr lang="de-AT" sz="2000" dirty="0" smtClean="0"/>
          </a:p>
          <a:p>
            <a:pPr lvl="1"/>
            <a:r>
              <a:rPr lang="de-AT" sz="2400" dirty="0" smtClean="0"/>
              <a:t>I </a:t>
            </a:r>
            <a:r>
              <a:rPr lang="de-AT" sz="2400" dirty="0" err="1" smtClean="0"/>
              <a:t>may</a:t>
            </a:r>
            <a:r>
              <a:rPr lang="de-AT" sz="2400" dirty="0" smtClean="0"/>
              <a:t> </a:t>
            </a:r>
            <a:r>
              <a:rPr lang="de-AT" sz="2400" dirty="0" err="1" smtClean="0"/>
              <a:t>recommend</a:t>
            </a:r>
            <a:r>
              <a:rPr lang="de-AT" sz="2400" dirty="0" smtClean="0"/>
              <a:t> </a:t>
            </a:r>
            <a:r>
              <a:rPr lang="de-AT" sz="2400" dirty="0" err="1" smtClean="0"/>
              <a:t>that</a:t>
            </a:r>
            <a:r>
              <a:rPr lang="de-AT" sz="2400" dirty="0" smtClean="0"/>
              <a:t> </a:t>
            </a:r>
            <a:r>
              <a:rPr lang="de-AT" sz="2400" dirty="0" err="1" smtClean="0"/>
              <a:t>you</a:t>
            </a:r>
            <a:r>
              <a:rPr lang="de-AT" sz="2400" dirty="0" smtClean="0"/>
              <a:t> </a:t>
            </a:r>
            <a:r>
              <a:rPr lang="de-AT" sz="2400" dirty="0" err="1" smtClean="0"/>
              <a:t>revise</a:t>
            </a:r>
            <a:r>
              <a:rPr lang="de-AT" sz="2400" dirty="0" smtClean="0"/>
              <a:t> </a:t>
            </a:r>
            <a:r>
              <a:rPr lang="de-AT" sz="2400" dirty="0" err="1" smtClean="0"/>
              <a:t>according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my</a:t>
            </a:r>
            <a:r>
              <a:rPr lang="de-AT" sz="2400" dirty="0" smtClean="0"/>
              <a:t> </a:t>
            </a:r>
            <a:r>
              <a:rPr lang="de-AT" sz="2400" dirty="0" err="1" smtClean="0"/>
              <a:t>comments</a:t>
            </a:r>
            <a:r>
              <a:rPr lang="de-AT" sz="2400" dirty="0" smtClean="0"/>
              <a:t> </a:t>
            </a:r>
            <a:r>
              <a:rPr lang="de-AT" sz="2400" dirty="0" err="1" smtClean="0"/>
              <a:t>before</a:t>
            </a:r>
            <a:r>
              <a:rPr lang="de-AT" sz="2400" dirty="0" smtClean="0"/>
              <a:t> </a:t>
            </a:r>
            <a:r>
              <a:rPr lang="de-AT" sz="2400" dirty="0" err="1" smtClean="0"/>
              <a:t>publication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68082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Abstract (2)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Problem: Abstract has introductory character</a:t>
            </a:r>
          </a:p>
          <a:p>
            <a:pPr lvl="1"/>
            <a:r>
              <a:rPr lang="en-GB" sz="2400" dirty="0"/>
              <a:t>should </a:t>
            </a:r>
            <a:r>
              <a:rPr lang="en-GB" sz="2400" dirty="0" smtClean="0"/>
              <a:t>instead summarize </a:t>
            </a:r>
            <a:r>
              <a:rPr lang="en-GB" sz="2400" dirty="0"/>
              <a:t>main </a:t>
            </a:r>
            <a:r>
              <a:rPr lang="en-GB" sz="2400" dirty="0" smtClean="0"/>
              <a:t>results, theses, arguments</a:t>
            </a:r>
            <a:endParaRPr lang="en-GB" sz="2400" dirty="0"/>
          </a:p>
          <a:p>
            <a:pPr lvl="1"/>
            <a:r>
              <a:rPr lang="en-GB" sz="2400" dirty="0" smtClean="0"/>
              <a:t>should </a:t>
            </a:r>
            <a:r>
              <a:rPr lang="en-GB" sz="2400" dirty="0"/>
              <a:t>be </a:t>
            </a:r>
            <a:r>
              <a:rPr lang="en-GB" sz="2400" dirty="0" smtClean="0"/>
              <a:t>more concise than the introduction</a:t>
            </a:r>
            <a:endParaRPr lang="en-GB" sz="2400" dirty="0"/>
          </a:p>
          <a:p>
            <a:pPr lvl="1"/>
            <a:r>
              <a:rPr lang="en-GB" sz="2400" dirty="0"/>
              <a:t>u</a:t>
            </a:r>
            <a:r>
              <a:rPr lang="en-GB" sz="2400" dirty="0" smtClean="0"/>
              <a:t>sually does not </a:t>
            </a:r>
            <a:r>
              <a:rPr lang="en-GB" sz="2400" dirty="0"/>
              <a:t>cite literature</a:t>
            </a:r>
          </a:p>
          <a:p>
            <a:pPr lvl="1"/>
            <a:r>
              <a:rPr lang="en-GB" sz="2400" dirty="0" smtClean="0"/>
              <a:t>every </a:t>
            </a:r>
            <a:r>
              <a:rPr lang="en-GB" sz="2400" dirty="0"/>
              <a:t>point in </a:t>
            </a:r>
            <a:r>
              <a:rPr lang="en-GB" sz="2400" dirty="0" smtClean="0"/>
              <a:t>abstract should be expanded in </a:t>
            </a:r>
            <a:r>
              <a:rPr lang="de-AT" sz="2400" dirty="0" err="1" smtClean="0"/>
              <a:t>main</a:t>
            </a:r>
            <a:r>
              <a:rPr lang="de-AT" sz="2400" dirty="0" smtClean="0"/>
              <a:t> </a:t>
            </a:r>
            <a:r>
              <a:rPr lang="de-AT" sz="2400" dirty="0" err="1" smtClean="0"/>
              <a:t>text</a:t>
            </a:r>
            <a:r>
              <a:rPr lang="de-AT" sz="2400" dirty="0" smtClean="0"/>
              <a:t>!</a:t>
            </a:r>
          </a:p>
          <a:p>
            <a:pPr lvl="1"/>
            <a:r>
              <a:rPr lang="de-AT" sz="2400" dirty="0" smtClean="0"/>
              <a:t>last </a:t>
            </a:r>
            <a:r>
              <a:rPr lang="de-AT" sz="2400" dirty="0" err="1" smtClean="0"/>
              <a:t>sentence</a:t>
            </a:r>
            <a:r>
              <a:rPr lang="de-AT" sz="2400" dirty="0" smtClean="0"/>
              <a:t>: </a:t>
            </a:r>
            <a:r>
              <a:rPr lang="de-AT" sz="2400" dirty="0" err="1" smtClean="0"/>
              <a:t>implications</a:t>
            </a:r>
            <a:r>
              <a:rPr lang="de-AT" sz="2400" dirty="0" smtClean="0"/>
              <a:t> </a:t>
            </a:r>
            <a:r>
              <a:rPr lang="de-AT" sz="2400" dirty="0" err="1" smtClean="0"/>
              <a:t>if</a:t>
            </a:r>
            <a:r>
              <a:rPr lang="de-AT" sz="2400" dirty="0" smtClean="0"/>
              <a:t> </a:t>
            </a:r>
            <a:r>
              <a:rPr lang="de-AT" sz="2400" dirty="0" err="1" smtClean="0"/>
              <a:t>main</a:t>
            </a:r>
            <a:r>
              <a:rPr lang="de-AT" sz="2400" dirty="0" smtClean="0"/>
              <a:t> </a:t>
            </a:r>
            <a:r>
              <a:rPr lang="de-AT" sz="2400" dirty="0" err="1" smtClean="0"/>
              <a:t>finding</a:t>
            </a:r>
            <a:r>
              <a:rPr lang="de-AT" sz="2400" dirty="0"/>
              <a:t>/</a:t>
            </a:r>
            <a:r>
              <a:rPr lang="de-AT" sz="2400" dirty="0" err="1" smtClean="0"/>
              <a:t>thesis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</a:t>
            </a:r>
            <a:r>
              <a:rPr lang="de-AT" sz="2400" dirty="0" err="1" smtClean="0"/>
              <a:t>correct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3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Abstract (3)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752528"/>
          </a:xfrm>
        </p:spPr>
        <p:txBody>
          <a:bodyPr>
            <a:normAutofit/>
          </a:bodyPr>
          <a:lstStyle/>
          <a:p>
            <a:r>
              <a:rPr lang="de-AT" dirty="0" smtClean="0"/>
              <a:t>Problem: Abstract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monolingual</a:t>
            </a:r>
            <a:endParaRPr lang="de-AT" dirty="0" smtClean="0"/>
          </a:p>
          <a:p>
            <a:pPr lvl="1"/>
            <a:r>
              <a:rPr lang="en-US" sz="2400" dirty="0" smtClean="0"/>
              <a:t>Generally write two abstracts! One German, one English</a:t>
            </a:r>
          </a:p>
          <a:p>
            <a:pPr lvl="1"/>
            <a:r>
              <a:rPr lang="en-US" sz="2400" dirty="0" smtClean="0"/>
              <a:t>Same </a:t>
            </a:r>
            <a:r>
              <a:rPr lang="en-US" sz="2400" dirty="0"/>
              <a:t>content </a:t>
            </a:r>
            <a:r>
              <a:rPr lang="en-US" sz="2400" dirty="0" smtClean="0"/>
              <a:t>but different linguistic </a:t>
            </a:r>
            <a:r>
              <a:rPr lang="en-US" sz="2400" dirty="0"/>
              <a:t>structures </a:t>
            </a:r>
          </a:p>
          <a:p>
            <a:pPr lvl="1"/>
            <a:r>
              <a:rPr lang="en-US" sz="2400" dirty="0" smtClean="0"/>
              <a:t>About </a:t>
            </a:r>
            <a:r>
              <a:rPr lang="en-US" sz="2400" dirty="0"/>
              <a:t>half a page or 1000 characters </a:t>
            </a:r>
            <a:r>
              <a:rPr lang="en-US" sz="2400" dirty="0" smtClean="0"/>
              <a:t>each</a:t>
            </a:r>
          </a:p>
          <a:p>
            <a:pPr lvl="1"/>
            <a:r>
              <a:rPr lang="en-US" sz="2400" dirty="0" smtClean="0"/>
              <a:t>Give both abstracts a title </a:t>
            </a:r>
          </a:p>
          <a:p>
            <a:pPr marL="914400" lvl="2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title in 2 languages for </a:t>
            </a:r>
            <a:r>
              <a:rPr lang="en-US" i="1" dirty="0" err="1" smtClean="0"/>
              <a:t>Zeugnis</a:t>
            </a:r>
            <a:r>
              <a:rPr lang="en-US" dirty="0" smtClean="0"/>
              <a:t> in </a:t>
            </a:r>
            <a:r>
              <a:rPr lang="en-US" dirty="0" err="1" smtClean="0"/>
              <a:t>Uni</a:t>
            </a:r>
            <a:r>
              <a:rPr lang="en-US" dirty="0" smtClean="0"/>
              <a:t> Graz Online</a:t>
            </a:r>
            <a:endParaRPr lang="en-US" dirty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3652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AT" b="1" dirty="0" err="1" smtClean="0"/>
              <a:t>Headings</a:t>
            </a:r>
            <a:r>
              <a:rPr lang="de-AT" b="1" dirty="0" smtClean="0"/>
              <a:t> (1)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Autofit/>
          </a:bodyPr>
          <a:lstStyle/>
          <a:p>
            <a:r>
              <a:rPr lang="en-US" dirty="0" smtClean="0"/>
              <a:t>Problem: Text contains no headings</a:t>
            </a:r>
          </a:p>
          <a:p>
            <a:pPr lvl="1"/>
            <a:r>
              <a:rPr lang="en-US" sz="2400" dirty="0" smtClean="0"/>
              <a:t>Your text must contain several main headings (centered):</a:t>
            </a:r>
          </a:p>
          <a:p>
            <a:pPr lvl="2"/>
            <a:r>
              <a:rPr lang="en-US" dirty="0" smtClean="0"/>
              <a:t>“Introduction”</a:t>
            </a:r>
          </a:p>
          <a:p>
            <a:pPr lvl="2"/>
            <a:r>
              <a:rPr lang="en-US" dirty="0" smtClean="0"/>
              <a:t>one of more headings describing the content of the main section (but not “Main section”)</a:t>
            </a:r>
          </a:p>
          <a:p>
            <a:pPr lvl="2"/>
            <a:r>
              <a:rPr lang="en-US" dirty="0" smtClean="0"/>
              <a:t>a heading for the final section (e.g. “Conclusion”, “Discussion”, “Implications” etc.)</a:t>
            </a:r>
          </a:p>
          <a:p>
            <a:pPr lvl="1"/>
            <a:r>
              <a:rPr lang="en-US" sz="2400" dirty="0" smtClean="0"/>
              <a:t>Subheadings are also possible (on the left margin)</a:t>
            </a:r>
          </a:p>
          <a:p>
            <a:pPr lvl="1"/>
            <a:r>
              <a:rPr lang="en-US" sz="2400" dirty="0" smtClean="0"/>
              <a:t>Sub-sub-headings: avoid them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2594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AT" b="1" dirty="0" err="1" smtClean="0"/>
              <a:t>Headings</a:t>
            </a:r>
            <a:r>
              <a:rPr lang="de-AT" b="1" dirty="0" smtClean="0"/>
              <a:t> (2)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384376"/>
          </a:xfrm>
        </p:spPr>
        <p:txBody>
          <a:bodyPr>
            <a:noAutofit/>
          </a:bodyPr>
          <a:lstStyle/>
          <a:p>
            <a:r>
              <a:rPr lang="en-US" dirty="0" smtClean="0"/>
              <a:t>Problem: Text under heading is about something else</a:t>
            </a:r>
          </a:p>
          <a:p>
            <a:pPr lvl="1"/>
            <a:r>
              <a:rPr lang="en-US" sz="2400" dirty="0" smtClean="0"/>
              <a:t>Fix it!</a:t>
            </a:r>
          </a:p>
          <a:p>
            <a:r>
              <a:rPr lang="en-US" dirty="0" smtClean="0"/>
              <a:t>Problem: Sections are numbered (e.g. 2.1)</a:t>
            </a:r>
          </a:p>
          <a:p>
            <a:pPr lvl="1"/>
            <a:r>
              <a:rPr lang="en-US" sz="2400" dirty="0" smtClean="0"/>
              <a:t>APA</a:t>
            </a:r>
            <a:r>
              <a:rPr lang="en-US" sz="2400" dirty="0"/>
              <a:t> </a:t>
            </a:r>
            <a:r>
              <a:rPr lang="en-US" sz="2400" dirty="0" smtClean="0"/>
              <a:t>does not use numbers for sections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12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Citation</a:t>
            </a:r>
            <a:r>
              <a:rPr lang="de-AT" b="1" dirty="0" smtClean="0"/>
              <a:t> style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  <a:r>
              <a:rPr lang="en-US" dirty="0"/>
              <a:t>: </a:t>
            </a:r>
            <a:r>
              <a:rPr lang="en-US" dirty="0" smtClean="0"/>
              <a:t>Unclear </a:t>
            </a:r>
            <a:r>
              <a:rPr lang="en-US" dirty="0"/>
              <a:t>or inconsistent citation style </a:t>
            </a:r>
            <a:endParaRPr lang="en-US" dirty="0" smtClean="0"/>
          </a:p>
          <a:p>
            <a:pPr lvl="1"/>
            <a:r>
              <a:rPr lang="en-US" sz="2400" dirty="0" smtClean="0"/>
              <a:t>Use international standard styles (psychology: APA; humanities: Chicago/MLA; see </a:t>
            </a:r>
            <a:r>
              <a:rPr lang="en-US" sz="2400" dirty="0"/>
              <a:t>W</a:t>
            </a:r>
            <a:r>
              <a:rPr lang="en-US" sz="2400" dirty="0" smtClean="0"/>
              <a:t>ikipedia “citation style”)</a:t>
            </a:r>
          </a:p>
          <a:p>
            <a:pPr lvl="1"/>
            <a:r>
              <a:rPr lang="en-US" sz="2400" dirty="0" smtClean="0"/>
              <a:t>In my courses: only APA</a:t>
            </a:r>
          </a:p>
          <a:p>
            <a:pPr lvl="1"/>
            <a:r>
              <a:rPr lang="en-US" sz="2400" dirty="0"/>
              <a:t>Read the </a:t>
            </a:r>
            <a:r>
              <a:rPr lang="en-US" sz="2400" dirty="0" smtClean="0"/>
              <a:t>style guidelines </a:t>
            </a:r>
            <a:r>
              <a:rPr lang="en-US" sz="2400" dirty="0"/>
              <a:t>and implement them</a:t>
            </a:r>
            <a:r>
              <a:rPr lang="en-US" sz="2400" dirty="0" smtClean="0"/>
              <a:t>!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403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Writing style (1)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Writing is not informative</a:t>
            </a:r>
          </a:p>
          <a:p>
            <a:pPr lvl="1"/>
            <a:r>
              <a:rPr lang="en-US" sz="2400" dirty="0" smtClean="0"/>
              <a:t>Tip: avoid negative statements, e.g. “According </a:t>
            </a:r>
            <a:r>
              <a:rPr lang="en-US" sz="2400" dirty="0"/>
              <a:t>to the </a:t>
            </a:r>
            <a:r>
              <a:rPr lang="en-US" sz="2400" dirty="0" smtClean="0"/>
              <a:t>Institute of Y there </a:t>
            </a:r>
            <a:r>
              <a:rPr lang="en-US" sz="2400" dirty="0"/>
              <a:t>is no universally accepted definition of </a:t>
            </a:r>
            <a:r>
              <a:rPr lang="en-US" sz="2400" dirty="0" smtClean="0"/>
              <a:t>X”. Instead, talk about what X really is (in your opinion - and in accordance with relevant literature)</a:t>
            </a:r>
            <a:endParaRPr lang="en-US" sz="2400" i="1" dirty="0"/>
          </a:p>
          <a:p>
            <a:endParaRPr lang="en-US" sz="1600" dirty="0" smtClean="0"/>
          </a:p>
          <a:p>
            <a:r>
              <a:rPr lang="en-US" dirty="0" smtClean="0"/>
              <a:t>Problem: “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sz="2400" dirty="0" smtClean="0"/>
              <a:t>Get to the point. No need for e.g. “Throughout  </a:t>
            </a:r>
            <a:r>
              <a:rPr lang="en-US" sz="2400" dirty="0"/>
              <a:t>the  years,  the  scientific  interest  in  this  topic  grew,  and  several </a:t>
            </a:r>
            <a:r>
              <a:rPr lang="en-US" sz="2400" dirty="0" smtClean="0"/>
              <a:t>researchers </a:t>
            </a:r>
            <a:r>
              <a:rPr lang="en-US" sz="2400" dirty="0"/>
              <a:t>investigated the effects </a:t>
            </a:r>
            <a:r>
              <a:rPr lang="en-US" sz="2400" dirty="0" smtClean="0"/>
              <a:t>of …”. Either write directly about the research or skip it.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5610940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2239</Words>
  <Application>Microsoft Office PowerPoint</Application>
  <PresentationFormat>Bildschirmpräsentation (4:3)</PresentationFormat>
  <Paragraphs>290</Paragraphs>
  <Slides>34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Larissa-Design</vt:lpstr>
      <vt:lpstr>Structuring the argument of a Bachelor’s thesis in systematic musicology   Common problems and how to solve them</vt:lpstr>
      <vt:lpstr>Title page</vt:lpstr>
      <vt:lpstr>Abstract (1)</vt:lpstr>
      <vt:lpstr>Abstract (2)</vt:lpstr>
      <vt:lpstr>Abstract (3)</vt:lpstr>
      <vt:lpstr>Headings (1)</vt:lpstr>
      <vt:lpstr>Headings (2)</vt:lpstr>
      <vt:lpstr>Citation style</vt:lpstr>
      <vt:lpstr>Writing style (1)</vt:lpstr>
      <vt:lpstr>Writing style (2)</vt:lpstr>
      <vt:lpstr>Writing style (3)</vt:lpstr>
      <vt:lpstr>Example</vt:lpstr>
      <vt:lpstr>Main content</vt:lpstr>
      <vt:lpstr>Your main question</vt:lpstr>
      <vt:lpstr>Your main thesis</vt:lpstr>
      <vt:lpstr>Subtheses</vt:lpstr>
      <vt:lpstr>Possible theses</vt:lpstr>
      <vt:lpstr>Terminology from this guideline</vt:lpstr>
      <vt:lpstr>Structure (1)</vt:lpstr>
      <vt:lpstr>Structure (2)</vt:lpstr>
      <vt:lpstr>Introduction (1)</vt:lpstr>
      <vt:lpstr>Introduction (2)</vt:lpstr>
      <vt:lpstr>Main section</vt:lpstr>
      <vt:lpstr>Conclusion</vt:lpstr>
      <vt:lpstr>Further research</vt:lpstr>
      <vt:lpstr>Figures and tables</vt:lpstr>
      <vt:lpstr>The process of researching and writing</vt:lpstr>
      <vt:lpstr>Literature (1)</vt:lpstr>
      <vt:lpstr>Literature (2)</vt:lpstr>
      <vt:lpstr>Literature (3)</vt:lpstr>
      <vt:lpstr>Tabular argument (1)</vt:lpstr>
      <vt:lpstr>Tabular argument (2)</vt:lpstr>
      <vt:lpstr>Length</vt:lpstr>
      <vt:lpstr>Submission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Structuring the argument of a Bachelor‘s thesis or Seminar paper: Some common problems</dc:title>
  <dc:creator>Parncutt</dc:creator>
  <cp:lastModifiedBy>x</cp:lastModifiedBy>
  <cp:revision>90</cp:revision>
  <dcterms:created xsi:type="dcterms:W3CDTF">2011-10-31T08:59:09Z</dcterms:created>
  <dcterms:modified xsi:type="dcterms:W3CDTF">2016-03-24T12:07:20Z</dcterms:modified>
</cp:coreProperties>
</file>