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557F785C-25CE-48AC-A58B-72EEA38CB335}" type="datetimeFigureOut">
              <a:rPr lang="de-AT" smtClean="0"/>
              <a:t>04.01.2013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45C69B01-0242-44FE-86A4-98DF0301CDCD}" type="slidenum">
              <a:rPr lang="de-AT" smtClean="0"/>
              <a:t>‹Nr.›</a:t>
            </a:fld>
            <a:endParaRPr lang="de-AT"/>
          </a:p>
        </p:txBody>
      </p:sp>
    </p:spTree>
    <p:extLst>
      <p:ext uri="{BB962C8B-B14F-4D97-AF65-F5344CB8AC3E}">
        <p14:creationId xmlns:p14="http://schemas.microsoft.com/office/powerpoint/2010/main" val="378241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557F785C-25CE-48AC-A58B-72EEA38CB335}" type="datetimeFigureOut">
              <a:rPr lang="de-AT" smtClean="0"/>
              <a:t>04.01.2013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45C69B01-0242-44FE-86A4-98DF0301CDCD}" type="slidenum">
              <a:rPr lang="de-AT" smtClean="0"/>
              <a:t>‹Nr.›</a:t>
            </a:fld>
            <a:endParaRPr lang="de-AT"/>
          </a:p>
        </p:txBody>
      </p:sp>
    </p:spTree>
    <p:extLst>
      <p:ext uri="{BB962C8B-B14F-4D97-AF65-F5344CB8AC3E}">
        <p14:creationId xmlns:p14="http://schemas.microsoft.com/office/powerpoint/2010/main" val="334558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557F785C-25CE-48AC-A58B-72EEA38CB335}" type="datetimeFigureOut">
              <a:rPr lang="de-AT" smtClean="0"/>
              <a:t>04.01.2013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45C69B01-0242-44FE-86A4-98DF0301CDCD}" type="slidenum">
              <a:rPr lang="de-AT" smtClean="0"/>
              <a:t>‹Nr.›</a:t>
            </a:fld>
            <a:endParaRPr lang="de-AT"/>
          </a:p>
        </p:txBody>
      </p:sp>
    </p:spTree>
    <p:extLst>
      <p:ext uri="{BB962C8B-B14F-4D97-AF65-F5344CB8AC3E}">
        <p14:creationId xmlns:p14="http://schemas.microsoft.com/office/powerpoint/2010/main" val="48158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557F785C-25CE-48AC-A58B-72EEA38CB335}" type="datetimeFigureOut">
              <a:rPr lang="de-AT" smtClean="0"/>
              <a:t>04.01.2013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45C69B01-0242-44FE-86A4-98DF0301CDCD}" type="slidenum">
              <a:rPr lang="de-AT" smtClean="0"/>
              <a:t>‹Nr.›</a:t>
            </a:fld>
            <a:endParaRPr lang="de-AT"/>
          </a:p>
        </p:txBody>
      </p:sp>
    </p:spTree>
    <p:extLst>
      <p:ext uri="{BB962C8B-B14F-4D97-AF65-F5344CB8AC3E}">
        <p14:creationId xmlns:p14="http://schemas.microsoft.com/office/powerpoint/2010/main" val="225846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57F785C-25CE-48AC-A58B-72EEA38CB335}" type="datetimeFigureOut">
              <a:rPr lang="de-AT" smtClean="0"/>
              <a:t>04.01.2013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45C69B01-0242-44FE-86A4-98DF0301CDCD}" type="slidenum">
              <a:rPr lang="de-AT" smtClean="0"/>
              <a:t>‹Nr.›</a:t>
            </a:fld>
            <a:endParaRPr lang="de-AT"/>
          </a:p>
        </p:txBody>
      </p:sp>
    </p:spTree>
    <p:extLst>
      <p:ext uri="{BB962C8B-B14F-4D97-AF65-F5344CB8AC3E}">
        <p14:creationId xmlns:p14="http://schemas.microsoft.com/office/powerpoint/2010/main" val="136050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557F785C-25CE-48AC-A58B-72EEA38CB335}" type="datetimeFigureOut">
              <a:rPr lang="de-AT" smtClean="0"/>
              <a:t>04.01.2013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45C69B01-0242-44FE-86A4-98DF0301CDCD}" type="slidenum">
              <a:rPr lang="de-AT" smtClean="0"/>
              <a:t>‹Nr.›</a:t>
            </a:fld>
            <a:endParaRPr lang="de-AT"/>
          </a:p>
        </p:txBody>
      </p:sp>
    </p:spTree>
    <p:extLst>
      <p:ext uri="{BB962C8B-B14F-4D97-AF65-F5344CB8AC3E}">
        <p14:creationId xmlns:p14="http://schemas.microsoft.com/office/powerpoint/2010/main" val="420490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557F785C-25CE-48AC-A58B-72EEA38CB335}" type="datetimeFigureOut">
              <a:rPr lang="de-AT" smtClean="0"/>
              <a:t>04.01.2013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45C69B01-0242-44FE-86A4-98DF0301CDCD}" type="slidenum">
              <a:rPr lang="de-AT" smtClean="0"/>
              <a:t>‹Nr.›</a:t>
            </a:fld>
            <a:endParaRPr lang="de-AT"/>
          </a:p>
        </p:txBody>
      </p:sp>
    </p:spTree>
    <p:extLst>
      <p:ext uri="{BB962C8B-B14F-4D97-AF65-F5344CB8AC3E}">
        <p14:creationId xmlns:p14="http://schemas.microsoft.com/office/powerpoint/2010/main" val="132030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557F785C-25CE-48AC-A58B-72EEA38CB335}" type="datetimeFigureOut">
              <a:rPr lang="de-AT" smtClean="0"/>
              <a:t>04.01.2013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45C69B01-0242-44FE-86A4-98DF0301CDCD}" type="slidenum">
              <a:rPr lang="de-AT" smtClean="0"/>
              <a:t>‹Nr.›</a:t>
            </a:fld>
            <a:endParaRPr lang="de-AT"/>
          </a:p>
        </p:txBody>
      </p:sp>
    </p:spTree>
    <p:extLst>
      <p:ext uri="{BB962C8B-B14F-4D97-AF65-F5344CB8AC3E}">
        <p14:creationId xmlns:p14="http://schemas.microsoft.com/office/powerpoint/2010/main" val="12457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57F785C-25CE-48AC-A58B-72EEA38CB335}" type="datetimeFigureOut">
              <a:rPr lang="de-AT" smtClean="0"/>
              <a:t>04.01.2013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45C69B01-0242-44FE-86A4-98DF0301CDCD}" type="slidenum">
              <a:rPr lang="de-AT" smtClean="0"/>
              <a:t>‹Nr.›</a:t>
            </a:fld>
            <a:endParaRPr lang="de-AT"/>
          </a:p>
        </p:txBody>
      </p:sp>
    </p:spTree>
    <p:extLst>
      <p:ext uri="{BB962C8B-B14F-4D97-AF65-F5344CB8AC3E}">
        <p14:creationId xmlns:p14="http://schemas.microsoft.com/office/powerpoint/2010/main" val="299909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57F785C-25CE-48AC-A58B-72EEA38CB335}" type="datetimeFigureOut">
              <a:rPr lang="de-AT" smtClean="0"/>
              <a:t>04.01.2013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45C69B01-0242-44FE-86A4-98DF0301CDCD}" type="slidenum">
              <a:rPr lang="de-AT" smtClean="0"/>
              <a:t>‹Nr.›</a:t>
            </a:fld>
            <a:endParaRPr lang="de-AT"/>
          </a:p>
        </p:txBody>
      </p:sp>
    </p:spTree>
    <p:extLst>
      <p:ext uri="{BB962C8B-B14F-4D97-AF65-F5344CB8AC3E}">
        <p14:creationId xmlns:p14="http://schemas.microsoft.com/office/powerpoint/2010/main" val="2682018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57F785C-25CE-48AC-A58B-72EEA38CB335}" type="datetimeFigureOut">
              <a:rPr lang="de-AT" smtClean="0"/>
              <a:t>04.01.2013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45C69B01-0242-44FE-86A4-98DF0301CDCD}" type="slidenum">
              <a:rPr lang="de-AT" smtClean="0"/>
              <a:t>‹Nr.›</a:t>
            </a:fld>
            <a:endParaRPr lang="de-AT"/>
          </a:p>
        </p:txBody>
      </p:sp>
    </p:spTree>
    <p:extLst>
      <p:ext uri="{BB962C8B-B14F-4D97-AF65-F5344CB8AC3E}">
        <p14:creationId xmlns:p14="http://schemas.microsoft.com/office/powerpoint/2010/main" val="193812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F785C-25CE-48AC-A58B-72EEA38CB335}" type="datetimeFigureOut">
              <a:rPr lang="de-AT" smtClean="0"/>
              <a:t>04.01.2013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69B01-0242-44FE-86A4-98DF0301CDCD}" type="slidenum">
              <a:rPr lang="de-AT" smtClean="0"/>
              <a:t>‹Nr.›</a:t>
            </a:fld>
            <a:endParaRPr lang="de-AT"/>
          </a:p>
        </p:txBody>
      </p:sp>
    </p:spTree>
    <p:extLst>
      <p:ext uri="{BB962C8B-B14F-4D97-AF65-F5344CB8AC3E}">
        <p14:creationId xmlns:p14="http://schemas.microsoft.com/office/powerpoint/2010/main" val="3414807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836712"/>
            <a:ext cx="7772400" cy="1758057"/>
          </a:xfrm>
        </p:spPr>
        <p:txBody>
          <a:bodyPr>
            <a:normAutofit fontScale="90000"/>
          </a:bodyPr>
          <a:lstStyle/>
          <a:p>
            <a:r>
              <a:rPr lang="de-AT" b="1" i="1" dirty="0" err="1"/>
              <a:t>GenderNOW</a:t>
            </a:r>
            <a:r>
              <a:rPr lang="de-AT" b="1" i="1" dirty="0"/>
              <a:t>! - Frauen gestalten Universität</a:t>
            </a:r>
            <a:r>
              <a:rPr lang="de-AT" dirty="0"/>
              <a:t/>
            </a:r>
            <a:br>
              <a:rPr lang="de-AT" dirty="0"/>
            </a:br>
            <a:endParaRPr lang="de-AT" dirty="0"/>
          </a:p>
        </p:txBody>
      </p:sp>
      <p:sp>
        <p:nvSpPr>
          <p:cNvPr id="3" name="Untertitel 2"/>
          <p:cNvSpPr>
            <a:spLocks noGrp="1"/>
          </p:cNvSpPr>
          <p:nvPr>
            <p:ph type="subTitle" idx="1"/>
          </p:nvPr>
        </p:nvSpPr>
        <p:spPr>
          <a:xfrm>
            <a:off x="539552" y="3501008"/>
            <a:ext cx="8532440" cy="2664296"/>
          </a:xfrm>
        </p:spPr>
        <p:txBody>
          <a:bodyPr>
            <a:normAutofit fontScale="70000" lnSpcReduction="20000"/>
          </a:bodyPr>
          <a:lstStyle/>
          <a:p>
            <a:pPr algn="l"/>
            <a:r>
              <a:rPr lang="de-AT" dirty="0"/>
              <a:t>Workshop am Dienstag 13.11. 2012, 10-16 </a:t>
            </a:r>
            <a:r>
              <a:rPr lang="de-AT" dirty="0" smtClean="0"/>
              <a:t>Uhr</a:t>
            </a:r>
          </a:p>
          <a:p>
            <a:endParaRPr lang="de-AT" dirty="0" smtClean="0"/>
          </a:p>
          <a:p>
            <a:pPr algn="l"/>
            <a:r>
              <a:rPr lang="de-AT" b="1" i="1" dirty="0"/>
              <a:t>Veranstalterin</a:t>
            </a:r>
            <a:r>
              <a:rPr lang="de-AT" i="1" dirty="0"/>
              <a:t>: </a:t>
            </a:r>
            <a:r>
              <a:rPr lang="de-AT" i="1" dirty="0" err="1"/>
              <a:t>GenderNOW</a:t>
            </a:r>
            <a:r>
              <a:rPr lang="de-AT" i="1" dirty="0"/>
              <a:t>! –Vernetzung der Gleichstellungsabteilungen der vier Grazer Universitäten (GENDER:UNIT der Medizinischen Universität Graz, Büro für Gleichstellung der Technischen Universität Graz, Zentrum für Genderforschung der Universität für Musik und darstellende Kunst Graz und die Koordinationsstelle für Geschlechterstudien der Karl-Franzens-Universität Graz)</a:t>
            </a:r>
            <a:endParaRPr lang="de-AT" dirty="0"/>
          </a:p>
          <a:p>
            <a:endParaRPr lang="de-AT" dirty="0"/>
          </a:p>
          <a:p>
            <a:endParaRPr lang="de-AT" dirty="0"/>
          </a:p>
        </p:txBody>
      </p:sp>
    </p:spTree>
    <p:extLst>
      <p:ext uri="{BB962C8B-B14F-4D97-AF65-F5344CB8AC3E}">
        <p14:creationId xmlns:p14="http://schemas.microsoft.com/office/powerpoint/2010/main" val="186416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327596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322235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83356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181871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392143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77827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211336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114914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344296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219107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836712"/>
            <a:ext cx="8229600" cy="5544616"/>
          </a:xfrm>
        </p:spPr>
        <p:txBody>
          <a:bodyPr>
            <a:normAutofit fontScale="47500" lnSpcReduction="20000"/>
          </a:bodyPr>
          <a:lstStyle/>
          <a:p>
            <a:pPr marL="0" indent="0">
              <a:buNone/>
            </a:pPr>
            <a:r>
              <a:rPr lang="de-AT" b="1" dirty="0"/>
              <a:t>Ziel des eintägigen Workshops ist es, (Nachwuchs)</a:t>
            </a:r>
            <a:r>
              <a:rPr lang="de-AT" b="1" dirty="0" err="1"/>
              <a:t>Wissenschafterinnen</a:t>
            </a:r>
            <a:r>
              <a:rPr lang="de-AT" b="1" dirty="0"/>
              <a:t> und Studentinnen zum Mitgestalten an Universitäten zu motivieren und ihnen Informationen und Tipps für effektives Mitgestalten zu geben. Wir bieten ein Forum für Austausch, Reflexion, Vernetzung und Stärkung mit in Gremienarbeit bereits erprobten Wissenschaftlerinnen.</a:t>
            </a:r>
          </a:p>
          <a:p>
            <a:pPr marL="0" indent="0">
              <a:buNone/>
            </a:pPr>
            <a:r>
              <a:rPr lang="de-AT" dirty="0"/>
              <a:t>Wichtige universitätspolitische Entscheidungen werden in naher Zukunft getroffen - Universitätsfinanzierung, Zugangsbeschränkungen, Studienplatzfinanzierung und Studienbeiträge sind nur einige Themen, die aktuell heiß diskutiert werden. Gleichzeitig werden viele universitäre Funktionen in den Universitätsräten, Senaten, Arbeitskreisen für Gleichbehandlungsfragen und Schiedskommissionen in den nächsten Monaten neu besetzt. Angesichts der schwierigen Lage der Universitäten ist es umso wichtiger, dass in den entscheidenden Gremien die Anliegen aller an Universitäten Tätigen und Studierenden gut vertreten und gleichstellungspolitische Interessen (Antidiskriminierung, Vereinbarkeit etc.) auch in Zukunft stark und kompetent eingebracht werden.</a:t>
            </a:r>
          </a:p>
          <a:p>
            <a:pPr marL="0" indent="0">
              <a:buNone/>
            </a:pPr>
            <a:r>
              <a:rPr lang="de-AT" dirty="0"/>
              <a:t>Vor diesem Hintergrund ist es das Ziel des eintägigen Workshops, Wissenschaftlerinnen, </a:t>
            </a:r>
            <a:r>
              <a:rPr lang="de-AT" dirty="0" err="1"/>
              <a:t>Nachwuchswissenschafterinnen</a:t>
            </a:r>
            <a:r>
              <a:rPr lang="de-AT" dirty="0"/>
              <a:t> und Studentinnen Informationen zu Möglichkeiten der Mitgestaltung an Universitäten zu geben und zu ermutigen.</a:t>
            </a:r>
          </a:p>
          <a:p>
            <a:pPr marL="0" indent="0">
              <a:buNone/>
            </a:pPr>
            <a:r>
              <a:rPr lang="de-AT" dirty="0"/>
              <a:t>Der von </a:t>
            </a:r>
            <a:r>
              <a:rPr lang="de-AT" dirty="0" err="1"/>
              <a:t>Mag.</a:t>
            </a:r>
            <a:r>
              <a:rPr lang="de-AT" baseline="30000" dirty="0" err="1"/>
              <a:t>a</a:t>
            </a:r>
            <a:r>
              <a:rPr lang="de-AT" dirty="0"/>
              <a:t> Ute Riedler moderierte Workshop beruht wesentlich auf Input und Erfahrungsaustausch mit Frauen, die erfolgreich Universitäten mitgestalten:</a:t>
            </a:r>
          </a:p>
          <a:p>
            <a:pPr marL="0" indent="0">
              <a:buNone/>
            </a:pPr>
            <a:r>
              <a:rPr lang="de-AT" dirty="0"/>
              <a:t> </a:t>
            </a:r>
          </a:p>
          <a:p>
            <a:pPr marL="0" lvl="0" indent="0">
              <a:buNone/>
            </a:pPr>
            <a:r>
              <a:rPr lang="de-AT" b="1" dirty="0" err="1"/>
              <a:t>Mag.</a:t>
            </a:r>
            <a:r>
              <a:rPr lang="de-AT" b="1" baseline="30000" dirty="0" err="1"/>
              <a:t>a</a:t>
            </a:r>
            <a:r>
              <a:rPr lang="de-AT" b="1" dirty="0"/>
              <a:t> Eva </a:t>
            </a:r>
            <a:r>
              <a:rPr lang="de-AT" b="1" dirty="0" err="1"/>
              <a:t>Blimlinger</a:t>
            </a:r>
            <a:r>
              <a:rPr lang="de-AT" b="1" dirty="0"/>
              <a:t>, Rektorin der Akademie der Bildenden Künste in Wien</a:t>
            </a:r>
          </a:p>
          <a:p>
            <a:pPr marL="0" lvl="0" indent="0">
              <a:buNone/>
            </a:pPr>
            <a:r>
              <a:rPr lang="de-AT" b="1" smtClean="0"/>
              <a:t>Mag.</a:t>
            </a:r>
            <a:r>
              <a:rPr lang="de-AT" b="1" baseline="30000" smtClean="0"/>
              <a:t>a</a:t>
            </a:r>
            <a:r>
              <a:rPr lang="de-AT" b="1" dirty="0" smtClean="0"/>
              <a:t> </a:t>
            </a:r>
            <a:r>
              <a:rPr lang="de-AT" b="1" dirty="0"/>
              <a:t>Anna Steiger, Vizerektorin für Personal und Gender der Technischen Universität Wien</a:t>
            </a:r>
          </a:p>
          <a:p>
            <a:pPr marL="0" indent="0">
              <a:buNone/>
            </a:pPr>
            <a:r>
              <a:rPr lang="de-AT" dirty="0"/>
              <a:t> </a:t>
            </a:r>
          </a:p>
          <a:p>
            <a:pPr marL="0" indent="0">
              <a:buNone/>
            </a:pPr>
            <a:r>
              <a:rPr lang="de-AT" b="1" dirty="0"/>
              <a:t>Eröffnende Worte</a:t>
            </a:r>
            <a:r>
              <a:rPr lang="de-AT" dirty="0"/>
              <a:t>: Ao.Univ.-Prof.</a:t>
            </a:r>
            <a:r>
              <a:rPr lang="de-AT" baseline="30000" dirty="0"/>
              <a:t>in </a:t>
            </a:r>
            <a:r>
              <a:rPr lang="de-AT" dirty="0"/>
              <a:t>Renate </a:t>
            </a:r>
            <a:r>
              <a:rPr lang="de-AT" dirty="0" err="1"/>
              <a:t>Dworczak</a:t>
            </a:r>
            <a:r>
              <a:rPr lang="de-AT" dirty="0"/>
              <a:t>, Vizerektorin für Personal, Personalentwicklung und Gleichstellung der Universität </a:t>
            </a:r>
            <a:r>
              <a:rPr lang="de-AT" dirty="0" smtClean="0"/>
              <a:t>Graz</a:t>
            </a:r>
          </a:p>
          <a:p>
            <a:pPr marL="0" indent="0">
              <a:buNone/>
            </a:pPr>
            <a:r>
              <a:rPr lang="de-AT" b="1" dirty="0"/>
              <a:t>Zielgruppe</a:t>
            </a:r>
            <a:r>
              <a:rPr lang="de-AT" dirty="0"/>
              <a:t>: </a:t>
            </a:r>
            <a:r>
              <a:rPr lang="de-AT" dirty="0" err="1"/>
              <a:t>Wissenschafterinnen</a:t>
            </a:r>
            <a:r>
              <a:rPr lang="de-AT" dirty="0"/>
              <a:t>, Ärztinnen, Künstlerinnen und Studentinnen der vier Grazer Universitäten, die schon in Gremien arbeiten oder sich für Gremienarbeit interessieren und dafür begeistern lassen wollen.</a:t>
            </a:r>
          </a:p>
          <a:p>
            <a:pPr marL="0" indent="0">
              <a:buNone/>
            </a:pPr>
            <a:endParaRPr lang="de-AT" dirty="0"/>
          </a:p>
          <a:p>
            <a:pPr marL="0" indent="0">
              <a:buNone/>
            </a:pPr>
            <a:endParaRPr lang="de-AT" dirty="0"/>
          </a:p>
          <a:p>
            <a:endParaRPr lang="de-AT" dirty="0"/>
          </a:p>
        </p:txBody>
      </p:sp>
    </p:spTree>
    <p:extLst>
      <p:ext uri="{BB962C8B-B14F-4D97-AF65-F5344CB8AC3E}">
        <p14:creationId xmlns:p14="http://schemas.microsoft.com/office/powerpoint/2010/main" val="166360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229501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405891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1777089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40804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836712"/>
            <a:ext cx="8229600" cy="5544616"/>
          </a:xfrm>
        </p:spPr>
        <p:txBody>
          <a:bodyPr>
            <a:normAutofit/>
          </a:bodyPr>
          <a:lstStyle/>
          <a:p>
            <a:pPr marL="0" indent="0">
              <a:buNone/>
            </a:pPr>
            <a:endParaRPr lang="de-AT" dirty="0"/>
          </a:p>
          <a:p>
            <a:pPr marL="0" indent="0">
              <a:buNone/>
            </a:pPr>
            <a:endParaRPr lang="de-AT" dirty="0"/>
          </a:p>
          <a:p>
            <a:endParaRPr lang="de-AT" dirty="0"/>
          </a:p>
        </p:txBody>
      </p:sp>
      <p:sp>
        <p:nvSpPr>
          <p:cNvPr id="2" name="Rechteck 1"/>
          <p:cNvSpPr/>
          <p:nvPr/>
        </p:nvSpPr>
        <p:spPr>
          <a:xfrm>
            <a:off x="853066" y="1196752"/>
            <a:ext cx="7632848" cy="4247317"/>
          </a:xfrm>
          <a:prstGeom prst="rect">
            <a:avLst/>
          </a:prstGeom>
        </p:spPr>
        <p:txBody>
          <a:bodyPr wrap="square">
            <a:spAutoFit/>
          </a:bodyPr>
          <a:lstStyle/>
          <a:p>
            <a:r>
              <a:rPr lang="de-DE" b="1" dirty="0"/>
              <a:t>Workshop 1 mit Rektorin Eva </a:t>
            </a:r>
            <a:r>
              <a:rPr lang="de-DE" b="1" dirty="0" err="1"/>
              <a:t>Blimlinger</a:t>
            </a:r>
            <a:endParaRPr lang="de-AT" dirty="0"/>
          </a:p>
          <a:p>
            <a:r>
              <a:rPr lang="de-DE" b="1" dirty="0"/>
              <a:t>Thema: „Das politische Feld Universität“</a:t>
            </a:r>
            <a:endParaRPr lang="de-AT" dirty="0"/>
          </a:p>
          <a:p>
            <a:r>
              <a:rPr lang="de-DE" b="1" dirty="0"/>
              <a:t> </a:t>
            </a:r>
            <a:endParaRPr lang="de-AT" dirty="0"/>
          </a:p>
          <a:p>
            <a:r>
              <a:rPr lang="de-DE" b="1" dirty="0"/>
              <a:t>Fragen:</a:t>
            </a:r>
            <a:endParaRPr lang="de-AT" dirty="0"/>
          </a:p>
          <a:p>
            <a:pPr marL="285750" indent="-285750">
              <a:buFont typeface="Arial" pitchFamily="34" charset="0"/>
              <a:buChar char="•"/>
            </a:pPr>
            <a:r>
              <a:rPr lang="de-DE" dirty="0" smtClean="0"/>
              <a:t>Wo und wie entstehen hochschulpolitische Handlungsspielräume - außerhalb und innerhalb der Universität?</a:t>
            </a:r>
            <a:endParaRPr lang="de-AT" dirty="0" smtClean="0"/>
          </a:p>
          <a:p>
            <a:pPr marL="285750" lvl="0" indent="-285750">
              <a:buFont typeface="Arial" pitchFamily="34" charset="0"/>
              <a:buChar char="•"/>
            </a:pPr>
            <a:r>
              <a:rPr lang="de-DE" dirty="0" smtClean="0"/>
              <a:t>Wie viel Handlungsspielraum hat eine Rektorin in der Führung eines Hauses, in den Entscheidungen, die sie trifft?</a:t>
            </a:r>
            <a:endParaRPr lang="de-AT" dirty="0" smtClean="0"/>
          </a:p>
          <a:p>
            <a:pPr marL="285750" lvl="0" indent="-285750">
              <a:buFont typeface="Arial" pitchFamily="34" charset="0"/>
              <a:buChar char="•"/>
            </a:pPr>
            <a:r>
              <a:rPr lang="de-DE" dirty="0" smtClean="0"/>
              <a:t>Welche </a:t>
            </a:r>
            <a:r>
              <a:rPr lang="de-DE" dirty="0"/>
              <a:t>Erwartungen hat eine Rektorin an die Gremien?</a:t>
            </a:r>
            <a:endParaRPr lang="de-AT" dirty="0"/>
          </a:p>
          <a:p>
            <a:pPr marL="285750" lvl="0" indent="-285750">
              <a:buFont typeface="Arial" pitchFamily="34" charset="0"/>
              <a:buChar char="•"/>
            </a:pPr>
            <a:r>
              <a:rPr lang="de-DE" dirty="0"/>
              <a:t>Was kann ein Gremium leisten, wenn es gut besetzt ist?</a:t>
            </a:r>
            <a:endParaRPr lang="de-AT" dirty="0"/>
          </a:p>
          <a:p>
            <a:pPr marL="285750" lvl="0" indent="-285750">
              <a:buFont typeface="Arial" pitchFamily="34" charset="0"/>
              <a:buChar char="•"/>
            </a:pPr>
            <a:r>
              <a:rPr lang="de-DE" dirty="0"/>
              <a:t>Wie kommt man in die Gremien?</a:t>
            </a:r>
            <a:endParaRPr lang="de-AT" dirty="0"/>
          </a:p>
          <a:p>
            <a:pPr marL="285750" lvl="0" indent="-285750">
              <a:buFont typeface="Arial" pitchFamily="34" charset="0"/>
              <a:buChar char="•"/>
            </a:pPr>
            <a:r>
              <a:rPr lang="de-DE" dirty="0"/>
              <a:t>Was hält Frauen ab, was ermutigt sie, sich in Gremien zu engagieren?</a:t>
            </a:r>
            <a:endParaRPr lang="de-AT" dirty="0"/>
          </a:p>
          <a:p>
            <a:pPr marL="285750" lvl="0" indent="-285750">
              <a:buFont typeface="Arial" pitchFamily="34" charset="0"/>
              <a:buChar char="•"/>
            </a:pPr>
            <a:r>
              <a:rPr lang="de-DE" dirty="0" smtClean="0"/>
              <a:t>Was </a:t>
            </a:r>
            <a:r>
              <a:rPr lang="de-DE" dirty="0"/>
              <a:t>hat Sie dazu bewogen, ein Rektorat zu übernehmen?</a:t>
            </a:r>
            <a:endParaRPr lang="de-AT" dirty="0"/>
          </a:p>
          <a:p>
            <a:pPr marL="285750" lvl="0" indent="-285750">
              <a:buFont typeface="Arial" pitchFamily="34" charset="0"/>
              <a:buChar char="•"/>
            </a:pPr>
            <a:r>
              <a:rPr lang="de-DE" dirty="0"/>
              <a:t>Wie sehen persönliche Handlungsspielräume aus - wie viel Anpassung ist nötig, wie viel Authentizität möglich?</a:t>
            </a:r>
            <a:endParaRPr lang="de-AT" dirty="0"/>
          </a:p>
        </p:txBody>
      </p:sp>
    </p:spTree>
    <p:extLst>
      <p:ext uri="{BB962C8B-B14F-4D97-AF65-F5344CB8AC3E}">
        <p14:creationId xmlns:p14="http://schemas.microsoft.com/office/powerpoint/2010/main" val="108315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231976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364057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5537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86395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418581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982" y="0"/>
            <a:ext cx="4564035" cy="6858000"/>
          </a:xfrm>
          <a:prstGeom prst="rect">
            <a:avLst/>
          </a:prstGeom>
        </p:spPr>
      </p:pic>
    </p:spTree>
    <p:extLst>
      <p:ext uri="{BB962C8B-B14F-4D97-AF65-F5344CB8AC3E}">
        <p14:creationId xmlns:p14="http://schemas.microsoft.com/office/powerpoint/2010/main" val="237876891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Bildschirmpräsentation (4:3)</PresentationFormat>
  <Paragraphs>28</Paragraphs>
  <Slides>23</Slides>
  <Notes>0</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Larissa</vt:lpstr>
      <vt:lpstr>GenderNOW! - Frauen gestalten Universität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Karl-Franzens-Universität Graz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GenderNOW! - Frauen gestalten Universität</dc:title>
  <dc:creator>Administrator</dc:creator>
  <cp:lastModifiedBy>Administrator</cp:lastModifiedBy>
  <cp:revision>3</cp:revision>
  <dcterms:created xsi:type="dcterms:W3CDTF">2013-01-02T11:38:22Z</dcterms:created>
  <dcterms:modified xsi:type="dcterms:W3CDTF">2013-01-04T09:11:30Z</dcterms:modified>
</cp:coreProperties>
</file>